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notesMasterIdLst>
    <p:notesMasterId r:id="rId24"/>
  </p:notesMasterIdLst>
  <p:sldIdLst>
    <p:sldId id="257" r:id="rId5"/>
    <p:sldId id="259" r:id="rId6"/>
    <p:sldId id="260" r:id="rId7"/>
    <p:sldId id="276" r:id="rId8"/>
    <p:sldId id="275" r:id="rId9"/>
    <p:sldId id="274" r:id="rId10"/>
    <p:sldId id="261" r:id="rId11"/>
    <p:sldId id="277" r:id="rId12"/>
    <p:sldId id="278" r:id="rId13"/>
    <p:sldId id="273" r:id="rId14"/>
    <p:sldId id="262" r:id="rId15"/>
    <p:sldId id="460" r:id="rId16"/>
    <p:sldId id="462" r:id="rId17"/>
    <p:sldId id="463" r:id="rId18"/>
    <p:sldId id="461" r:id="rId19"/>
    <p:sldId id="458" r:id="rId20"/>
    <p:sldId id="459" r:id="rId21"/>
    <p:sldId id="25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Prachi" userId="698da4c4-d380-4cfa-94c8-21a64bade8f2" providerId="ADAL" clId="{21D56916-C1D2-4136-B6AC-45164665C732}"/>
    <pc:docChg chg="modSld">
      <pc:chgData name="Yadav, Prachi" userId="698da4c4-d380-4cfa-94c8-21a64bade8f2" providerId="ADAL" clId="{21D56916-C1D2-4136-B6AC-45164665C732}" dt="2023-06-26T07:44:13.209" v="1" actId="20577"/>
      <pc:docMkLst>
        <pc:docMk/>
      </pc:docMkLst>
      <pc:sldChg chg="modSp mod">
        <pc:chgData name="Yadav, Prachi" userId="698da4c4-d380-4cfa-94c8-21a64bade8f2" providerId="ADAL" clId="{21D56916-C1D2-4136-B6AC-45164665C732}" dt="2023-06-26T07:44:13.209" v="1" actId="20577"/>
        <pc:sldMkLst>
          <pc:docMk/>
          <pc:sldMk cId="3142376819" sldId="257"/>
        </pc:sldMkLst>
        <pc:spChg chg="mod">
          <ac:chgData name="Yadav, Prachi" userId="698da4c4-d380-4cfa-94c8-21a64bade8f2" providerId="ADAL" clId="{21D56916-C1D2-4136-B6AC-45164665C732}" dt="2023-06-26T07:44:13.209" v="1" actId="20577"/>
          <ac:spMkLst>
            <pc:docMk/>
            <pc:sldMk cId="3142376819" sldId="257"/>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ECDA8-FA4E-4785-B727-D13F8544FB24}"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78C4C-47F5-4DD4-AB19-B0A6F0D0F322}" type="slidenum">
              <a:rPr lang="en-IN" smtClean="0"/>
              <a:t>‹#›</a:t>
            </a:fld>
            <a:endParaRPr lang="en-IN"/>
          </a:p>
        </p:txBody>
      </p:sp>
    </p:spTree>
    <p:extLst>
      <p:ext uri="{BB962C8B-B14F-4D97-AF65-F5344CB8AC3E}">
        <p14:creationId xmlns:p14="http://schemas.microsoft.com/office/powerpoint/2010/main" val="413737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E3FF1E-D88E-4759-8135-28B7BE130A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8332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a:t>Agenda opt 3</a:t>
            </a:r>
            <a:endParaRPr lang="en-IN"/>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a:t>Lorem ipsum dolor sit </a:t>
            </a:r>
            <a:r>
              <a:rPr lang="en-US" err="1"/>
              <a:t>amet</a:t>
            </a:r>
            <a:r>
              <a:rPr lang="en-US"/>
              <a:t>					1</a:t>
            </a:r>
          </a:p>
          <a:p>
            <a:pPr lvl="2"/>
            <a:endParaRPr lang="en-US"/>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24454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a:t>Second level</a:t>
            </a:r>
          </a:p>
          <a:p>
            <a:pPr lvl="0"/>
            <a:r>
              <a:rPr lang="en-US"/>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a:solidFill>
                  <a:srgbClr val="44546A"/>
                </a:solidFill>
                <a:latin typeface="+mn-lt"/>
                <a:ea typeface="Calibri" charset="0"/>
                <a:cs typeface="Calibri" charset="0"/>
              </a:rPr>
              <a:t>® 2018 Copyright </a:t>
            </a:r>
            <a:r>
              <a:rPr lang="en-US" sz="800" err="1">
                <a:solidFill>
                  <a:srgbClr val="44546A"/>
                </a:solidFill>
                <a:latin typeface="+mn-lt"/>
                <a:ea typeface="Calibri" charset="0"/>
                <a:cs typeface="Calibri" charset="0"/>
              </a:rPr>
              <a:t>Genpact</a:t>
            </a:r>
            <a:r>
              <a:rPr lang="en-US" sz="80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a:t>Click to edit title text</a:t>
            </a:r>
          </a:p>
        </p:txBody>
      </p:sp>
    </p:spTree>
    <p:extLst>
      <p:ext uri="{BB962C8B-B14F-4D97-AF65-F5344CB8AC3E}">
        <p14:creationId xmlns:p14="http://schemas.microsoft.com/office/powerpoint/2010/main" val="2468675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581059"/>
      </p:ext>
    </p:extLst>
  </p:cSld>
  <p:clrMap bg1="lt1" tx1="dk1" bg2="lt2" tx2="dk2" accent1="accent1" accent2="accent2" accent3="accent3" accent4="accent4" accent5="accent5" accent6="accent6" hlink="hlink" folHlink="folHlink"/>
  <p:sldLayoutIdLst>
    <p:sldLayoutId id="2147483706" r:id="rId1"/>
    <p:sldLayoutId id="2147483705" r:id="rId2"/>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docs.snowflake.com/en/sql-reference/sql/alter-procedure.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398643" y="2080592"/>
            <a:ext cx="8866835" cy="1348408"/>
          </a:xfrm>
        </p:spPr>
        <p:txBody>
          <a:bodyPr vert="horz" lIns="91440" tIns="45720" rIns="91440" bIns="45720" rtlCol="0" anchor="t">
            <a:noAutofit/>
          </a:bodyPr>
          <a:lstStyle/>
          <a:p>
            <a:pPr marL="0" indent="0" algn="ctr">
              <a:buNone/>
            </a:pPr>
            <a:r>
              <a:rPr lang="en-US" sz="2800" b="1" dirty="0">
                <a:solidFill>
                  <a:schemeClr val="accent5">
                    <a:lumMod val="50000"/>
                  </a:schemeClr>
                </a:solidFill>
                <a:latin typeface="Georgia"/>
              </a:rPr>
              <a:t>Snowflake - Session</a:t>
            </a:r>
          </a:p>
          <a:p>
            <a:pPr marL="0" indent="0" algn="ctr">
              <a:buNone/>
            </a:pPr>
            <a:r>
              <a:rPr lang="en-US" sz="2800" b="1" dirty="0">
                <a:solidFill>
                  <a:schemeClr val="accent5">
                    <a:lumMod val="50000"/>
                  </a:schemeClr>
                </a:solidFill>
                <a:latin typeface="Georgia"/>
              </a:rPr>
              <a:t>Day-6</a:t>
            </a:r>
          </a:p>
        </p:txBody>
      </p:sp>
    </p:spTree>
    <p:extLst>
      <p:ext uri="{BB962C8B-B14F-4D97-AF65-F5344CB8AC3E}">
        <p14:creationId xmlns:p14="http://schemas.microsoft.com/office/powerpoint/2010/main" val="314237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7D22ECDE-63E3-44FE-93AB-9DD34D9D89C9}"/>
              </a:ext>
            </a:extLst>
          </p:cNvPr>
          <p:cNvSpPr>
            <a:spLocks noGrp="1"/>
          </p:cNvSpPr>
          <p:nvPr>
            <p:ph type="body" sz="quarter" idx="10"/>
          </p:nvPr>
        </p:nvSpPr>
        <p:spPr>
          <a:xfrm>
            <a:off x="2195983" y="163290"/>
            <a:ext cx="7146441" cy="609600"/>
          </a:xfrm>
        </p:spPr>
        <p:txBody>
          <a:bodyPr lIns="91440" tIns="45720" rIns="91440" bIns="45720" anchor="t"/>
          <a:lstStyle/>
          <a:p>
            <a:pPr algn="ctr"/>
            <a:r>
              <a:rPr lang="en-US" sz="2400" b="1" dirty="0">
                <a:solidFill>
                  <a:schemeClr val="tx1"/>
                </a:solidFill>
              </a:rPr>
              <a:t>Stored Procedures VS UDF</a:t>
            </a:r>
          </a:p>
        </p:txBody>
      </p:sp>
      <p:graphicFrame>
        <p:nvGraphicFramePr>
          <p:cNvPr id="3" name="Table 3">
            <a:extLst>
              <a:ext uri="{FF2B5EF4-FFF2-40B4-BE49-F238E27FC236}">
                <a16:creationId xmlns:a16="http://schemas.microsoft.com/office/drawing/2014/main" id="{AE7AE090-9A53-4501-9F4E-FB6639C6DBF9}"/>
              </a:ext>
            </a:extLst>
          </p:cNvPr>
          <p:cNvGraphicFramePr>
            <a:graphicFrameLocks noGrp="1"/>
          </p:cNvGraphicFramePr>
          <p:nvPr>
            <p:extLst>
              <p:ext uri="{D42A27DB-BD31-4B8C-83A1-F6EECF244321}">
                <p14:modId xmlns:p14="http://schemas.microsoft.com/office/powerpoint/2010/main" val="3909284898"/>
              </p:ext>
            </p:extLst>
          </p:nvPr>
        </p:nvGraphicFramePr>
        <p:xfrm>
          <a:off x="1822450" y="1324999"/>
          <a:ext cx="8547100" cy="4175688"/>
        </p:xfrm>
        <a:graphic>
          <a:graphicData uri="http://schemas.openxmlformats.org/drawingml/2006/table">
            <a:tbl>
              <a:tblPr firstRow="1" bandRow="1">
                <a:tableStyleId>{2D5ABB26-0587-4C30-8999-92F81FD0307C}</a:tableStyleId>
              </a:tblPr>
              <a:tblGrid>
                <a:gridCol w="4273550">
                  <a:extLst>
                    <a:ext uri="{9D8B030D-6E8A-4147-A177-3AD203B41FA5}">
                      <a16:colId xmlns:a16="http://schemas.microsoft.com/office/drawing/2014/main" val="689135493"/>
                    </a:ext>
                  </a:extLst>
                </a:gridCol>
                <a:gridCol w="4273550">
                  <a:extLst>
                    <a:ext uri="{9D8B030D-6E8A-4147-A177-3AD203B41FA5}">
                      <a16:colId xmlns:a16="http://schemas.microsoft.com/office/drawing/2014/main" val="2489389080"/>
                    </a:ext>
                  </a:extLst>
                </a:gridCol>
              </a:tblGrid>
              <a:tr h="432377">
                <a:tc>
                  <a:txBody>
                    <a:bodyPr/>
                    <a:lstStyle/>
                    <a:p>
                      <a:r>
                        <a:rPr lang="en-US" sz="1600" b="1" dirty="0"/>
                        <a:t>Stored Procedures</a:t>
                      </a:r>
                      <a:endParaRPr lang="en-IN" sz="1600" b="1" dirty="0"/>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User Defined </a:t>
                      </a:r>
                      <a:r>
                        <a:rPr lang="en-US" sz="1600" b="1" dirty="0" err="1"/>
                        <a:t>Functios</a:t>
                      </a:r>
                      <a:endParaRPr lang="en-US" sz="1600" b="1" dirty="0"/>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847619"/>
                  </a:ext>
                </a:extLst>
              </a:tr>
              <a:tr h="432377">
                <a:tc>
                  <a:txBody>
                    <a:bodyPr/>
                    <a:lstStyle/>
                    <a:p>
                      <a:r>
                        <a:rPr lang="en-US" sz="1600" dirty="0"/>
                        <a:t>MAY return a value</a:t>
                      </a:r>
                      <a:endParaRPr lang="en-IN" sz="1600" dirty="0"/>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MUST return a value</a:t>
                      </a:r>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645514"/>
                  </a:ext>
                </a:extLst>
              </a:tr>
              <a:tr h="432377">
                <a:tc>
                  <a:txBody>
                    <a:bodyPr/>
                    <a:lstStyle/>
                    <a:p>
                      <a:r>
                        <a:rPr lang="en-US" sz="1600" dirty="0"/>
                        <a:t>CANNOT return a set of rows</a:t>
                      </a:r>
                      <a:endParaRPr lang="en-IN" sz="1600" dirty="0"/>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CAN return a set of rows(table)</a:t>
                      </a:r>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2867278"/>
                  </a:ext>
                </a:extLst>
              </a:tr>
              <a:tr h="746293">
                <a:tc>
                  <a:txBody>
                    <a:bodyPr/>
                    <a:lstStyle/>
                    <a:p>
                      <a:r>
                        <a:rPr lang="en-US" sz="1600" dirty="0"/>
                        <a:t>Can access database objects and issue SQL statements</a:t>
                      </a:r>
                      <a:endParaRPr lang="en-IN" sz="1600" dirty="0"/>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DDL and DML operations not permitted</a:t>
                      </a:r>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3600945"/>
                  </a:ext>
                </a:extLst>
              </a:tr>
              <a:tr h="1066132">
                <a:tc>
                  <a:txBody>
                    <a:bodyPr/>
                    <a:lstStyle/>
                    <a:p>
                      <a:r>
                        <a:rPr lang="en-US" sz="1600" dirty="0"/>
                        <a:t>C</a:t>
                      </a:r>
                      <a:r>
                        <a:rPr lang="en-IN" sz="1600" dirty="0"/>
                        <a:t>an run as function owner or caller</a:t>
                      </a:r>
                    </a:p>
                    <a:p>
                      <a:r>
                        <a:rPr lang="en-IN" sz="1600" dirty="0"/>
                        <a:t>Owner is default </a:t>
                      </a:r>
                    </a:p>
                    <a:p>
                      <a:r>
                        <a:rPr lang="en-IN" sz="1600" dirty="0"/>
                        <a:t>Specified at creation time</a:t>
                      </a:r>
                      <a:endParaRPr lang="en-US" sz="1600" dirty="0"/>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Runs as the function owner</a:t>
                      </a:r>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0356615"/>
                  </a:ext>
                </a:extLst>
              </a:tr>
              <a:tr h="1066132">
                <a:tc>
                  <a:txBody>
                    <a:bodyPr/>
                    <a:lstStyle/>
                    <a:p>
                      <a:r>
                        <a:rPr lang="en-US" sz="1600" dirty="0"/>
                        <a:t>Call </a:t>
                      </a:r>
                      <a:r>
                        <a:rPr lang="en-US" sz="1600" dirty="0" err="1"/>
                        <a:t>my_procedure</a:t>
                      </a:r>
                      <a:r>
                        <a:rPr lang="en-US" sz="1600" dirty="0"/>
                        <a:t>()</a:t>
                      </a:r>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Select </a:t>
                      </a:r>
                      <a:r>
                        <a:rPr lang="en-US" sz="1600" dirty="0" err="1"/>
                        <a:t>my_udf</a:t>
                      </a:r>
                      <a:r>
                        <a:rPr lang="en-US" sz="1600" dirty="0"/>
                        <a:t>(()</a:t>
                      </a:r>
                    </a:p>
                  </a:txBody>
                  <a:tcPr marL="79765" marR="79765" marT="39883" marB="39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191394"/>
                  </a:ext>
                </a:extLst>
              </a:tr>
            </a:tbl>
          </a:graphicData>
        </a:graphic>
      </p:graphicFrame>
    </p:spTree>
    <p:extLst>
      <p:ext uri="{BB962C8B-B14F-4D97-AF65-F5344CB8AC3E}">
        <p14:creationId xmlns:p14="http://schemas.microsoft.com/office/powerpoint/2010/main" val="153526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3AF8213-A92F-44EC-81BB-621A8684DFBF}"/>
              </a:ext>
            </a:extLst>
          </p:cNvPr>
          <p:cNvSpPr>
            <a:spLocks noGrp="1"/>
          </p:cNvSpPr>
          <p:nvPr>
            <p:ph type="body" sz="quarter" idx="10"/>
          </p:nvPr>
        </p:nvSpPr>
        <p:spPr>
          <a:xfrm>
            <a:off x="2237745" y="146649"/>
            <a:ext cx="6525881" cy="609600"/>
          </a:xfrm>
        </p:spPr>
        <p:txBody>
          <a:bodyPr lIns="91440" tIns="45720" rIns="91440" bIns="45720" anchor="t"/>
          <a:lstStyle/>
          <a:p>
            <a:pPr algn="ctr"/>
            <a:r>
              <a:rPr lang="en-US" sz="2400" b="1"/>
              <a:t>Tasks</a:t>
            </a:r>
          </a:p>
        </p:txBody>
      </p:sp>
      <p:sp>
        <p:nvSpPr>
          <p:cNvPr id="6" name="TextBox 5">
            <a:extLst>
              <a:ext uri="{FF2B5EF4-FFF2-40B4-BE49-F238E27FC236}">
                <a16:creationId xmlns:a16="http://schemas.microsoft.com/office/drawing/2014/main" id="{83661C0B-46FF-4825-9AE3-C66E55690064}"/>
              </a:ext>
            </a:extLst>
          </p:cNvPr>
          <p:cNvSpPr txBox="1"/>
          <p:nvPr/>
        </p:nvSpPr>
        <p:spPr>
          <a:xfrm>
            <a:off x="152400" y="756249"/>
            <a:ext cx="10053918" cy="447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a:ln>
                  <a:noFill/>
                </a:ln>
                <a:solidFill>
                  <a:srgbClr val="073262"/>
                </a:solidFill>
                <a:effectLst/>
                <a:uLnTx/>
                <a:uFillTx/>
                <a:latin typeface="Georgia"/>
                <a:ea typeface="+mn-ea"/>
                <a:cs typeface="Arial"/>
              </a:rPr>
              <a:t>A task can execute a single SQL statement, including a call to a stored procedure.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a:ln>
                  <a:noFill/>
                </a:ln>
                <a:solidFill>
                  <a:srgbClr val="073262"/>
                </a:solidFill>
                <a:effectLst/>
                <a:uLnTx/>
                <a:uFillTx/>
                <a:latin typeface="Georgia"/>
                <a:ea typeface="+mn-ea"/>
                <a:cs typeface="Arial"/>
              </a:rPr>
              <a:t>Tasks can be combined with table streams for continuous ELT workflows to process recently changed table rows.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a:ln>
                  <a:noFill/>
                </a:ln>
                <a:solidFill>
                  <a:srgbClr val="073262"/>
                </a:solidFill>
                <a:effectLst/>
                <a:uLnTx/>
                <a:uFillTx/>
                <a:latin typeface="Georgia"/>
                <a:ea typeface="+mn-ea"/>
                <a:cs typeface="Arial"/>
              </a:rPr>
              <a:t>Streams ensure exactly once semantics for new or changed data in a table.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a:ln>
                  <a:noFill/>
                </a:ln>
                <a:solidFill>
                  <a:srgbClr val="073262"/>
                </a:solidFill>
                <a:effectLst/>
                <a:uLnTx/>
                <a:uFillTx/>
                <a:latin typeface="Georgia"/>
                <a:ea typeface="+mn-ea"/>
                <a:cs typeface="Arial"/>
              </a:rPr>
              <a:t>Tasks can be used independently to generate periodic reports by inserting or merging rows into a report table or perform other periodic work.</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73262"/>
              </a:solidFill>
              <a:effectLst/>
              <a:uLnTx/>
              <a:uFillTx/>
              <a:latin typeface="Georgia"/>
              <a:ea typeface="+mn-ea"/>
              <a:cs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73262"/>
                </a:solidFill>
                <a:effectLst/>
                <a:uLnTx/>
                <a:uFillTx/>
                <a:latin typeface="Georgia"/>
                <a:ea typeface="+mn-ea"/>
                <a:cs typeface="Arial"/>
              </a:rPr>
              <a:t>Syntax</a:t>
            </a:r>
            <a:r>
              <a:rPr kumimoji="0" lang="en-US" sz="1600" b="1" i="1" u="none" strike="noStrike" kern="1200" cap="none" spc="0" normalizeH="0" baseline="0" noProof="0">
                <a:ln>
                  <a:noFill/>
                </a:ln>
                <a:solidFill>
                  <a:srgbClr val="073262"/>
                </a:solidFill>
                <a:effectLst/>
                <a:uLnTx/>
                <a:uFillTx/>
                <a:latin typeface="Georgia"/>
                <a:ea typeface="+mn-ea"/>
                <a:cs typeface="Arial"/>
              </a:rPr>
              <a:t>:</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a:ln>
                  <a:noFill/>
                </a:ln>
                <a:solidFill>
                  <a:srgbClr val="073262"/>
                </a:solidFill>
                <a:effectLst/>
                <a:uLnTx/>
                <a:uFillTx/>
                <a:latin typeface="Georgia"/>
                <a:ea typeface="+mn-lt"/>
                <a:cs typeface="+mn-lt"/>
              </a:rPr>
              <a:t>CREATE TASK &lt;TASK_NAME&gt;</a:t>
            </a:r>
            <a:endParaRPr kumimoji="0" lang="en-US" sz="1600" b="0" i="1" u="none" strike="noStrike" kern="1200" cap="none" spc="0" normalizeH="0" baseline="0" noProof="0">
              <a:ln>
                <a:noFill/>
              </a:ln>
              <a:solidFill>
                <a:srgbClr val="073262"/>
              </a:solidFill>
              <a:effectLst/>
              <a:uLnTx/>
              <a:uFillTx/>
              <a:latin typeface="Georgia"/>
              <a:ea typeface="+mn-ea"/>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a:ln>
                  <a:noFill/>
                </a:ln>
                <a:solidFill>
                  <a:srgbClr val="073262"/>
                </a:solidFill>
                <a:effectLst/>
                <a:uLnTx/>
                <a:uFillTx/>
                <a:latin typeface="Georgia"/>
                <a:ea typeface="+mn-lt"/>
                <a:cs typeface="+mn-lt"/>
              </a:rPr>
              <a:t>  WAREHOUSE = &lt;WAREHOUSE&gt;</a:t>
            </a:r>
            <a:endParaRPr kumimoji="0" lang="en-US" sz="1600" b="0" i="1" u="none" strike="noStrike" kern="1200" cap="none" spc="0" normalizeH="0" baseline="0" noProof="0">
              <a:ln>
                <a:noFill/>
              </a:ln>
              <a:solidFill>
                <a:srgbClr val="073262"/>
              </a:solidFill>
              <a:effectLst/>
              <a:uLnTx/>
              <a:uFillTx/>
              <a:latin typeface="Georgia"/>
              <a:ea typeface="+mn-ea"/>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a:ln>
                  <a:noFill/>
                </a:ln>
                <a:solidFill>
                  <a:srgbClr val="073262"/>
                </a:solidFill>
                <a:effectLst/>
                <a:uLnTx/>
                <a:uFillTx/>
                <a:latin typeface="Georgia"/>
                <a:ea typeface="+mn-lt"/>
                <a:cs typeface="+mn-lt"/>
              </a:rPr>
              <a:t>  SCHEDULE = '1 MINUTE' AS</a:t>
            </a:r>
            <a:endParaRPr kumimoji="0" lang="en-US" sz="1600" b="0" i="1" u="none" strike="noStrike" kern="1200" cap="none" spc="0" normalizeH="0" baseline="0" noProof="0">
              <a:ln>
                <a:noFill/>
              </a:ln>
              <a:solidFill>
                <a:srgbClr val="073262"/>
              </a:solidFill>
              <a:effectLst/>
              <a:uLnTx/>
              <a:uFillTx/>
              <a:latin typeface="Georgia"/>
              <a:ea typeface="+mn-ea"/>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a:ln>
                  <a:noFill/>
                </a:ln>
                <a:solidFill>
                  <a:srgbClr val="073262"/>
                </a:solidFill>
                <a:effectLst/>
                <a:uLnTx/>
                <a:uFillTx/>
                <a:latin typeface="Georgia"/>
                <a:ea typeface="+mn-lt"/>
                <a:cs typeface="+mn-lt"/>
              </a:rPr>
              <a:t>INSERT INTO &lt;</a:t>
            </a:r>
            <a:r>
              <a:rPr kumimoji="0" lang="en-US" sz="1600" b="0" i="1" u="none" strike="noStrike" kern="1200" cap="none" spc="0" normalizeH="0" baseline="0" noProof="0" err="1">
                <a:ln>
                  <a:noFill/>
                </a:ln>
                <a:solidFill>
                  <a:srgbClr val="073262"/>
                </a:solidFill>
                <a:effectLst/>
                <a:uLnTx/>
                <a:uFillTx/>
                <a:latin typeface="Georgia"/>
                <a:ea typeface="+mn-lt"/>
                <a:cs typeface="+mn-lt"/>
              </a:rPr>
              <a:t>Task_table</a:t>
            </a:r>
            <a:r>
              <a:rPr kumimoji="0" lang="en-US" sz="1600" b="0" i="1" u="none" strike="noStrike" kern="1200" cap="none" spc="0" normalizeH="0" baseline="0" noProof="0">
                <a:ln>
                  <a:noFill/>
                </a:ln>
                <a:solidFill>
                  <a:srgbClr val="073262"/>
                </a:solidFill>
                <a:effectLst/>
                <a:uLnTx/>
                <a:uFillTx/>
                <a:latin typeface="Georgia"/>
                <a:ea typeface="+mn-lt"/>
                <a:cs typeface="+mn-lt"/>
              </a:rPr>
              <a:t>(PARAMETERS)&gt; VALUES(CURRENT_TIMESTAMP);</a:t>
            </a:r>
            <a:endParaRPr kumimoji="0" lang="en-US" sz="1600" b="0" i="1" u="none" strike="noStrike" kern="1200" cap="none" spc="0" normalizeH="0" baseline="0" noProof="0">
              <a:ln>
                <a:noFill/>
              </a:ln>
              <a:solidFill>
                <a:srgbClr val="073262"/>
              </a:solidFill>
              <a:effectLst/>
              <a:uLnTx/>
              <a:uFillTx/>
              <a:latin typeface="Georgia"/>
              <a:ea typeface="+mn-ea"/>
              <a:cs typeface="+mn-cs"/>
            </a:endParaRPr>
          </a:p>
        </p:txBody>
      </p:sp>
    </p:spTree>
    <p:extLst>
      <p:ext uri="{BB962C8B-B14F-4D97-AF65-F5344CB8AC3E}">
        <p14:creationId xmlns:p14="http://schemas.microsoft.com/office/powerpoint/2010/main" val="57911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3AF8213-A92F-44EC-81BB-621A8684DFBF}"/>
              </a:ext>
            </a:extLst>
          </p:cNvPr>
          <p:cNvSpPr>
            <a:spLocks noGrp="1"/>
          </p:cNvSpPr>
          <p:nvPr>
            <p:ph type="body" sz="quarter" idx="10"/>
          </p:nvPr>
        </p:nvSpPr>
        <p:spPr>
          <a:xfrm>
            <a:off x="2237745" y="146649"/>
            <a:ext cx="6525881" cy="609600"/>
          </a:xfrm>
        </p:spPr>
        <p:txBody>
          <a:bodyPr lIns="91440" tIns="45720" rIns="91440" bIns="45720" anchor="t"/>
          <a:lstStyle/>
          <a:p>
            <a:pPr algn="ctr"/>
            <a:r>
              <a:rPr lang="en-US" sz="2400" b="1" dirty="0"/>
              <a:t>DAG of Tasks</a:t>
            </a:r>
          </a:p>
        </p:txBody>
      </p:sp>
      <p:sp>
        <p:nvSpPr>
          <p:cNvPr id="2" name="TextBox 1">
            <a:extLst>
              <a:ext uri="{FF2B5EF4-FFF2-40B4-BE49-F238E27FC236}">
                <a16:creationId xmlns:a16="http://schemas.microsoft.com/office/drawing/2014/main" id="{4D0CDBA9-EB48-09D1-AE2E-CD4E566088F8}"/>
              </a:ext>
            </a:extLst>
          </p:cNvPr>
          <p:cNvSpPr txBox="1"/>
          <p:nvPr/>
        </p:nvSpPr>
        <p:spPr>
          <a:xfrm>
            <a:off x="473726" y="1004586"/>
            <a:ext cx="10053918" cy="484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0" i="0" dirty="0">
                <a:solidFill>
                  <a:srgbClr val="374151"/>
                </a:solidFill>
                <a:effectLst/>
                <a:latin typeface="Söhne"/>
              </a:rPr>
              <a:t>a DAG is a visual representation of the sequence in which tasks should be executed based on their dependencies.</a:t>
            </a:r>
          </a:p>
          <a:p>
            <a:pPr algn="l">
              <a:buFont typeface="Arial" panose="020B0604020202020204" pitchFamily="34" charset="0"/>
              <a:buChar char="•"/>
            </a:pPr>
            <a:r>
              <a:rPr lang="en-US" sz="1600" b="0" i="0" dirty="0">
                <a:solidFill>
                  <a:srgbClr val="374151"/>
                </a:solidFill>
                <a:effectLst/>
                <a:latin typeface="Söhne"/>
              </a:rPr>
              <a:t>DAGs are particularly useful for representing workflows with complex task dependencies, as they provide a clear visual structure for understanding and managing the flow of tasks.</a:t>
            </a:r>
          </a:p>
          <a:p>
            <a:pPr algn="l"/>
            <a:r>
              <a:rPr lang="en-US" sz="1600" b="1" i="0" dirty="0">
                <a:solidFill>
                  <a:srgbClr val="374151"/>
                </a:solidFill>
                <a:effectLst/>
                <a:latin typeface="Söhne"/>
              </a:rPr>
              <a:t>Significance of DAGs in Task Dependency Management:</a:t>
            </a: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DAGs play a crucial role in task dependency management, ensuring that tasks are executed in the correct sequence based on their dependencies.</a:t>
            </a:r>
          </a:p>
          <a:p>
            <a:pPr algn="l">
              <a:buFont typeface="Arial" panose="020B0604020202020204" pitchFamily="34" charset="0"/>
              <a:buChar char="•"/>
            </a:pPr>
            <a:r>
              <a:rPr lang="en-US" sz="1600" b="0" i="0" dirty="0">
                <a:solidFill>
                  <a:srgbClr val="374151"/>
                </a:solidFill>
                <a:effectLst/>
                <a:latin typeface="Söhne"/>
              </a:rPr>
              <a:t>In Snowflake, task dependencies determine the order in which tasks are executed, allowing for the proper flow of data and processing.</a:t>
            </a:r>
          </a:p>
          <a:p>
            <a:pPr algn="l">
              <a:buFont typeface="Arial" panose="020B0604020202020204" pitchFamily="34" charset="0"/>
              <a:buChar char="•"/>
            </a:pPr>
            <a:r>
              <a:rPr lang="en-US" sz="1600" b="0" i="0" dirty="0">
                <a:solidFill>
                  <a:srgbClr val="374151"/>
                </a:solidFill>
                <a:effectLst/>
                <a:latin typeface="Söhne"/>
              </a:rPr>
              <a:t>By visualizing task dependencies in a DAG, it becomes easier to understand the relationships between tasks and identify any potential bottlenecks or issues in the workflow.</a:t>
            </a:r>
          </a:p>
          <a:p>
            <a:pPr algn="l">
              <a:buFont typeface="Arial" panose="020B0604020202020204" pitchFamily="34" charset="0"/>
              <a:buChar char="•"/>
            </a:pPr>
            <a:r>
              <a:rPr lang="en-US" sz="1600" b="0" i="0" dirty="0">
                <a:solidFill>
                  <a:srgbClr val="374151"/>
                </a:solidFill>
                <a:effectLst/>
                <a:latin typeface="Söhne"/>
              </a:rPr>
              <a:t>DAGs enable efficient workflow management by providing a structured framework for organizing and orchestrating tasks.</a:t>
            </a:r>
          </a:p>
          <a:p>
            <a:pPr algn="l"/>
            <a:endParaRPr lang="en-US" sz="1600" b="0" i="0" dirty="0">
              <a:solidFill>
                <a:srgbClr val="374151"/>
              </a:solidFill>
              <a:effectLst/>
              <a:latin typeface="Söhne"/>
            </a:endParaRPr>
          </a:p>
          <a:p>
            <a:pPr algn="l"/>
            <a:endParaRPr lang="en-US" sz="1600" dirty="0">
              <a:solidFill>
                <a:srgbClr val="374151"/>
              </a:solidFill>
              <a:latin typeface="Söhne"/>
              <a:cs typeface="Arial"/>
            </a:endParaRPr>
          </a:p>
          <a:p>
            <a:pPr algn="l"/>
            <a:r>
              <a:rPr lang="en-US" sz="1600" dirty="0">
                <a:solidFill>
                  <a:srgbClr val="073262"/>
                </a:solidFill>
                <a:latin typeface="Georgia"/>
                <a:cs typeface="Arial"/>
              </a:rPr>
              <a:t>B</a:t>
            </a:r>
            <a:r>
              <a:rPr lang="en-US" sz="1600" b="0" i="0" dirty="0">
                <a:effectLst/>
                <a:latin typeface="Söhne"/>
              </a:rPr>
              <a:t>enefits of Using DAGs in Snowflake</a:t>
            </a:r>
          </a:p>
          <a:p>
            <a:pPr algn="l">
              <a:buFont typeface="Arial" panose="020B0604020202020204" pitchFamily="34" charset="0"/>
              <a:buChar char="•"/>
            </a:pPr>
            <a:r>
              <a:rPr lang="en-US" sz="1600" b="0" i="0" dirty="0">
                <a:solidFill>
                  <a:srgbClr val="374151"/>
                </a:solidFill>
                <a:effectLst/>
                <a:latin typeface="Söhne"/>
              </a:rPr>
              <a:t>Improved task sequencing and coordination.</a:t>
            </a:r>
          </a:p>
          <a:p>
            <a:pPr algn="l">
              <a:buFont typeface="Arial" panose="020B0604020202020204" pitchFamily="34" charset="0"/>
              <a:buChar char="•"/>
            </a:pPr>
            <a:r>
              <a:rPr lang="en-US" sz="1600" b="0" i="0" dirty="0">
                <a:solidFill>
                  <a:srgbClr val="374151"/>
                </a:solidFill>
                <a:effectLst/>
                <a:latin typeface="Söhne"/>
              </a:rPr>
              <a:t>Efficient management of task dependencies.</a:t>
            </a:r>
          </a:p>
          <a:p>
            <a:pPr algn="l">
              <a:buFont typeface="Arial" panose="020B0604020202020204" pitchFamily="34" charset="0"/>
              <a:buChar char="•"/>
            </a:pPr>
            <a:r>
              <a:rPr lang="en-US" sz="1600" b="0" i="0" dirty="0">
                <a:solidFill>
                  <a:srgbClr val="374151"/>
                </a:solidFill>
                <a:effectLst/>
                <a:latin typeface="Söhne"/>
              </a:rPr>
              <a:t>Enhanced workflow visualization and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0" lang="en-US" sz="1600" b="0" i="1" u="none" strike="noStrike" kern="1200" cap="none" spc="0" normalizeH="0" baseline="0" noProof="0" dirty="0">
              <a:ln>
                <a:noFill/>
              </a:ln>
              <a:solidFill>
                <a:srgbClr val="073262"/>
              </a:solidFill>
              <a:effectLst/>
              <a:uLnTx/>
              <a:uFillTx/>
              <a:latin typeface="Georgia"/>
              <a:ea typeface="+mn-ea"/>
              <a:cs typeface="+mn-cs"/>
            </a:endParaRPr>
          </a:p>
        </p:txBody>
      </p:sp>
    </p:spTree>
    <p:extLst>
      <p:ext uri="{BB962C8B-B14F-4D97-AF65-F5344CB8AC3E}">
        <p14:creationId xmlns:p14="http://schemas.microsoft.com/office/powerpoint/2010/main" val="250566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3AF8213-A92F-44EC-81BB-621A8684DFBF}"/>
              </a:ext>
            </a:extLst>
          </p:cNvPr>
          <p:cNvSpPr>
            <a:spLocks noGrp="1"/>
          </p:cNvSpPr>
          <p:nvPr>
            <p:ph type="body" sz="quarter" idx="10"/>
          </p:nvPr>
        </p:nvSpPr>
        <p:spPr>
          <a:xfrm>
            <a:off x="2237745" y="146649"/>
            <a:ext cx="6525881" cy="609600"/>
          </a:xfrm>
        </p:spPr>
        <p:txBody>
          <a:bodyPr lIns="91440" tIns="45720" rIns="91440" bIns="45720" anchor="t"/>
          <a:lstStyle/>
          <a:p>
            <a:pPr algn="ctr"/>
            <a:r>
              <a:rPr lang="en-US" sz="2400" b="1" dirty="0"/>
              <a:t>DAG of Tasks</a:t>
            </a:r>
          </a:p>
        </p:txBody>
      </p:sp>
      <p:sp>
        <p:nvSpPr>
          <p:cNvPr id="2" name="TextBox 1">
            <a:extLst>
              <a:ext uri="{FF2B5EF4-FFF2-40B4-BE49-F238E27FC236}">
                <a16:creationId xmlns:a16="http://schemas.microsoft.com/office/drawing/2014/main" id="{4D0CDBA9-EB48-09D1-AE2E-CD4E566088F8}"/>
              </a:ext>
            </a:extLst>
          </p:cNvPr>
          <p:cNvSpPr txBox="1"/>
          <p:nvPr/>
        </p:nvSpPr>
        <p:spPr>
          <a:xfrm>
            <a:off x="473726" y="1004586"/>
            <a:ext cx="10053918" cy="386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i="0" dirty="0">
                <a:solidFill>
                  <a:srgbClr val="374151"/>
                </a:solidFill>
                <a:effectLst/>
                <a:latin typeface="Söhne"/>
              </a:rPr>
              <a:t>Representation of Task Dependencies in Snowflake Workflows:</a:t>
            </a: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In Snowflake, task dependencies are established by specifying the order in which tasks should be executed.</a:t>
            </a:r>
          </a:p>
          <a:p>
            <a:pPr algn="l">
              <a:buFont typeface="Arial" panose="020B0604020202020204" pitchFamily="34" charset="0"/>
              <a:buChar char="•"/>
            </a:pPr>
            <a:r>
              <a:rPr lang="en-US" sz="1600" b="0" i="0" dirty="0">
                <a:solidFill>
                  <a:srgbClr val="374151"/>
                </a:solidFill>
                <a:effectLst/>
                <a:latin typeface="Söhne"/>
              </a:rPr>
              <a:t>Tasks can depend on one or more preceding tasks, ensuring that the dependent task(s) execute only after their dependencies have completed successfully.</a:t>
            </a:r>
          </a:p>
          <a:p>
            <a:pPr algn="l">
              <a:buFont typeface="Arial" panose="020B0604020202020204" pitchFamily="34" charset="0"/>
              <a:buChar char="•"/>
            </a:pPr>
            <a:r>
              <a:rPr lang="en-US" sz="1600" b="0" i="0" dirty="0">
                <a:solidFill>
                  <a:srgbClr val="374151"/>
                </a:solidFill>
                <a:effectLst/>
                <a:latin typeface="Söhne"/>
              </a:rPr>
              <a:t>Snowflake provides mechanisms for defining task dependencies using SQL statements, stored procedures, or task chaining techniques.</a:t>
            </a:r>
          </a:p>
          <a:p>
            <a:pPr algn="l">
              <a:buFont typeface="Arial" panose="020B0604020202020204" pitchFamily="34" charset="0"/>
              <a:buChar char="•"/>
            </a:pPr>
            <a:r>
              <a:rPr lang="en-US" sz="1600" b="0" i="0" dirty="0">
                <a:solidFill>
                  <a:srgbClr val="374151"/>
                </a:solidFill>
                <a:effectLst/>
                <a:latin typeface="Söhne"/>
              </a:rPr>
              <a:t>These dependencies can be represented in a DAG format, where each task is a node, and the directed edges depict the dependencies between tasks.</a:t>
            </a:r>
          </a:p>
          <a:p>
            <a:pPr algn="l">
              <a:buFont typeface="Arial" panose="020B0604020202020204" pitchFamily="34" charset="0"/>
              <a:buChar char="•"/>
            </a:pPr>
            <a:r>
              <a:rPr lang="en-US" sz="1600" b="0" i="0" dirty="0">
                <a:solidFill>
                  <a:srgbClr val="374151"/>
                </a:solidFill>
                <a:effectLst/>
                <a:latin typeface="Söhne"/>
              </a:rPr>
              <a:t>Visualizing task dependencies in a DAG helps users understand the flow of tasks and ensure that the workflow is structured correctly.</a:t>
            </a:r>
          </a:p>
          <a:p>
            <a:pPr algn="l"/>
            <a:endParaRPr lang="en-US" sz="1600" b="0" i="0" dirty="0">
              <a:solidFill>
                <a:srgbClr val="374151"/>
              </a:solidFill>
              <a:effectLst/>
              <a:latin typeface="Söhne"/>
            </a:endParaRPr>
          </a:p>
          <a:p>
            <a:pPr algn="l"/>
            <a:r>
              <a:rPr lang="en-US" sz="1600" b="0" i="0" dirty="0">
                <a:solidFill>
                  <a:srgbClr val="374151"/>
                </a:solidFill>
                <a:effectLst/>
                <a:latin typeface="Söhne"/>
              </a:rPr>
              <a:t>DAGs are a valuable tool for managing task dependencies in Snowflake workflows. They provide a visual representation of the sequencing and relationships between tasks, enabling efficient execution and coordination of complex data processing pipelines..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0" lang="en-US" sz="1600" b="0" i="1" u="none" strike="noStrike" kern="1200" cap="none" spc="0" normalizeH="0" baseline="0" noProof="0" dirty="0">
              <a:ln>
                <a:noFill/>
              </a:ln>
              <a:solidFill>
                <a:srgbClr val="073262"/>
              </a:solidFill>
              <a:effectLst/>
              <a:uLnTx/>
              <a:uFillTx/>
              <a:latin typeface="Georgia"/>
              <a:ea typeface="+mn-ea"/>
              <a:cs typeface="+mn-cs"/>
            </a:endParaRPr>
          </a:p>
        </p:txBody>
      </p:sp>
    </p:spTree>
    <p:extLst>
      <p:ext uri="{BB962C8B-B14F-4D97-AF65-F5344CB8AC3E}">
        <p14:creationId xmlns:p14="http://schemas.microsoft.com/office/powerpoint/2010/main" val="385283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3AF8213-A92F-44EC-81BB-621A8684DFBF}"/>
              </a:ext>
            </a:extLst>
          </p:cNvPr>
          <p:cNvSpPr>
            <a:spLocks noGrp="1"/>
          </p:cNvSpPr>
          <p:nvPr>
            <p:ph type="body" sz="quarter" idx="10"/>
          </p:nvPr>
        </p:nvSpPr>
        <p:spPr>
          <a:xfrm>
            <a:off x="2237745" y="146649"/>
            <a:ext cx="6525881" cy="609600"/>
          </a:xfrm>
        </p:spPr>
        <p:txBody>
          <a:bodyPr lIns="91440" tIns="45720" rIns="91440" bIns="45720" anchor="t"/>
          <a:lstStyle/>
          <a:p>
            <a:pPr algn="ctr"/>
            <a:r>
              <a:rPr lang="en-US" sz="2400" b="1" dirty="0"/>
              <a:t>DAG of Tasks</a:t>
            </a:r>
          </a:p>
        </p:txBody>
      </p:sp>
      <p:pic>
        <p:nvPicPr>
          <p:cNvPr id="1026" name="Picture 2" descr="Basic DAG example">
            <a:extLst>
              <a:ext uri="{FF2B5EF4-FFF2-40B4-BE49-F238E27FC236}">
                <a16:creationId xmlns:a16="http://schemas.microsoft.com/office/drawing/2014/main" id="{8A233319-1047-D4C8-9AE1-EF506FAF8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451449"/>
            <a:ext cx="6143625"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les database DAG example">
            <a:extLst>
              <a:ext uri="{FF2B5EF4-FFF2-40B4-BE49-F238E27FC236}">
                <a16:creationId xmlns:a16="http://schemas.microsoft.com/office/drawing/2014/main" id="{9D4E593B-1E88-3E15-F6E7-037A75113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278" y="1543464"/>
            <a:ext cx="7006051" cy="559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0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eam offset example">
            <a:extLst>
              <a:ext uri="{FF2B5EF4-FFF2-40B4-BE49-F238E27FC236}">
                <a16:creationId xmlns:a16="http://schemas.microsoft.com/office/drawing/2014/main" id="{E5A98AD3-01BA-6F1E-C34C-72B4EA037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24" y="3140735"/>
            <a:ext cx="9998242" cy="267176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8B2D5A79-81DC-4CD9-9ED0-E077724A3468}"/>
              </a:ext>
            </a:extLst>
          </p:cNvPr>
          <p:cNvSpPr>
            <a:spLocks noGrp="1"/>
          </p:cNvSpPr>
          <p:nvPr>
            <p:ph type="body" sz="quarter" idx="10"/>
          </p:nvPr>
        </p:nvSpPr>
        <p:spPr>
          <a:xfrm>
            <a:off x="312821" y="130745"/>
            <a:ext cx="10195745" cy="609600"/>
          </a:xfrm>
        </p:spPr>
        <p:txBody>
          <a:bodyPr lIns="91440" tIns="45720" rIns="91440" bIns="45720" anchor="t"/>
          <a:lstStyle/>
          <a:p>
            <a:pPr algn="ctr"/>
            <a:r>
              <a:rPr lang="en-US" dirty="0"/>
              <a:t>Streams</a:t>
            </a:r>
          </a:p>
        </p:txBody>
      </p:sp>
      <p:sp>
        <p:nvSpPr>
          <p:cNvPr id="11" name="TextBox 10">
            <a:extLst>
              <a:ext uri="{FF2B5EF4-FFF2-40B4-BE49-F238E27FC236}">
                <a16:creationId xmlns:a16="http://schemas.microsoft.com/office/drawing/2014/main" id="{804204C7-382E-9508-B609-59025329C00E}"/>
              </a:ext>
            </a:extLst>
          </p:cNvPr>
          <p:cNvSpPr txBox="1"/>
          <p:nvPr/>
        </p:nvSpPr>
        <p:spPr>
          <a:xfrm>
            <a:off x="312822" y="904056"/>
            <a:ext cx="9709484"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3262"/>
                </a:solidFill>
                <a:effectLst/>
                <a:uLnTx/>
                <a:uFillTx/>
                <a:latin typeface="Georgia"/>
                <a:ea typeface="+mn-ea"/>
                <a:cs typeface="+mn-cs"/>
              </a:rPr>
              <a:t>Streams are Snowflake native objects that manage offsets to track data changes for a given object (Table or View).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3262"/>
                </a:solidFill>
                <a:effectLst/>
                <a:uLnTx/>
                <a:uFillTx/>
                <a:latin typeface="Georgia"/>
                <a:ea typeface="+mn-ea"/>
                <a:cs typeface="+mn-cs"/>
              </a:rPr>
              <a:t> </a:t>
            </a:r>
            <a:r>
              <a:rPr kumimoji="0" lang="en-US" sz="1800" b="1" i="0" u="none" strike="noStrike" kern="1200" cap="none" spc="0" normalizeH="0" baseline="0" noProof="0" dirty="0">
                <a:ln>
                  <a:noFill/>
                </a:ln>
                <a:solidFill>
                  <a:srgbClr val="073262"/>
                </a:solidFill>
                <a:effectLst/>
                <a:uLnTx/>
                <a:uFillTx/>
                <a:latin typeface="Georgia"/>
                <a:ea typeface="+mn-ea"/>
                <a:cs typeface="+mn-cs"/>
              </a:rPr>
              <a:t>Two types of Streams</a:t>
            </a:r>
            <a:r>
              <a:rPr kumimoji="0" lang="en-US" sz="1800" b="0" i="0" u="none" strike="noStrike" kern="1200" cap="none" spc="0" normalizeH="0" baseline="0" noProof="0" dirty="0">
                <a:ln>
                  <a:noFill/>
                </a:ln>
                <a:solidFill>
                  <a:srgbClr val="073262"/>
                </a:solidFill>
                <a:effectLst/>
                <a:uLnTx/>
                <a:uFillTx/>
                <a:latin typeface="Georgia"/>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73262"/>
                </a:solidFill>
                <a:effectLst/>
                <a:uLnTx/>
                <a:uFillTx/>
                <a:latin typeface="Georgia"/>
                <a:ea typeface="+mn-ea"/>
                <a:cs typeface="+mn-cs"/>
              </a:rPr>
              <a:t>Standard : A Standard Stream can track all DML operations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73262"/>
                </a:solidFill>
                <a:effectLst/>
                <a:uLnTx/>
                <a:uFillTx/>
                <a:latin typeface="Georgia"/>
                <a:ea typeface="+mn-ea"/>
                <a:cs typeface="+mn-cs"/>
              </a:rPr>
              <a:t>Append-Only: Append-Only streams can only track INSERT operations. </a:t>
            </a:r>
            <a:endParaRPr kumimoji="0" lang="en-IN" sz="1800" b="0" i="0" u="none" strike="noStrike" kern="1200" cap="none" spc="0" normalizeH="0" baseline="0" noProof="0" dirty="0">
              <a:ln>
                <a:noFill/>
              </a:ln>
              <a:solidFill>
                <a:srgbClr val="073262"/>
              </a:solidFill>
              <a:effectLst/>
              <a:uLnTx/>
              <a:uFillTx/>
              <a:latin typeface="Georgia"/>
              <a:ea typeface="+mn-ea"/>
              <a:cs typeface="+mn-cs"/>
            </a:endParaRPr>
          </a:p>
        </p:txBody>
      </p:sp>
    </p:spTree>
    <p:extLst>
      <p:ext uri="{BB962C8B-B14F-4D97-AF65-F5344CB8AC3E}">
        <p14:creationId xmlns:p14="http://schemas.microsoft.com/office/powerpoint/2010/main" val="380168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2D5A79-81DC-4CD9-9ED0-E077724A3468}"/>
              </a:ext>
            </a:extLst>
          </p:cNvPr>
          <p:cNvSpPr>
            <a:spLocks noGrp="1"/>
          </p:cNvSpPr>
          <p:nvPr>
            <p:ph type="body" sz="quarter" idx="10"/>
          </p:nvPr>
        </p:nvSpPr>
        <p:spPr>
          <a:xfrm>
            <a:off x="0" y="150798"/>
            <a:ext cx="12192000" cy="609600"/>
          </a:xfrm>
        </p:spPr>
        <p:txBody>
          <a:bodyPr lIns="91440" tIns="45720" rIns="91440" bIns="45720" anchor="t"/>
          <a:lstStyle/>
          <a:p>
            <a:pPr algn="ctr"/>
            <a:r>
              <a:rPr lang="en-US" dirty="0">
                <a:latin typeface="+mj-lt"/>
              </a:rPr>
              <a:t>Streams</a:t>
            </a:r>
          </a:p>
        </p:txBody>
      </p:sp>
      <p:pic>
        <p:nvPicPr>
          <p:cNvPr id="2050" name="Picture 2" descr="Streams Example">
            <a:extLst>
              <a:ext uri="{FF2B5EF4-FFF2-40B4-BE49-F238E27FC236}">
                <a16:creationId xmlns:a16="http://schemas.microsoft.com/office/drawing/2014/main" id="{36D93F4C-EF83-0FAC-F9C4-E346795A5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0398"/>
            <a:ext cx="10419347" cy="567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50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2D5A79-81DC-4CD9-9ED0-E077724A3468}"/>
              </a:ext>
            </a:extLst>
          </p:cNvPr>
          <p:cNvSpPr>
            <a:spLocks noGrp="1"/>
          </p:cNvSpPr>
          <p:nvPr>
            <p:ph type="body" sz="quarter" idx="10"/>
          </p:nvPr>
        </p:nvSpPr>
        <p:spPr>
          <a:xfrm>
            <a:off x="0" y="150798"/>
            <a:ext cx="12192000" cy="609600"/>
          </a:xfrm>
        </p:spPr>
        <p:txBody>
          <a:bodyPr lIns="91440" tIns="45720" rIns="91440" bIns="45720" anchor="t"/>
          <a:lstStyle/>
          <a:p>
            <a:pPr algn="ctr"/>
            <a:r>
              <a:rPr lang="en-US" dirty="0">
                <a:latin typeface="+mj-lt"/>
              </a:rPr>
              <a:t>Streams</a:t>
            </a:r>
          </a:p>
        </p:txBody>
      </p:sp>
      <p:sp>
        <p:nvSpPr>
          <p:cNvPr id="5" name="Rectangle 1">
            <a:extLst>
              <a:ext uri="{FF2B5EF4-FFF2-40B4-BE49-F238E27FC236}">
                <a16:creationId xmlns:a16="http://schemas.microsoft.com/office/drawing/2014/main" id="{BBBEDD47-08F9-E2A4-54DC-256D6FEBE5F7}"/>
              </a:ext>
            </a:extLst>
          </p:cNvPr>
          <p:cNvSpPr>
            <a:spLocks noChangeArrowheads="1"/>
          </p:cNvSpPr>
          <p:nvPr/>
        </p:nvSpPr>
        <p:spPr bwMode="auto">
          <a:xfrm>
            <a:off x="680148" y="1056430"/>
            <a:ext cx="9454707" cy="1487506"/>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effectLst/>
                <a:latin typeface="Courier 10 Pitch"/>
              </a:rPr>
              <a:t>SYNTAX: </a:t>
            </a:r>
            <a:r>
              <a:rPr kumimoji="0" lang="en-US" altLang="en-US" sz="1600" b="0" i="1" u="none" strike="noStrike" cap="none" normalizeH="0" baseline="0" dirty="0">
                <a:ln>
                  <a:noFill/>
                </a:ln>
                <a:effectLst/>
                <a:latin typeface="Courier 10 Pitch"/>
              </a:rPr>
              <a:t>CREATE [ OR REPLACE ] STREAM [IF NOT EXISTS] &lt;name&gt;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Courier 10 Pitch"/>
              </a:rPr>
              <a:t>[ COPY GRANTS ] ON TABLE &lt;</a:t>
            </a:r>
            <a:r>
              <a:rPr kumimoji="0" lang="en-US" altLang="en-US" sz="1600" b="0" i="1" u="none" strike="noStrike" cap="none" normalizeH="0" baseline="0" dirty="0" err="1">
                <a:ln>
                  <a:noFill/>
                </a:ln>
                <a:effectLst/>
                <a:latin typeface="Courier 10 Pitch"/>
              </a:rPr>
              <a:t>table_name</a:t>
            </a:r>
            <a:r>
              <a:rPr kumimoji="0" lang="en-US" altLang="en-US" sz="1600" b="0" i="1" u="none" strike="noStrike" cap="none" normalizeH="0" baseline="0" dirty="0">
                <a:ln>
                  <a:noFill/>
                </a:ln>
                <a:effectLst/>
                <a:latin typeface="Courier 10 Pitch"/>
              </a:rPr>
              <a:t>&gt; [ { AT | BEFORE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Courier 10 Pitch"/>
              </a:rPr>
              <a:t>{ TIMESTAMP =&gt; &lt;timestamp&gt; | OFFSET =&gt; &lt;</a:t>
            </a:r>
            <a:r>
              <a:rPr kumimoji="0" lang="en-US" altLang="en-US" sz="1600" b="0" i="1" u="none" strike="noStrike" cap="none" normalizeH="0" baseline="0" dirty="0" err="1">
                <a:ln>
                  <a:noFill/>
                </a:ln>
                <a:effectLst/>
                <a:latin typeface="Courier 10 Pitch"/>
              </a:rPr>
              <a:t>time_difference</a:t>
            </a:r>
            <a:r>
              <a:rPr kumimoji="0" lang="en-US" altLang="en-US" sz="1600" b="0" i="1" u="none" strike="noStrike" cap="none" normalizeH="0" baseline="0" dirty="0">
                <a:ln>
                  <a:noFill/>
                </a:ln>
                <a:effectLst/>
                <a:latin typeface="Courier 10 Pitch"/>
              </a:rPr>
              <a:t>&gt; | STATEMENT =&gt; &lt;id&gt; } ] [ APPEND_ONLY = TRUE | FALSE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Courier 10 Pitch"/>
              </a:rPr>
              <a:t>[ SHOW_INITIAL_ROWS = TRUE | FALSE ] [ COMMENT = '&lt;</a:t>
            </a:r>
            <a:r>
              <a:rPr kumimoji="0" lang="en-US" altLang="en-US" sz="1600" b="0" i="1" u="none" strike="noStrike" cap="none" normalizeH="0" baseline="0" dirty="0" err="1">
                <a:ln>
                  <a:noFill/>
                </a:ln>
                <a:effectLst/>
                <a:latin typeface="Courier 10 Pitch"/>
              </a:rPr>
              <a:t>string_literal</a:t>
            </a:r>
            <a:r>
              <a:rPr kumimoji="0" lang="en-US" altLang="en-US" sz="1600" b="0" i="1" u="none" strike="noStrike" cap="none" normalizeH="0" baseline="0" dirty="0">
                <a:ln>
                  <a:noFill/>
                </a:ln>
                <a:effectLst/>
                <a:latin typeface="Courier 10 Pitch"/>
              </a:rPr>
              <a:t>&gt;' ]</a:t>
            </a:r>
            <a:r>
              <a:rPr kumimoji="0" lang="en-US" altLang="en-US" sz="1600" b="0" i="1" u="none" strike="noStrike" cap="none" normalizeH="0" baseline="0" dirty="0">
                <a:ln>
                  <a:noFill/>
                </a:ln>
                <a:effectLst/>
              </a:rPr>
              <a:t> </a:t>
            </a:r>
            <a:endParaRPr kumimoji="0" lang="en-US" altLang="en-US" sz="1600" b="0" i="1"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286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06812-CE21-493E-A4CA-0E855022C3C3}"/>
              </a:ext>
            </a:extLst>
          </p:cNvPr>
          <p:cNvSpPr>
            <a:spLocks noGrp="1"/>
          </p:cNvSpPr>
          <p:nvPr>
            <p:ph type="body" sz="quarter" idx="10"/>
          </p:nvPr>
        </p:nvSpPr>
        <p:spPr>
          <a:xfrm>
            <a:off x="4596394" y="145784"/>
            <a:ext cx="2073348" cy="609600"/>
          </a:xfrm>
        </p:spPr>
        <p:txBody>
          <a:bodyPr lIns="91440" tIns="45720" rIns="91440" bIns="45720" anchor="t"/>
          <a:lstStyle/>
          <a:p>
            <a:pPr algn="ctr"/>
            <a:r>
              <a:rPr lang="en-US" sz="2400" b="1"/>
              <a:t>Sequences</a:t>
            </a:r>
          </a:p>
        </p:txBody>
      </p:sp>
      <p:sp>
        <p:nvSpPr>
          <p:cNvPr id="3" name="Text Placeholder 2">
            <a:extLst>
              <a:ext uri="{FF2B5EF4-FFF2-40B4-BE49-F238E27FC236}">
                <a16:creationId xmlns:a16="http://schemas.microsoft.com/office/drawing/2014/main" id="{37E319AA-3294-4DB2-B926-3BC5DB4DE536}"/>
              </a:ext>
            </a:extLst>
          </p:cNvPr>
          <p:cNvSpPr>
            <a:spLocks noGrp="1"/>
          </p:cNvSpPr>
          <p:nvPr>
            <p:ph type="body" sz="quarter" idx="11"/>
          </p:nvPr>
        </p:nvSpPr>
        <p:spPr>
          <a:xfrm>
            <a:off x="493349" y="1239329"/>
            <a:ext cx="9807098" cy="3429000"/>
          </a:xfrm>
        </p:spPr>
        <p:txBody>
          <a:bodyPr lIns="91440" tIns="45720" rIns="91440" bIns="45720" anchor="t"/>
          <a:lstStyle/>
          <a:p>
            <a:pPr marL="285750" indent="-285750" algn="l">
              <a:lnSpc>
                <a:spcPct val="150000"/>
              </a:lnSpc>
              <a:buFont typeface="Wingdings" panose="05000000000000000000" pitchFamily="2" charset="2"/>
              <a:buChar char="ü"/>
            </a:pPr>
            <a:r>
              <a:rPr lang="en-US" sz="1600" dirty="0">
                <a:ea typeface="+mn-lt"/>
                <a:cs typeface="+mn-lt"/>
              </a:rPr>
              <a:t>They are used to generate unique numbers across sessions and statements, including concurrent statements. </a:t>
            </a:r>
            <a:endParaRPr lang="en-US" sz="1600" dirty="0"/>
          </a:p>
          <a:p>
            <a:pPr algn="l">
              <a:lnSpc>
                <a:spcPct val="150000"/>
              </a:lnSpc>
            </a:pPr>
            <a:endParaRPr lang="en-US" sz="1600" dirty="0">
              <a:ea typeface="+mn-lt"/>
              <a:cs typeface="+mn-lt"/>
            </a:endParaRPr>
          </a:p>
          <a:p>
            <a:pPr marL="285750" indent="-285750" algn="l">
              <a:lnSpc>
                <a:spcPct val="150000"/>
              </a:lnSpc>
              <a:buFont typeface="Wingdings" panose="05000000000000000000" pitchFamily="2" charset="2"/>
              <a:buChar char="ü"/>
            </a:pPr>
            <a:r>
              <a:rPr lang="en-US" sz="1600" dirty="0">
                <a:ea typeface="+mn-lt"/>
                <a:cs typeface="+mn-lt"/>
              </a:rPr>
              <a:t>They can be used to generate values for a primary key or any column that requires a unique value.</a:t>
            </a:r>
            <a:endParaRPr lang="en-US" sz="1600" dirty="0"/>
          </a:p>
          <a:p>
            <a:pPr marL="285750" indent="-285750" algn="l">
              <a:lnSpc>
                <a:spcPct val="150000"/>
              </a:lnSpc>
              <a:buFont typeface="Wingdings" panose="05000000000000000000" pitchFamily="2" charset="2"/>
              <a:buChar char="ü"/>
            </a:pPr>
            <a:endParaRPr lang="en-US" sz="1600" dirty="0">
              <a:ea typeface="+mn-lt"/>
              <a:cs typeface="+mn-lt"/>
            </a:endParaRPr>
          </a:p>
          <a:p>
            <a:pPr marL="285750" indent="-285750" algn="l">
              <a:lnSpc>
                <a:spcPct val="150000"/>
              </a:lnSpc>
              <a:buFont typeface="Wingdings" panose="05000000000000000000" pitchFamily="2" charset="2"/>
              <a:buChar char="ü"/>
            </a:pPr>
            <a:r>
              <a:rPr lang="en-US" sz="1600" dirty="0">
                <a:ea typeface="+mn-lt"/>
                <a:cs typeface="+mn-lt"/>
              </a:rPr>
              <a:t>We need to note that Snowflake does not guarantee generating sequence numbers with no gaps.</a:t>
            </a:r>
            <a:endParaRPr lang="en-US" sz="1600" dirty="0"/>
          </a:p>
          <a:p>
            <a:pPr marL="285750" indent="-285750" algn="l">
              <a:lnSpc>
                <a:spcPct val="150000"/>
              </a:lnSpc>
              <a:buFont typeface="Wingdings" panose="05000000000000000000" pitchFamily="2" charset="2"/>
              <a:buChar char="ü"/>
            </a:pPr>
            <a:endParaRPr lang="en-US" sz="1600" dirty="0">
              <a:ea typeface="+mn-lt"/>
              <a:cs typeface="+mn-lt"/>
            </a:endParaRPr>
          </a:p>
          <a:p>
            <a:pPr marL="285750" indent="-285750" algn="l">
              <a:lnSpc>
                <a:spcPct val="150000"/>
              </a:lnSpc>
              <a:buFont typeface="Wingdings" panose="05000000000000000000" pitchFamily="2" charset="2"/>
              <a:buChar char="ü"/>
            </a:pPr>
            <a:r>
              <a:rPr lang="en-US" sz="1600" dirty="0">
                <a:ea typeface="+mn-lt"/>
                <a:cs typeface="+mn-lt"/>
              </a:rPr>
              <a:t>The Sequences will wrap around after reaching the maximum positive integer value for the data type.</a:t>
            </a:r>
            <a:endParaRPr lang="en-US" sz="1600" dirty="0"/>
          </a:p>
          <a:p>
            <a:pPr algn="l">
              <a:lnSpc>
                <a:spcPct val="150000"/>
              </a:lnSpc>
            </a:pPr>
            <a:endParaRPr lang="en-US" sz="1600" dirty="0"/>
          </a:p>
        </p:txBody>
      </p:sp>
    </p:spTree>
    <p:extLst>
      <p:ext uri="{BB962C8B-B14F-4D97-AF65-F5344CB8AC3E}">
        <p14:creationId xmlns:p14="http://schemas.microsoft.com/office/powerpoint/2010/main" val="168840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06812-CE21-493E-A4CA-0E855022C3C3}"/>
              </a:ext>
            </a:extLst>
          </p:cNvPr>
          <p:cNvSpPr>
            <a:spLocks noGrp="1"/>
          </p:cNvSpPr>
          <p:nvPr>
            <p:ph type="body" sz="quarter" idx="10"/>
          </p:nvPr>
        </p:nvSpPr>
        <p:spPr>
          <a:xfrm>
            <a:off x="4596394" y="145784"/>
            <a:ext cx="2073348" cy="609600"/>
          </a:xfrm>
        </p:spPr>
        <p:txBody>
          <a:bodyPr lIns="91440" tIns="45720" rIns="91440" bIns="45720" anchor="t"/>
          <a:lstStyle/>
          <a:p>
            <a:pPr algn="ctr"/>
            <a:r>
              <a:rPr lang="en-US" sz="2400" b="1"/>
              <a:t>Sequences</a:t>
            </a:r>
          </a:p>
        </p:txBody>
      </p:sp>
      <p:sp>
        <p:nvSpPr>
          <p:cNvPr id="3" name="Text Placeholder 2">
            <a:extLst>
              <a:ext uri="{FF2B5EF4-FFF2-40B4-BE49-F238E27FC236}">
                <a16:creationId xmlns:a16="http://schemas.microsoft.com/office/drawing/2014/main" id="{37E319AA-3294-4DB2-B926-3BC5DB4DE536}"/>
              </a:ext>
            </a:extLst>
          </p:cNvPr>
          <p:cNvSpPr>
            <a:spLocks noGrp="1"/>
          </p:cNvSpPr>
          <p:nvPr>
            <p:ph type="body" sz="quarter" idx="11"/>
          </p:nvPr>
        </p:nvSpPr>
        <p:spPr>
          <a:xfrm>
            <a:off x="493349" y="1239329"/>
            <a:ext cx="9807098" cy="3429000"/>
          </a:xfrm>
        </p:spPr>
        <p:txBody>
          <a:bodyPr lIns="91440" tIns="45720" rIns="91440" bIns="45720" anchor="t"/>
          <a:lstStyle/>
          <a:p>
            <a:pPr algn="l">
              <a:lnSpc>
                <a:spcPct val="150000"/>
              </a:lnSpc>
            </a:pPr>
            <a:r>
              <a:rPr lang="en-US" sz="1600" dirty="0"/>
              <a:t>Example 1:</a:t>
            </a:r>
          </a:p>
          <a:p>
            <a:pPr algn="l">
              <a:lnSpc>
                <a:spcPct val="150000"/>
              </a:lnSpc>
            </a:pPr>
            <a:r>
              <a:rPr lang="en-US" sz="1600" dirty="0"/>
              <a:t>create or replace sequence seq_01 start = 1 increment = 1;</a:t>
            </a:r>
          </a:p>
          <a:p>
            <a:pPr algn="l">
              <a:lnSpc>
                <a:spcPct val="150000"/>
              </a:lnSpc>
            </a:pPr>
            <a:r>
              <a:rPr lang="en-US" sz="1600" dirty="0"/>
              <a:t>select seq_01.nextval;</a:t>
            </a:r>
          </a:p>
          <a:p>
            <a:pPr algn="l">
              <a:lnSpc>
                <a:spcPct val="150000"/>
              </a:lnSpc>
            </a:pPr>
            <a:endParaRPr lang="en-US" sz="1600" dirty="0"/>
          </a:p>
          <a:p>
            <a:pPr algn="l">
              <a:lnSpc>
                <a:spcPct val="150000"/>
              </a:lnSpc>
            </a:pPr>
            <a:r>
              <a:rPr lang="en-US" sz="1600" dirty="0"/>
              <a:t>Example 2:</a:t>
            </a:r>
          </a:p>
          <a:p>
            <a:pPr algn="l">
              <a:lnSpc>
                <a:spcPct val="150000"/>
              </a:lnSpc>
            </a:pPr>
            <a:r>
              <a:rPr lang="en-US" sz="1600" dirty="0"/>
              <a:t>create or replace sequence seq_5 start = 1 increment = 5;</a:t>
            </a:r>
          </a:p>
          <a:p>
            <a:pPr algn="l">
              <a:lnSpc>
                <a:spcPct val="150000"/>
              </a:lnSpc>
            </a:pPr>
            <a:r>
              <a:rPr lang="en-US" sz="1600" dirty="0"/>
              <a:t>	select seq_5.nextval a, seq_5.nextval b, seq_5.nextval c, seq_5.nextval d;</a:t>
            </a:r>
          </a:p>
          <a:p>
            <a:pPr algn="l">
              <a:lnSpc>
                <a:spcPct val="150000"/>
              </a:lnSpc>
            </a:pPr>
            <a:endParaRPr lang="en-US" sz="1600" dirty="0"/>
          </a:p>
          <a:p>
            <a:pPr algn="l">
              <a:lnSpc>
                <a:spcPct val="150000"/>
              </a:lnSpc>
            </a:pPr>
            <a:endParaRPr lang="en-US" sz="1600" dirty="0"/>
          </a:p>
        </p:txBody>
      </p:sp>
    </p:spTree>
    <p:extLst>
      <p:ext uri="{BB962C8B-B14F-4D97-AF65-F5344CB8AC3E}">
        <p14:creationId xmlns:p14="http://schemas.microsoft.com/office/powerpoint/2010/main" val="401545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F6F167-935F-4791-BA14-CE1BCC3B06CE}"/>
              </a:ext>
            </a:extLst>
          </p:cNvPr>
          <p:cNvSpPr>
            <a:spLocks noGrp="1"/>
          </p:cNvSpPr>
          <p:nvPr>
            <p:ph type="body" sz="quarter" idx="11"/>
          </p:nvPr>
        </p:nvSpPr>
        <p:spPr>
          <a:xfrm>
            <a:off x="177047" y="1196195"/>
            <a:ext cx="10176775" cy="5401553"/>
          </a:xfrm>
        </p:spPr>
        <p:txBody>
          <a:bodyPr lIns="91440" tIns="45720" rIns="91440" bIns="45720" anchor="t"/>
          <a:lstStyle/>
          <a:p>
            <a:pPr algn="l">
              <a:lnSpc>
                <a:spcPct val="150000"/>
              </a:lnSpc>
            </a:pPr>
            <a:r>
              <a:rPr lang="en-US" sz="1600" dirty="0">
                <a:ea typeface="+mn-lt"/>
                <a:cs typeface="+mn-lt"/>
              </a:rPr>
              <a:t>A stored procedure is created once and can be executed many times. A stored procedure is created with a CREATE PROCEDURE command and is executed with a CALL command. </a:t>
            </a:r>
          </a:p>
          <a:p>
            <a:pPr algn="l">
              <a:lnSpc>
                <a:spcPct val="150000"/>
              </a:lnSpc>
            </a:pPr>
            <a:r>
              <a:rPr lang="en-US" sz="1600" dirty="0">
                <a:ea typeface="+mn-lt"/>
                <a:cs typeface="+mn-lt"/>
              </a:rPr>
              <a:t>Returning a Value from a Stored Procedure is Optional.</a:t>
            </a:r>
          </a:p>
          <a:p>
            <a:pPr algn="l">
              <a:lnSpc>
                <a:spcPct val="150000"/>
              </a:lnSpc>
            </a:pPr>
            <a:r>
              <a:rPr lang="en-US" sz="1600" dirty="0">
                <a:ea typeface="+mn-lt"/>
                <a:cs typeface="+mn-lt"/>
              </a:rPr>
              <a:t>Stored procedures allow you to extend Snowflake SQL by combining it with JavaScript so that you can include programming constructs such as branching and looping. </a:t>
            </a:r>
            <a:endParaRPr lang="en-US" sz="1600" b="1" i="1" dirty="0"/>
          </a:p>
          <a:p>
            <a:pPr algn="l">
              <a:lnSpc>
                <a:spcPct val="150000"/>
              </a:lnSpc>
            </a:pPr>
            <a:r>
              <a:rPr lang="en-US" sz="1600" b="1" i="1" dirty="0"/>
              <a:t>Pseudo code: </a:t>
            </a:r>
          </a:p>
          <a:p>
            <a:pPr algn="l">
              <a:lnSpc>
                <a:spcPct val="150000"/>
              </a:lnSpc>
            </a:pPr>
            <a:endParaRPr lang="en-US" sz="1600" dirty="0"/>
          </a:p>
          <a:p>
            <a:pPr>
              <a:lnSpc>
                <a:spcPct val="150000"/>
              </a:lnSpc>
            </a:pPr>
            <a:endParaRPr lang="en-US" sz="1600" dirty="0"/>
          </a:p>
        </p:txBody>
      </p:sp>
      <p:sp>
        <p:nvSpPr>
          <p:cNvPr id="5" name="Text Placeholder 1">
            <a:extLst>
              <a:ext uri="{FF2B5EF4-FFF2-40B4-BE49-F238E27FC236}">
                <a16:creationId xmlns:a16="http://schemas.microsoft.com/office/drawing/2014/main" id="{51FAF1D9-28FE-4795-A936-0F168DE5BD34}"/>
              </a:ext>
            </a:extLst>
          </p:cNvPr>
          <p:cNvSpPr>
            <a:spLocks noGrp="1"/>
          </p:cNvSpPr>
          <p:nvPr>
            <p:ph type="body" sz="quarter" idx="10"/>
          </p:nvPr>
        </p:nvSpPr>
        <p:spPr>
          <a:xfrm>
            <a:off x="4239605" y="367554"/>
            <a:ext cx="3359784" cy="609600"/>
          </a:xfrm>
        </p:spPr>
        <p:txBody>
          <a:bodyPr lIns="91440" tIns="45720" rIns="91440" bIns="45720" anchor="t"/>
          <a:lstStyle/>
          <a:p>
            <a:r>
              <a:rPr lang="en-US" sz="2400" b="1" dirty="0"/>
              <a:t>Stored Procedures</a:t>
            </a:r>
          </a:p>
        </p:txBody>
      </p:sp>
      <p:sp>
        <p:nvSpPr>
          <p:cNvPr id="7" name="Rectangle 3">
            <a:extLst>
              <a:ext uri="{FF2B5EF4-FFF2-40B4-BE49-F238E27FC236}">
                <a16:creationId xmlns:a16="http://schemas.microsoft.com/office/drawing/2014/main" id="{3446D2E4-F2F7-4DCC-99D5-AD333625BB2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CFEB0F5-1A38-4461-8F19-E4E2C8C2BD1F}"/>
              </a:ext>
            </a:extLst>
          </p:cNvPr>
          <p:cNvPicPr>
            <a:picLocks noChangeAspect="1"/>
          </p:cNvPicPr>
          <p:nvPr/>
        </p:nvPicPr>
        <p:blipFill>
          <a:blip r:embed="rId2"/>
          <a:stretch>
            <a:fillRect/>
          </a:stretch>
        </p:blipFill>
        <p:spPr>
          <a:xfrm>
            <a:off x="177047" y="3613549"/>
            <a:ext cx="4187212" cy="2694017"/>
          </a:xfrm>
          <a:prstGeom prst="rect">
            <a:avLst/>
          </a:prstGeom>
        </p:spPr>
      </p:pic>
    </p:spTree>
    <p:extLst>
      <p:ext uri="{BB962C8B-B14F-4D97-AF65-F5344CB8AC3E}">
        <p14:creationId xmlns:p14="http://schemas.microsoft.com/office/powerpoint/2010/main" val="81072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288C1C-F8A8-4860-89EA-374C24D1625E}"/>
              </a:ext>
            </a:extLst>
          </p:cNvPr>
          <p:cNvSpPr>
            <a:spLocks noGrp="1"/>
          </p:cNvSpPr>
          <p:nvPr>
            <p:ph type="body" sz="quarter" idx="11"/>
          </p:nvPr>
        </p:nvSpPr>
        <p:spPr>
          <a:xfrm>
            <a:off x="491099" y="1281953"/>
            <a:ext cx="10283434" cy="4696815"/>
          </a:xfrm>
        </p:spPr>
        <p:txBody>
          <a:bodyPr/>
          <a:lstStyle/>
          <a:p>
            <a:pPr algn="l">
              <a:lnSpc>
                <a:spcPct val="150000"/>
              </a:lnSpc>
            </a:pPr>
            <a:r>
              <a:rPr lang="en-US" sz="1600" dirty="0">
                <a:ea typeface="+mn-lt"/>
                <a:cs typeface="+mn-lt"/>
              </a:rPr>
              <a:t>You can write a stored procedure in one of the following languages:</a:t>
            </a:r>
          </a:p>
          <a:p>
            <a:pPr marL="285750" indent="-285750" algn="l">
              <a:lnSpc>
                <a:spcPct val="150000"/>
              </a:lnSpc>
              <a:buFont typeface="Wingdings" panose="05000000000000000000" pitchFamily="2" charset="2"/>
              <a:buChar char="Ø"/>
            </a:pPr>
            <a:r>
              <a:rPr lang="en-US" sz="1600" dirty="0">
                <a:ea typeface="+mn-lt"/>
                <a:cs typeface="+mn-lt"/>
              </a:rPr>
              <a:t>Snowflake Scripting(SQL).</a:t>
            </a:r>
          </a:p>
          <a:p>
            <a:pPr marL="285750" indent="-285750" algn="l">
              <a:lnSpc>
                <a:spcPct val="150000"/>
              </a:lnSpc>
              <a:buFont typeface="Wingdings" panose="05000000000000000000" pitchFamily="2" charset="2"/>
              <a:buChar char="Ø"/>
            </a:pPr>
            <a:r>
              <a:rPr lang="en-US" sz="1600" dirty="0">
                <a:ea typeface="+mn-lt"/>
                <a:cs typeface="+mn-lt"/>
              </a:rPr>
              <a:t>JavaScript</a:t>
            </a:r>
          </a:p>
          <a:p>
            <a:pPr marL="285750" indent="-285750" algn="l">
              <a:lnSpc>
                <a:spcPct val="150000"/>
              </a:lnSpc>
              <a:buFont typeface="Wingdings" panose="05000000000000000000" pitchFamily="2" charset="2"/>
              <a:buChar char="Ø"/>
            </a:pPr>
            <a:r>
              <a:rPr lang="en-US" sz="1600" dirty="0">
                <a:ea typeface="+mn-lt"/>
                <a:cs typeface="+mn-lt"/>
              </a:rPr>
              <a:t>Python (using Snowpark)</a:t>
            </a:r>
          </a:p>
          <a:p>
            <a:pPr marL="285750" indent="-285750" algn="l">
              <a:lnSpc>
                <a:spcPct val="150000"/>
              </a:lnSpc>
              <a:buFont typeface="Wingdings" panose="05000000000000000000" pitchFamily="2" charset="2"/>
              <a:buChar char="Ø"/>
            </a:pPr>
            <a:r>
              <a:rPr lang="en-US" sz="1600" dirty="0">
                <a:ea typeface="+mn-lt"/>
                <a:cs typeface="+mn-lt"/>
              </a:rPr>
              <a:t>Scala (using Snowpark)</a:t>
            </a:r>
          </a:p>
          <a:p>
            <a:pPr marL="285750" indent="-285750" algn="l">
              <a:lnSpc>
                <a:spcPct val="150000"/>
              </a:lnSpc>
              <a:buFont typeface="Wingdings" panose="05000000000000000000" pitchFamily="2" charset="2"/>
              <a:buChar char="Ø"/>
            </a:pPr>
            <a:r>
              <a:rPr lang="en-US" sz="1600" dirty="0">
                <a:ea typeface="+mn-lt"/>
                <a:cs typeface="+mn-lt"/>
              </a:rPr>
              <a:t>Java (using </a:t>
            </a:r>
            <a:r>
              <a:rPr lang="en-US" sz="1600" dirty="0" err="1">
                <a:ea typeface="+mn-lt"/>
                <a:cs typeface="+mn-lt"/>
              </a:rPr>
              <a:t>Snowpark</a:t>
            </a:r>
            <a:r>
              <a:rPr lang="en-US" sz="1600" dirty="0">
                <a:ea typeface="+mn-lt"/>
                <a:cs typeface="+mn-lt"/>
              </a:rPr>
              <a:t>)</a:t>
            </a:r>
          </a:p>
          <a:p>
            <a:pPr marL="285750" indent="-285750" algn="l">
              <a:lnSpc>
                <a:spcPct val="150000"/>
              </a:lnSpc>
              <a:buFont typeface="Wingdings" panose="05000000000000000000" pitchFamily="2" charset="2"/>
              <a:buChar char="Ø"/>
            </a:pPr>
            <a:endParaRPr lang="en-US" sz="1600" dirty="0">
              <a:ea typeface="+mn-lt"/>
              <a:cs typeface="+mn-lt"/>
            </a:endParaRPr>
          </a:p>
          <a:p>
            <a:pPr algn="l">
              <a:lnSpc>
                <a:spcPct val="150000"/>
              </a:lnSpc>
            </a:pPr>
            <a:endParaRPr lang="en-US" sz="1600" dirty="0">
              <a:ea typeface="+mn-lt"/>
              <a:cs typeface="+mn-lt"/>
            </a:endParaRPr>
          </a:p>
          <a:p>
            <a:pPr algn="l">
              <a:lnSpc>
                <a:spcPct val="150000"/>
              </a:lnSpc>
            </a:pPr>
            <a:r>
              <a:rPr lang="en-US" sz="1600" dirty="0">
                <a:ea typeface="+mn-lt"/>
                <a:cs typeface="+mn-lt"/>
              </a:rPr>
              <a:t>From a stored procedure, you can return a single value or (if you are using Snowflake Scripting) tabular data.</a:t>
            </a:r>
          </a:p>
          <a:p>
            <a:pPr algn="l">
              <a:lnSpc>
                <a:spcPct val="150000"/>
              </a:lnSpc>
            </a:pPr>
            <a:endParaRPr lang="en-IN" sz="1600" dirty="0">
              <a:highlight>
                <a:srgbClr val="FFFF00"/>
              </a:highlight>
              <a:ea typeface="+mn-lt"/>
              <a:cs typeface="+mn-lt"/>
            </a:endParaRPr>
          </a:p>
        </p:txBody>
      </p:sp>
      <p:sp>
        <p:nvSpPr>
          <p:cNvPr id="4" name="Text Placeholder 1">
            <a:extLst>
              <a:ext uri="{FF2B5EF4-FFF2-40B4-BE49-F238E27FC236}">
                <a16:creationId xmlns:a16="http://schemas.microsoft.com/office/drawing/2014/main" id="{7D142553-A246-49B2-B8F1-DB141A1AC1BC}"/>
              </a:ext>
            </a:extLst>
          </p:cNvPr>
          <p:cNvSpPr>
            <a:spLocks noGrp="1"/>
          </p:cNvSpPr>
          <p:nvPr>
            <p:ph type="body" sz="quarter" idx="10"/>
          </p:nvPr>
        </p:nvSpPr>
        <p:spPr>
          <a:xfrm>
            <a:off x="4295876" y="672354"/>
            <a:ext cx="3359784" cy="609600"/>
          </a:xfrm>
        </p:spPr>
        <p:txBody>
          <a:bodyPr lIns="91440" tIns="45720" rIns="91440" bIns="45720" anchor="t"/>
          <a:lstStyle/>
          <a:p>
            <a:r>
              <a:rPr lang="en-US" sz="2400" b="1"/>
              <a:t>Stored Procedures</a:t>
            </a:r>
          </a:p>
        </p:txBody>
      </p:sp>
    </p:spTree>
    <p:extLst>
      <p:ext uri="{BB962C8B-B14F-4D97-AF65-F5344CB8AC3E}">
        <p14:creationId xmlns:p14="http://schemas.microsoft.com/office/powerpoint/2010/main" val="200287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288C1C-F8A8-4860-89EA-374C24D1625E}"/>
              </a:ext>
            </a:extLst>
          </p:cNvPr>
          <p:cNvSpPr>
            <a:spLocks noGrp="1"/>
          </p:cNvSpPr>
          <p:nvPr>
            <p:ph type="body" sz="quarter" idx="11"/>
          </p:nvPr>
        </p:nvSpPr>
        <p:spPr>
          <a:xfrm>
            <a:off x="424839" y="1080592"/>
            <a:ext cx="10283434" cy="4829878"/>
          </a:xfrm>
        </p:spPr>
        <p:txBody>
          <a:bodyPr/>
          <a:lstStyle/>
          <a:p>
            <a:pPr algn="l">
              <a:lnSpc>
                <a:spcPct val="150000"/>
              </a:lnSpc>
            </a:pPr>
            <a:r>
              <a:rPr lang="en-US" sz="1600" dirty="0">
                <a:ea typeface="+mn-lt"/>
                <a:cs typeface="+mn-lt"/>
              </a:rPr>
              <a:t>A typical stored procedure contains code similar to the following pseudo-code:</a:t>
            </a:r>
          </a:p>
          <a:p>
            <a:pPr algn="l">
              <a:lnSpc>
                <a:spcPct val="150000"/>
              </a:lnSpc>
            </a:pPr>
            <a:r>
              <a:rPr lang="en-US" sz="1600" dirty="0">
                <a:ea typeface="+mn-lt"/>
                <a:cs typeface="+mn-lt"/>
              </a:rPr>
              <a:t>	var my_sql_command1 = “DML Statement";</a:t>
            </a:r>
          </a:p>
          <a:p>
            <a:pPr algn="l">
              <a:lnSpc>
                <a:spcPct val="150000"/>
              </a:lnSpc>
            </a:pPr>
            <a:r>
              <a:rPr lang="en-US" sz="1600" dirty="0">
                <a:ea typeface="+mn-lt"/>
                <a:cs typeface="+mn-lt"/>
              </a:rPr>
              <a:t>	var statement1 = </a:t>
            </a:r>
            <a:r>
              <a:rPr lang="en-US" sz="1600" dirty="0" err="1">
                <a:ea typeface="+mn-lt"/>
                <a:cs typeface="+mn-lt"/>
              </a:rPr>
              <a:t>snowflake.createStatement</a:t>
            </a:r>
            <a:r>
              <a:rPr lang="en-US" sz="1600" dirty="0">
                <a:ea typeface="+mn-lt"/>
                <a:cs typeface="+mn-lt"/>
              </a:rPr>
              <a:t>(my_sql_command1);</a:t>
            </a:r>
          </a:p>
          <a:p>
            <a:pPr algn="l">
              <a:lnSpc>
                <a:spcPct val="150000"/>
              </a:lnSpc>
            </a:pPr>
            <a:r>
              <a:rPr lang="en-US" sz="1600" dirty="0">
                <a:ea typeface="+mn-lt"/>
                <a:cs typeface="+mn-lt"/>
              </a:rPr>
              <a:t>	statement1.execute();</a:t>
            </a:r>
            <a:endParaRPr lang="en-IN" sz="1600" dirty="0">
              <a:ea typeface="+mn-lt"/>
              <a:cs typeface="+mn-lt"/>
            </a:endParaRPr>
          </a:p>
          <a:p>
            <a:pPr algn="l">
              <a:lnSpc>
                <a:spcPct val="150000"/>
              </a:lnSpc>
            </a:pPr>
            <a:endParaRPr lang="en-US" sz="1600" dirty="0">
              <a:ea typeface="+mn-lt"/>
              <a:cs typeface="+mn-lt"/>
            </a:endParaRPr>
          </a:p>
          <a:p>
            <a:pPr algn="l">
              <a:lnSpc>
                <a:spcPct val="150000"/>
              </a:lnSpc>
            </a:pPr>
            <a:r>
              <a:rPr lang="en-US" sz="1600" dirty="0">
                <a:ea typeface="+mn-lt"/>
                <a:cs typeface="+mn-lt"/>
              </a:rPr>
              <a:t>This code uses an object named snowflake, which is a special object that exists without being declared. The object is provided inside the context of each stored procedure and exposes the API to allow you to interact with the server.</a:t>
            </a:r>
          </a:p>
          <a:p>
            <a:pPr algn="l">
              <a:lnSpc>
                <a:spcPct val="150000"/>
              </a:lnSpc>
            </a:pPr>
            <a:endParaRPr lang="en-US" sz="1600" dirty="0">
              <a:ea typeface="+mn-lt"/>
              <a:cs typeface="+mn-lt"/>
            </a:endParaRPr>
          </a:p>
          <a:p>
            <a:pPr algn="l">
              <a:lnSpc>
                <a:spcPct val="150000"/>
              </a:lnSpc>
            </a:pPr>
            <a:r>
              <a:rPr lang="en-US" sz="1600" dirty="0">
                <a:ea typeface="+mn-lt"/>
                <a:cs typeface="+mn-lt"/>
              </a:rPr>
              <a:t>Benefits of Stored Procedures</a:t>
            </a:r>
          </a:p>
          <a:p>
            <a:pPr marL="285750" indent="-285750" algn="l">
              <a:lnSpc>
                <a:spcPct val="150000"/>
              </a:lnSpc>
              <a:buFont typeface="Wingdings" panose="05000000000000000000" pitchFamily="2" charset="2"/>
              <a:buChar char="Ø"/>
            </a:pPr>
            <a:r>
              <a:rPr lang="en-US" sz="1600" dirty="0">
                <a:ea typeface="+mn-lt"/>
                <a:cs typeface="+mn-lt"/>
              </a:rPr>
              <a:t>Procedural logic (branching and looping), which straight SQL does not support.</a:t>
            </a:r>
          </a:p>
          <a:p>
            <a:pPr marL="285750" indent="-285750" algn="l">
              <a:lnSpc>
                <a:spcPct val="150000"/>
              </a:lnSpc>
              <a:buFont typeface="Wingdings" panose="05000000000000000000" pitchFamily="2" charset="2"/>
              <a:buChar char="Ø"/>
            </a:pPr>
            <a:r>
              <a:rPr lang="en-US" sz="1600" dirty="0">
                <a:ea typeface="+mn-lt"/>
                <a:cs typeface="+mn-lt"/>
              </a:rPr>
              <a:t>Error handling.</a:t>
            </a:r>
          </a:p>
          <a:p>
            <a:pPr marL="285750" indent="-285750" algn="l">
              <a:lnSpc>
                <a:spcPct val="150000"/>
              </a:lnSpc>
              <a:buFont typeface="Wingdings" panose="05000000000000000000" pitchFamily="2" charset="2"/>
              <a:buChar char="Ø"/>
            </a:pPr>
            <a:r>
              <a:rPr lang="en-US" sz="1600" dirty="0">
                <a:ea typeface="+mn-lt"/>
                <a:cs typeface="+mn-lt"/>
              </a:rPr>
              <a:t>Dynamically creating a SQL statement and execute it.</a:t>
            </a:r>
          </a:p>
          <a:p>
            <a:pPr algn="l">
              <a:lnSpc>
                <a:spcPct val="150000"/>
              </a:lnSpc>
            </a:pPr>
            <a:endParaRPr lang="en-US" sz="1600" dirty="0">
              <a:ea typeface="+mn-lt"/>
              <a:cs typeface="+mn-lt"/>
            </a:endParaRPr>
          </a:p>
          <a:p>
            <a:pPr marL="285750" indent="-285750" algn="l">
              <a:lnSpc>
                <a:spcPct val="150000"/>
              </a:lnSpc>
              <a:buFont typeface="Wingdings" panose="05000000000000000000" pitchFamily="2" charset="2"/>
              <a:buChar char="Ø"/>
            </a:pPr>
            <a:endParaRPr lang="en-US" sz="1600" dirty="0">
              <a:ea typeface="+mn-lt"/>
              <a:cs typeface="+mn-lt"/>
            </a:endParaRPr>
          </a:p>
          <a:p>
            <a:pPr algn="l">
              <a:lnSpc>
                <a:spcPct val="150000"/>
              </a:lnSpc>
            </a:pPr>
            <a:endParaRPr lang="en-US" sz="1600" dirty="0">
              <a:highlight>
                <a:srgbClr val="FFFF00"/>
              </a:highlight>
              <a:ea typeface="+mn-lt"/>
              <a:cs typeface="+mn-lt"/>
            </a:endParaRPr>
          </a:p>
          <a:p>
            <a:pPr algn="l">
              <a:lnSpc>
                <a:spcPct val="150000"/>
              </a:lnSpc>
            </a:pPr>
            <a:endParaRPr lang="en-IN" sz="1600" dirty="0">
              <a:highlight>
                <a:srgbClr val="FFFF00"/>
              </a:highlight>
              <a:ea typeface="+mn-lt"/>
              <a:cs typeface="+mn-lt"/>
            </a:endParaRPr>
          </a:p>
        </p:txBody>
      </p:sp>
      <p:sp>
        <p:nvSpPr>
          <p:cNvPr id="4" name="Text Placeholder 1">
            <a:extLst>
              <a:ext uri="{FF2B5EF4-FFF2-40B4-BE49-F238E27FC236}">
                <a16:creationId xmlns:a16="http://schemas.microsoft.com/office/drawing/2014/main" id="{7D142553-A246-49B2-B8F1-DB141A1AC1BC}"/>
              </a:ext>
            </a:extLst>
          </p:cNvPr>
          <p:cNvSpPr>
            <a:spLocks noGrp="1"/>
          </p:cNvSpPr>
          <p:nvPr>
            <p:ph type="body" sz="quarter" idx="10"/>
          </p:nvPr>
        </p:nvSpPr>
        <p:spPr>
          <a:xfrm>
            <a:off x="4295876" y="672354"/>
            <a:ext cx="3359784" cy="609600"/>
          </a:xfrm>
        </p:spPr>
        <p:txBody>
          <a:bodyPr lIns="91440" tIns="45720" rIns="91440" bIns="45720" anchor="t"/>
          <a:lstStyle/>
          <a:p>
            <a:r>
              <a:rPr lang="en-US" sz="2400" b="1"/>
              <a:t>Stored Procedures</a:t>
            </a:r>
          </a:p>
        </p:txBody>
      </p:sp>
    </p:spTree>
    <p:extLst>
      <p:ext uri="{BB962C8B-B14F-4D97-AF65-F5344CB8AC3E}">
        <p14:creationId xmlns:p14="http://schemas.microsoft.com/office/powerpoint/2010/main" val="95767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288C1C-F8A8-4860-89EA-374C24D1625E}"/>
              </a:ext>
            </a:extLst>
          </p:cNvPr>
          <p:cNvSpPr>
            <a:spLocks noGrp="1"/>
          </p:cNvSpPr>
          <p:nvPr>
            <p:ph type="body" sz="quarter" idx="11"/>
          </p:nvPr>
        </p:nvSpPr>
        <p:spPr>
          <a:xfrm>
            <a:off x="133291" y="844631"/>
            <a:ext cx="10283434" cy="4696815"/>
          </a:xfrm>
        </p:spPr>
        <p:txBody>
          <a:bodyPr/>
          <a:lstStyle/>
          <a:p>
            <a:pPr marL="285750" indent="-285750" algn="l">
              <a:lnSpc>
                <a:spcPct val="150000"/>
              </a:lnSpc>
              <a:buFont typeface="Wingdings" panose="05000000000000000000" pitchFamily="2" charset="2"/>
              <a:buChar char="Ø"/>
            </a:pPr>
            <a:endParaRPr lang="en-US" sz="1600" dirty="0">
              <a:ea typeface="+mn-lt"/>
              <a:cs typeface="+mn-lt"/>
            </a:endParaRPr>
          </a:p>
          <a:p>
            <a:pPr marL="285750" indent="-285750" algn="l">
              <a:lnSpc>
                <a:spcPct val="150000"/>
              </a:lnSpc>
              <a:buFont typeface="Wingdings" panose="05000000000000000000" pitchFamily="2" charset="2"/>
              <a:buChar char="Ø"/>
            </a:pPr>
            <a:r>
              <a:rPr lang="en-US" sz="1600" dirty="0">
                <a:ea typeface="+mn-lt"/>
                <a:cs typeface="+mn-lt"/>
              </a:rPr>
              <a:t>A stored procedure runs with either the caller’s rights or the owner’s rights. It cannot run with both at the same time.</a:t>
            </a:r>
          </a:p>
          <a:p>
            <a:pPr marL="285750" indent="-285750" algn="l">
              <a:lnSpc>
                <a:spcPct val="150000"/>
              </a:lnSpc>
              <a:buFont typeface="Wingdings" panose="05000000000000000000" pitchFamily="2" charset="2"/>
              <a:buChar char="Ø"/>
            </a:pPr>
            <a:r>
              <a:rPr lang="en-US" sz="1600" dirty="0">
                <a:ea typeface="+mn-lt"/>
                <a:cs typeface="+mn-lt"/>
              </a:rPr>
              <a:t>A caller’s rights stored procedure runs with the privileges of the caller. The primary advantage of a caller’s rights stored procedure is that it can access information about that caller or about the caller’s current session. For example, a caller’s rights stored procedure can read the caller’s session variables and use them in a query.</a:t>
            </a:r>
          </a:p>
          <a:p>
            <a:pPr marL="285750" indent="-285750" algn="l">
              <a:lnSpc>
                <a:spcPct val="150000"/>
              </a:lnSpc>
              <a:buFont typeface="Wingdings" panose="05000000000000000000" pitchFamily="2" charset="2"/>
              <a:buChar char="Ø"/>
            </a:pPr>
            <a:r>
              <a:rPr lang="en-US" sz="1600" dirty="0">
                <a:ea typeface="+mn-lt"/>
                <a:cs typeface="+mn-lt"/>
              </a:rPr>
              <a:t>An owner’s rights stored procedure runs mostly with the privileges of the stored procedure’s owner. The primary advantage of an owner’s rights stored procedure is that the owner can delegate specific administrative tasks, such as cleaning up old data, to another role without granting that role more general privileges, such as privileges to delete all data from a specific table.</a:t>
            </a:r>
          </a:p>
          <a:p>
            <a:pPr marL="285750" indent="-285750" algn="l">
              <a:lnSpc>
                <a:spcPct val="150000"/>
              </a:lnSpc>
              <a:buFont typeface="Wingdings" panose="05000000000000000000" pitchFamily="2" charset="2"/>
              <a:buChar char="Ø"/>
            </a:pPr>
            <a:r>
              <a:rPr lang="en-US" sz="1600" dirty="0">
                <a:ea typeface="+mn-lt"/>
                <a:cs typeface="+mn-lt"/>
              </a:rPr>
              <a:t>At the time that the stored procedure is created, the creator specifies whether the procedure runs with owner’s rights or caller’s rights. The default is owner’s rights.</a:t>
            </a:r>
          </a:p>
          <a:p>
            <a:pPr marL="285750" indent="-285750" algn="l">
              <a:lnSpc>
                <a:spcPct val="150000"/>
              </a:lnSpc>
              <a:buFont typeface="Wingdings" panose="05000000000000000000" pitchFamily="2" charset="2"/>
              <a:buChar char="Ø"/>
            </a:pPr>
            <a:r>
              <a:rPr lang="en-US" sz="1600" dirty="0">
                <a:ea typeface="+mn-lt"/>
                <a:cs typeface="+mn-lt"/>
              </a:rPr>
              <a:t>The owner can change the procedure from an owner’s rights stored procedure to a caller’s rights stored procedure (or vice-versa) by executing an </a:t>
            </a:r>
            <a:r>
              <a:rPr lang="en-US" sz="1600" dirty="0">
                <a:ea typeface="+mn-lt"/>
                <a:cs typeface="+mn-lt"/>
                <a:hlinkClick r:id="rId2">
                  <a:extLst>
                    <a:ext uri="{A12FA001-AC4F-418D-AE19-62706E023703}">
                      <ahyp:hlinkClr xmlns:ahyp="http://schemas.microsoft.com/office/drawing/2018/hyperlinkcolor" val="tx"/>
                    </a:ext>
                  </a:extLst>
                </a:hlinkClick>
              </a:rPr>
              <a:t>ALTER PROCEDURE</a:t>
            </a:r>
            <a:r>
              <a:rPr lang="en-US" sz="1600" dirty="0">
                <a:ea typeface="+mn-lt"/>
                <a:cs typeface="+mn-lt"/>
              </a:rPr>
              <a:t> command.</a:t>
            </a:r>
          </a:p>
          <a:p>
            <a:pPr marL="285750" indent="-285750" algn="l">
              <a:lnSpc>
                <a:spcPct val="150000"/>
              </a:lnSpc>
              <a:buFont typeface="Wingdings" panose="05000000000000000000" pitchFamily="2" charset="2"/>
              <a:buChar char="Ø"/>
            </a:pPr>
            <a:endParaRPr lang="en-US" sz="1600" dirty="0">
              <a:ea typeface="+mn-lt"/>
              <a:cs typeface="+mn-lt"/>
            </a:endParaRPr>
          </a:p>
          <a:p>
            <a:pPr algn="l">
              <a:lnSpc>
                <a:spcPct val="150000"/>
              </a:lnSpc>
            </a:pPr>
            <a:endParaRPr lang="en-US" sz="1600" dirty="0">
              <a:ea typeface="+mn-lt"/>
              <a:cs typeface="+mn-lt"/>
            </a:endParaRPr>
          </a:p>
          <a:p>
            <a:pPr algn="l">
              <a:lnSpc>
                <a:spcPct val="150000"/>
              </a:lnSpc>
            </a:pPr>
            <a:endParaRPr lang="en-IN" sz="1600" dirty="0">
              <a:ea typeface="+mn-lt"/>
              <a:cs typeface="+mn-lt"/>
            </a:endParaRPr>
          </a:p>
        </p:txBody>
      </p:sp>
      <p:sp>
        <p:nvSpPr>
          <p:cNvPr id="4" name="Text Placeholder 1">
            <a:extLst>
              <a:ext uri="{FF2B5EF4-FFF2-40B4-BE49-F238E27FC236}">
                <a16:creationId xmlns:a16="http://schemas.microsoft.com/office/drawing/2014/main" id="{7D142553-A246-49B2-B8F1-DB141A1AC1BC}"/>
              </a:ext>
            </a:extLst>
          </p:cNvPr>
          <p:cNvSpPr>
            <a:spLocks noGrp="1"/>
          </p:cNvSpPr>
          <p:nvPr>
            <p:ph type="body" sz="quarter" idx="10"/>
          </p:nvPr>
        </p:nvSpPr>
        <p:spPr>
          <a:xfrm>
            <a:off x="4295876" y="672354"/>
            <a:ext cx="3359784" cy="609600"/>
          </a:xfrm>
        </p:spPr>
        <p:txBody>
          <a:bodyPr lIns="91440" tIns="45720" rIns="91440" bIns="45720" anchor="t"/>
          <a:lstStyle/>
          <a:p>
            <a:r>
              <a:rPr lang="en-US" sz="2400" b="1"/>
              <a:t>Stored Procedures</a:t>
            </a:r>
          </a:p>
        </p:txBody>
      </p:sp>
    </p:spTree>
    <p:extLst>
      <p:ext uri="{BB962C8B-B14F-4D97-AF65-F5344CB8AC3E}">
        <p14:creationId xmlns:p14="http://schemas.microsoft.com/office/powerpoint/2010/main" val="61991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288C1C-F8A8-4860-89EA-374C24D1625E}"/>
              </a:ext>
            </a:extLst>
          </p:cNvPr>
          <p:cNvSpPr>
            <a:spLocks noGrp="1"/>
          </p:cNvSpPr>
          <p:nvPr>
            <p:ph type="body" sz="quarter" idx="11"/>
          </p:nvPr>
        </p:nvSpPr>
        <p:spPr>
          <a:xfrm>
            <a:off x="491099" y="1281953"/>
            <a:ext cx="10283434" cy="4542071"/>
          </a:xfrm>
        </p:spPr>
        <p:txBody>
          <a:bodyPr/>
          <a:lstStyle/>
          <a:p>
            <a:pPr algn="l">
              <a:lnSpc>
                <a:spcPct val="150000"/>
              </a:lnSpc>
            </a:pPr>
            <a:r>
              <a:rPr lang="en-US" sz="1600" b="1" dirty="0">
                <a:ea typeface="+mn-lt"/>
                <a:cs typeface="+mn-lt"/>
              </a:rPr>
              <a:t>Example:</a:t>
            </a:r>
            <a:endParaRPr lang="en-US" sz="1600" b="1" dirty="0"/>
          </a:p>
          <a:p>
            <a:pPr lvl="1" algn="l">
              <a:lnSpc>
                <a:spcPct val="150000"/>
              </a:lnSpc>
            </a:pPr>
            <a:r>
              <a:rPr lang="en-US" sz="1600" i="1" dirty="0">
                <a:ea typeface="+mn-lt"/>
                <a:cs typeface="+mn-lt"/>
              </a:rPr>
              <a:t>CREATE OR REPLACE PROCEDURE </a:t>
            </a:r>
            <a:r>
              <a:rPr lang="en-US" sz="1600" i="1" dirty="0" err="1">
                <a:ea typeface="+mn-lt"/>
                <a:cs typeface="+mn-lt"/>
              </a:rPr>
              <a:t>emp_Proc</a:t>
            </a:r>
            <a:r>
              <a:rPr lang="en-US" sz="1600" i="1" dirty="0">
                <a:ea typeface="+mn-lt"/>
                <a:cs typeface="+mn-lt"/>
              </a:rPr>
              <a:t>(ID float, FNAME Varchar, LNAME Varchar)</a:t>
            </a:r>
          </a:p>
          <a:p>
            <a:pPr lvl="1" algn="l">
              <a:lnSpc>
                <a:spcPct val="150000"/>
              </a:lnSpc>
            </a:pPr>
            <a:r>
              <a:rPr lang="en-US" sz="1600" i="1" dirty="0">
                <a:ea typeface="+mn-lt"/>
                <a:cs typeface="+mn-lt"/>
              </a:rPr>
              <a:t>returns string not null</a:t>
            </a:r>
          </a:p>
          <a:p>
            <a:pPr lvl="1" algn="l">
              <a:lnSpc>
                <a:spcPct val="150000"/>
              </a:lnSpc>
            </a:pPr>
            <a:r>
              <a:rPr lang="en-US" sz="1600" i="1" dirty="0">
                <a:ea typeface="+mn-lt"/>
                <a:cs typeface="+mn-lt"/>
              </a:rPr>
              <a:t>language </a:t>
            </a:r>
            <a:r>
              <a:rPr lang="en-US" sz="1600" i="1" dirty="0" err="1">
                <a:ea typeface="+mn-lt"/>
                <a:cs typeface="+mn-lt"/>
              </a:rPr>
              <a:t>javascript</a:t>
            </a:r>
            <a:endParaRPr lang="en-US" sz="1600" i="1" dirty="0">
              <a:ea typeface="+mn-lt"/>
              <a:cs typeface="+mn-lt"/>
            </a:endParaRPr>
          </a:p>
          <a:p>
            <a:pPr lvl="1" algn="l">
              <a:lnSpc>
                <a:spcPct val="150000"/>
              </a:lnSpc>
            </a:pPr>
            <a:r>
              <a:rPr lang="en-US" sz="1600" i="1" dirty="0">
                <a:ea typeface="+mn-lt"/>
                <a:cs typeface="+mn-lt"/>
              </a:rPr>
              <a:t>as</a:t>
            </a:r>
          </a:p>
          <a:p>
            <a:pPr lvl="1" algn="l">
              <a:lnSpc>
                <a:spcPct val="150000"/>
              </a:lnSpc>
            </a:pPr>
            <a:r>
              <a:rPr lang="en-US" sz="1600" i="1" dirty="0">
                <a:ea typeface="+mn-lt"/>
                <a:cs typeface="+mn-lt"/>
              </a:rPr>
              <a:t>$$</a:t>
            </a:r>
          </a:p>
          <a:p>
            <a:pPr lvl="1" algn="l">
              <a:lnSpc>
                <a:spcPct val="150000"/>
              </a:lnSpc>
            </a:pPr>
            <a:r>
              <a:rPr lang="en-US" sz="1600" i="1" dirty="0">
                <a:ea typeface="+mn-lt"/>
                <a:cs typeface="+mn-lt"/>
              </a:rPr>
              <a:t>var </a:t>
            </a:r>
            <a:r>
              <a:rPr lang="en-US" sz="1600" i="1" dirty="0" err="1">
                <a:ea typeface="+mn-lt"/>
                <a:cs typeface="+mn-lt"/>
              </a:rPr>
              <a:t>insert_stmt</a:t>
            </a:r>
            <a:r>
              <a:rPr lang="en-US" sz="1600" i="1" dirty="0">
                <a:ea typeface="+mn-lt"/>
                <a:cs typeface="+mn-lt"/>
              </a:rPr>
              <a:t>= `INSERT INTO EMP VALUES(:1,:2,:3)`</a:t>
            </a:r>
          </a:p>
          <a:p>
            <a:pPr lvl="1" algn="l">
              <a:lnSpc>
                <a:spcPct val="150000"/>
              </a:lnSpc>
            </a:pPr>
            <a:r>
              <a:rPr lang="en-US" sz="1600" i="1" dirty="0">
                <a:ea typeface="+mn-lt"/>
                <a:cs typeface="+mn-lt"/>
              </a:rPr>
              <a:t>var </a:t>
            </a:r>
            <a:r>
              <a:rPr lang="en-US" sz="1600" i="1" dirty="0" err="1">
                <a:ea typeface="+mn-lt"/>
                <a:cs typeface="+mn-lt"/>
              </a:rPr>
              <a:t>sql_insert</a:t>
            </a:r>
            <a:r>
              <a:rPr lang="en-US" sz="1600" i="1" dirty="0">
                <a:ea typeface="+mn-lt"/>
                <a:cs typeface="+mn-lt"/>
              </a:rPr>
              <a:t> = </a:t>
            </a:r>
            <a:r>
              <a:rPr lang="en-US" sz="1600" i="1" dirty="0" err="1">
                <a:ea typeface="+mn-lt"/>
                <a:cs typeface="+mn-lt"/>
              </a:rPr>
              <a:t>snowflake.createStatement</a:t>
            </a:r>
            <a:r>
              <a:rPr lang="en-US" sz="1600" i="1" dirty="0">
                <a:ea typeface="+mn-lt"/>
                <a:cs typeface="+mn-lt"/>
              </a:rPr>
              <a:t>({</a:t>
            </a:r>
            <a:r>
              <a:rPr lang="en-US" sz="1600" i="1" dirty="0" err="1">
                <a:ea typeface="+mn-lt"/>
                <a:cs typeface="+mn-lt"/>
              </a:rPr>
              <a:t>sqlText:insert_stmt</a:t>
            </a:r>
            <a:r>
              <a:rPr lang="en-US" sz="1600" i="1" dirty="0">
                <a:ea typeface="+mn-lt"/>
                <a:cs typeface="+mn-lt"/>
              </a:rPr>
              <a:t>});</a:t>
            </a:r>
          </a:p>
          <a:p>
            <a:pPr lvl="1" algn="l">
              <a:lnSpc>
                <a:spcPct val="150000"/>
              </a:lnSpc>
            </a:pPr>
            <a:r>
              <a:rPr lang="en-US" sz="1600" i="1" dirty="0">
                <a:ea typeface="+mn-lt"/>
                <a:cs typeface="+mn-lt"/>
              </a:rPr>
              <a:t>var </a:t>
            </a:r>
            <a:r>
              <a:rPr lang="en-US" sz="1600" i="1" dirty="0" err="1">
                <a:ea typeface="+mn-lt"/>
                <a:cs typeface="+mn-lt"/>
              </a:rPr>
              <a:t>sql_insert</a:t>
            </a:r>
            <a:r>
              <a:rPr lang="en-US" sz="1600" i="1" dirty="0">
                <a:ea typeface="+mn-lt"/>
                <a:cs typeface="+mn-lt"/>
              </a:rPr>
              <a:t> = </a:t>
            </a:r>
            <a:r>
              <a:rPr lang="en-US" sz="1600" i="1" dirty="0" err="1">
                <a:ea typeface="+mn-lt"/>
                <a:cs typeface="+mn-lt"/>
              </a:rPr>
              <a:t>snowflake.createStatement</a:t>
            </a:r>
            <a:r>
              <a:rPr lang="en-US" sz="1600" i="1" dirty="0">
                <a:ea typeface="+mn-lt"/>
                <a:cs typeface="+mn-lt"/>
              </a:rPr>
              <a:t>({ </a:t>
            </a:r>
            <a:r>
              <a:rPr lang="en-US" sz="1600" i="1" dirty="0" err="1">
                <a:ea typeface="+mn-lt"/>
                <a:cs typeface="+mn-lt"/>
              </a:rPr>
              <a:t>sqlText:insert_stmt</a:t>
            </a:r>
            <a:r>
              <a:rPr lang="en-US" sz="1600" i="1" dirty="0">
                <a:ea typeface="+mn-lt"/>
                <a:cs typeface="+mn-lt"/>
              </a:rPr>
              <a:t>, binds: [ID,FNAME,LNAME]});</a:t>
            </a:r>
          </a:p>
          <a:p>
            <a:pPr lvl="1" algn="l">
              <a:lnSpc>
                <a:spcPct val="150000"/>
              </a:lnSpc>
            </a:pPr>
            <a:r>
              <a:rPr lang="en-US" sz="1600" i="1" dirty="0" err="1">
                <a:ea typeface="+mn-lt"/>
                <a:cs typeface="+mn-lt"/>
              </a:rPr>
              <a:t>sql_insert.execute</a:t>
            </a:r>
            <a:r>
              <a:rPr lang="en-US" sz="1600" i="1" dirty="0">
                <a:ea typeface="+mn-lt"/>
                <a:cs typeface="+mn-lt"/>
              </a:rPr>
              <a:t>();</a:t>
            </a:r>
          </a:p>
          <a:p>
            <a:pPr lvl="1" algn="l">
              <a:lnSpc>
                <a:spcPct val="150000"/>
              </a:lnSpc>
            </a:pPr>
            <a:r>
              <a:rPr lang="en-US" sz="1600" i="1" dirty="0">
                <a:ea typeface="+mn-lt"/>
                <a:cs typeface="+mn-lt"/>
              </a:rPr>
              <a:t>return '</a:t>
            </a:r>
            <a:r>
              <a:rPr lang="en-US" sz="1600" i="1" dirty="0" err="1">
                <a:ea typeface="+mn-lt"/>
                <a:cs typeface="+mn-lt"/>
              </a:rPr>
              <a:t>Sucess</a:t>
            </a:r>
            <a:r>
              <a:rPr lang="en-US" sz="1600" i="1" dirty="0">
                <a:ea typeface="+mn-lt"/>
                <a:cs typeface="+mn-lt"/>
              </a:rPr>
              <a:t>'</a:t>
            </a:r>
          </a:p>
          <a:p>
            <a:pPr lvl="1" algn="l">
              <a:lnSpc>
                <a:spcPct val="150000"/>
              </a:lnSpc>
            </a:pPr>
            <a:r>
              <a:rPr lang="en-US" sz="1600" i="1" dirty="0">
                <a:ea typeface="+mn-lt"/>
                <a:cs typeface="+mn-lt"/>
              </a:rPr>
              <a:t>$$;</a:t>
            </a:r>
          </a:p>
          <a:p>
            <a:endParaRPr lang="en-IN" sz="1600" dirty="0"/>
          </a:p>
        </p:txBody>
      </p:sp>
      <p:sp>
        <p:nvSpPr>
          <p:cNvPr id="4" name="Text Placeholder 1">
            <a:extLst>
              <a:ext uri="{FF2B5EF4-FFF2-40B4-BE49-F238E27FC236}">
                <a16:creationId xmlns:a16="http://schemas.microsoft.com/office/drawing/2014/main" id="{7D142553-A246-49B2-B8F1-DB141A1AC1BC}"/>
              </a:ext>
            </a:extLst>
          </p:cNvPr>
          <p:cNvSpPr>
            <a:spLocks noGrp="1"/>
          </p:cNvSpPr>
          <p:nvPr>
            <p:ph type="body" sz="quarter" idx="10"/>
          </p:nvPr>
        </p:nvSpPr>
        <p:spPr>
          <a:xfrm>
            <a:off x="4295876" y="672354"/>
            <a:ext cx="3359784" cy="609600"/>
          </a:xfrm>
        </p:spPr>
        <p:txBody>
          <a:bodyPr lIns="91440" tIns="45720" rIns="91440" bIns="45720" anchor="t"/>
          <a:lstStyle/>
          <a:p>
            <a:r>
              <a:rPr lang="en-US" sz="2400" b="1"/>
              <a:t>Stored Procedures</a:t>
            </a:r>
          </a:p>
        </p:txBody>
      </p:sp>
    </p:spTree>
    <p:extLst>
      <p:ext uri="{BB962C8B-B14F-4D97-AF65-F5344CB8AC3E}">
        <p14:creationId xmlns:p14="http://schemas.microsoft.com/office/powerpoint/2010/main" val="390912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7D22ECDE-63E3-44FE-93AB-9DD34D9D89C9}"/>
              </a:ext>
            </a:extLst>
          </p:cNvPr>
          <p:cNvSpPr>
            <a:spLocks noGrp="1"/>
          </p:cNvSpPr>
          <p:nvPr>
            <p:ph type="body" sz="quarter" idx="10"/>
          </p:nvPr>
        </p:nvSpPr>
        <p:spPr>
          <a:xfrm>
            <a:off x="2195983" y="163290"/>
            <a:ext cx="7146441" cy="609600"/>
          </a:xfrm>
        </p:spPr>
        <p:txBody>
          <a:bodyPr lIns="91440" tIns="45720" rIns="91440" bIns="45720" anchor="t"/>
          <a:lstStyle/>
          <a:p>
            <a:pPr algn="ctr"/>
            <a:r>
              <a:rPr lang="en-US" sz="2400" b="1">
                <a:solidFill>
                  <a:schemeClr val="tx1"/>
                </a:solidFill>
              </a:rPr>
              <a:t>User-defined Functions</a:t>
            </a:r>
          </a:p>
        </p:txBody>
      </p:sp>
      <p:pic>
        <p:nvPicPr>
          <p:cNvPr id="6" name="Picture 6" descr="Graphical user interface, text, application, email&#10;&#10;Description automatically generated">
            <a:extLst>
              <a:ext uri="{FF2B5EF4-FFF2-40B4-BE49-F238E27FC236}">
                <a16:creationId xmlns:a16="http://schemas.microsoft.com/office/drawing/2014/main" id="{6876030A-0E3A-4CFC-AF58-7EDB717E5935}"/>
              </a:ext>
            </a:extLst>
          </p:cNvPr>
          <p:cNvPicPr>
            <a:picLocks noChangeAspect="1"/>
          </p:cNvPicPr>
          <p:nvPr/>
        </p:nvPicPr>
        <p:blipFill>
          <a:blip r:embed="rId2"/>
          <a:stretch>
            <a:fillRect/>
          </a:stretch>
        </p:blipFill>
        <p:spPr>
          <a:xfrm>
            <a:off x="366827" y="1850108"/>
            <a:ext cx="9738220" cy="3950674"/>
          </a:xfrm>
          <a:prstGeom prst="rect">
            <a:avLst/>
          </a:prstGeom>
        </p:spPr>
      </p:pic>
      <p:sp>
        <p:nvSpPr>
          <p:cNvPr id="2" name="Rectangle 1">
            <a:extLst>
              <a:ext uri="{FF2B5EF4-FFF2-40B4-BE49-F238E27FC236}">
                <a16:creationId xmlns:a16="http://schemas.microsoft.com/office/drawing/2014/main" id="{CF6070D5-C9F7-4A2D-A512-74DD03483B4D}"/>
              </a:ext>
            </a:extLst>
          </p:cNvPr>
          <p:cNvSpPr/>
          <p:nvPr/>
        </p:nvSpPr>
        <p:spPr>
          <a:xfrm>
            <a:off x="366827" y="772890"/>
            <a:ext cx="9893279" cy="1077218"/>
          </a:xfrm>
          <a:prstGeom prst="rect">
            <a:avLst/>
          </a:prstGeom>
        </p:spPr>
        <p:txBody>
          <a:bodyPr wrap="square">
            <a:spAutoFit/>
          </a:bodyPr>
          <a:lstStyle/>
          <a:p>
            <a:r>
              <a:rPr lang="en-US" sz="1600" dirty="0">
                <a:latin typeface="Arial" panose="020B0604020202020204" pitchFamily="34" charset="0"/>
              </a:rPr>
              <a:t>User-defined functions (UDFs) let you extend the system to perform operations that are not available through the built-in, system-defined functions provided by Snowflake. UDFs are currently available in Java, Javascript and SQL</a:t>
            </a:r>
          </a:p>
          <a:p>
            <a:endParaRPr lang="en-US" sz="1600" dirty="0">
              <a:latin typeface="Arial" panose="020B0604020202020204" pitchFamily="34" charset="0"/>
            </a:endParaRPr>
          </a:p>
        </p:txBody>
      </p:sp>
    </p:spTree>
    <p:extLst>
      <p:ext uri="{BB962C8B-B14F-4D97-AF65-F5344CB8AC3E}">
        <p14:creationId xmlns:p14="http://schemas.microsoft.com/office/powerpoint/2010/main" val="298870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7D22ECDE-63E3-44FE-93AB-9DD34D9D89C9}"/>
              </a:ext>
            </a:extLst>
          </p:cNvPr>
          <p:cNvSpPr>
            <a:spLocks noGrp="1"/>
          </p:cNvSpPr>
          <p:nvPr>
            <p:ph type="body" sz="quarter" idx="10"/>
          </p:nvPr>
        </p:nvSpPr>
        <p:spPr>
          <a:xfrm>
            <a:off x="2195983" y="163290"/>
            <a:ext cx="7146441" cy="609600"/>
          </a:xfrm>
        </p:spPr>
        <p:txBody>
          <a:bodyPr lIns="91440" tIns="45720" rIns="91440" bIns="45720" anchor="t"/>
          <a:lstStyle/>
          <a:p>
            <a:pPr algn="ctr"/>
            <a:r>
              <a:rPr lang="en-US" sz="2400" b="1">
                <a:solidFill>
                  <a:schemeClr val="tx1"/>
                </a:solidFill>
              </a:rPr>
              <a:t>User-defined Functions</a:t>
            </a:r>
          </a:p>
        </p:txBody>
      </p:sp>
      <p:sp>
        <p:nvSpPr>
          <p:cNvPr id="4" name="TextBox 3">
            <a:extLst>
              <a:ext uri="{FF2B5EF4-FFF2-40B4-BE49-F238E27FC236}">
                <a16:creationId xmlns:a16="http://schemas.microsoft.com/office/drawing/2014/main" id="{AEE18383-2E9E-6079-248F-885E6E95DFF5}"/>
              </a:ext>
            </a:extLst>
          </p:cNvPr>
          <p:cNvSpPr txBox="1"/>
          <p:nvPr/>
        </p:nvSpPr>
        <p:spPr>
          <a:xfrm>
            <a:off x="331303" y="468090"/>
            <a:ext cx="9846365" cy="5724644"/>
          </a:xfrm>
          <a:prstGeom prst="rect">
            <a:avLst/>
          </a:prstGeom>
          <a:noFill/>
        </p:spPr>
        <p:txBody>
          <a:bodyPr wrap="square" rtlCol="0">
            <a:spAutoFit/>
          </a:bodyPr>
          <a:lstStyle/>
          <a:p>
            <a:r>
              <a:rPr lang="en-US" u="sng" dirty="0"/>
              <a:t>SQL: </a:t>
            </a:r>
          </a:p>
          <a:p>
            <a:endParaRPr lang="en-US" u="sng" dirty="0"/>
          </a:p>
          <a:p>
            <a:r>
              <a:rPr lang="en-US" sz="1600" dirty="0">
                <a:latin typeface="Arial" panose="020B0604020202020204" pitchFamily="34" charset="0"/>
              </a:rPr>
              <a:t>A SQL UDF can be either scalar or tabular.</a:t>
            </a:r>
          </a:p>
          <a:p>
            <a:r>
              <a:rPr lang="en-US" sz="1600" dirty="0">
                <a:latin typeface="Arial" panose="020B0604020202020204" pitchFamily="34" charset="0"/>
              </a:rPr>
              <a:t>A SQL UDF evaluates an arbitrary SQL expression and returns the result of the expression.</a:t>
            </a:r>
          </a:p>
          <a:p>
            <a:r>
              <a:rPr lang="en-US" sz="1600" dirty="0">
                <a:latin typeface="Arial" panose="020B0604020202020204" pitchFamily="34" charset="0"/>
              </a:rPr>
              <a:t>The expression can be either a general expression or a query expression:</a:t>
            </a:r>
          </a:p>
          <a:p>
            <a:r>
              <a:rPr lang="en-US" sz="1600" dirty="0">
                <a:latin typeface="Arial" panose="020B0604020202020204" pitchFamily="34" charset="0"/>
              </a:rPr>
              <a:t>This UDF uses the general expression pi() * radius * radius:</a:t>
            </a:r>
          </a:p>
          <a:p>
            <a:endParaRPr lang="en-US" sz="1400" dirty="0"/>
          </a:p>
          <a:p>
            <a:r>
              <a:rPr lang="en-US" sz="1400" dirty="0"/>
              <a:t>CREATE FUNCTION </a:t>
            </a:r>
            <a:r>
              <a:rPr lang="en-US" sz="1400" dirty="0" err="1"/>
              <a:t>area_of_circle</a:t>
            </a:r>
            <a:r>
              <a:rPr lang="en-US" sz="1400" dirty="0"/>
              <a:t>(radius FLOAT)</a:t>
            </a:r>
          </a:p>
          <a:p>
            <a:r>
              <a:rPr lang="en-US" sz="1400" dirty="0"/>
              <a:t>  RETURNS FLOAT</a:t>
            </a:r>
          </a:p>
          <a:p>
            <a:r>
              <a:rPr lang="en-US" sz="1400" dirty="0"/>
              <a:t>  AS</a:t>
            </a:r>
          </a:p>
          <a:p>
            <a:r>
              <a:rPr lang="en-US" sz="1400" dirty="0"/>
              <a:t>  $$</a:t>
            </a:r>
          </a:p>
          <a:p>
            <a:r>
              <a:rPr lang="en-US" sz="1400" dirty="0"/>
              <a:t>    pi() * radius * radius</a:t>
            </a:r>
          </a:p>
          <a:p>
            <a:r>
              <a:rPr lang="en-US" sz="1400" dirty="0"/>
              <a:t>  $$</a:t>
            </a:r>
          </a:p>
          <a:p>
            <a:r>
              <a:rPr lang="en-US" sz="1400" dirty="0"/>
              <a:t>  ;</a:t>
            </a:r>
          </a:p>
          <a:p>
            <a:endParaRPr lang="en-US" sz="1400" dirty="0"/>
          </a:p>
          <a:p>
            <a:r>
              <a:rPr lang="en-US" sz="1400" dirty="0"/>
              <a:t>This UDF uses a query expression:</a:t>
            </a:r>
          </a:p>
          <a:p>
            <a:endParaRPr lang="en-US" sz="1400" dirty="0"/>
          </a:p>
          <a:p>
            <a:r>
              <a:rPr lang="en-US" sz="1400" dirty="0"/>
              <a:t>CREATE FUNCTION profit()</a:t>
            </a:r>
          </a:p>
          <a:p>
            <a:r>
              <a:rPr lang="en-US" sz="1400" dirty="0"/>
              <a:t>  RETURNS NUMERIC(11, 2)</a:t>
            </a:r>
          </a:p>
          <a:p>
            <a:r>
              <a:rPr lang="en-US" sz="1400" dirty="0"/>
              <a:t>  AS</a:t>
            </a:r>
          </a:p>
          <a:p>
            <a:r>
              <a:rPr lang="en-US" sz="1400" dirty="0"/>
              <a:t>  $$</a:t>
            </a:r>
          </a:p>
          <a:p>
            <a:r>
              <a:rPr lang="en-US" sz="1400" dirty="0"/>
              <a:t>    SELECT SUM((</a:t>
            </a:r>
            <a:r>
              <a:rPr lang="en-US" sz="1400" dirty="0" err="1"/>
              <a:t>retail_price</a:t>
            </a:r>
            <a:r>
              <a:rPr lang="en-US" sz="1400" dirty="0"/>
              <a:t> - </a:t>
            </a:r>
            <a:r>
              <a:rPr lang="en-US" sz="1400" dirty="0" err="1"/>
              <a:t>wholesale_price</a:t>
            </a:r>
            <a:r>
              <a:rPr lang="en-US" sz="1400" dirty="0"/>
              <a:t>) * </a:t>
            </a:r>
            <a:r>
              <a:rPr lang="en-US" sz="1400" dirty="0" err="1"/>
              <a:t>number_sold</a:t>
            </a:r>
            <a:r>
              <a:rPr lang="en-US" sz="1400" dirty="0"/>
              <a:t>)</a:t>
            </a:r>
          </a:p>
          <a:p>
            <a:r>
              <a:rPr lang="en-US" sz="1400" dirty="0"/>
              <a:t>        FROM purchases</a:t>
            </a:r>
          </a:p>
          <a:p>
            <a:r>
              <a:rPr lang="en-US" sz="1400" dirty="0"/>
              <a:t>  $$</a:t>
            </a:r>
          </a:p>
          <a:p>
            <a:r>
              <a:rPr lang="en-US" sz="1400" dirty="0"/>
              <a:t>  ;</a:t>
            </a:r>
          </a:p>
        </p:txBody>
      </p:sp>
    </p:spTree>
    <p:extLst>
      <p:ext uri="{BB962C8B-B14F-4D97-AF65-F5344CB8AC3E}">
        <p14:creationId xmlns:p14="http://schemas.microsoft.com/office/powerpoint/2010/main" val="7429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7D22ECDE-63E3-44FE-93AB-9DD34D9D89C9}"/>
              </a:ext>
            </a:extLst>
          </p:cNvPr>
          <p:cNvSpPr>
            <a:spLocks noGrp="1"/>
          </p:cNvSpPr>
          <p:nvPr>
            <p:ph type="body" sz="quarter" idx="10"/>
          </p:nvPr>
        </p:nvSpPr>
        <p:spPr>
          <a:xfrm>
            <a:off x="2195983" y="163290"/>
            <a:ext cx="7146441" cy="609600"/>
          </a:xfrm>
        </p:spPr>
        <p:txBody>
          <a:bodyPr lIns="91440" tIns="45720" rIns="91440" bIns="45720" anchor="t"/>
          <a:lstStyle/>
          <a:p>
            <a:pPr algn="ctr"/>
            <a:r>
              <a:rPr lang="en-US" sz="2400" b="1">
                <a:solidFill>
                  <a:schemeClr val="tx1"/>
                </a:solidFill>
              </a:rPr>
              <a:t>User-defined Functions</a:t>
            </a:r>
          </a:p>
        </p:txBody>
      </p:sp>
      <p:sp>
        <p:nvSpPr>
          <p:cNvPr id="4" name="TextBox 3">
            <a:extLst>
              <a:ext uri="{FF2B5EF4-FFF2-40B4-BE49-F238E27FC236}">
                <a16:creationId xmlns:a16="http://schemas.microsoft.com/office/drawing/2014/main" id="{AEE18383-2E9E-6079-248F-885E6E95DFF5}"/>
              </a:ext>
            </a:extLst>
          </p:cNvPr>
          <p:cNvSpPr txBox="1"/>
          <p:nvPr/>
        </p:nvSpPr>
        <p:spPr>
          <a:xfrm>
            <a:off x="331303" y="468090"/>
            <a:ext cx="9846365" cy="7509748"/>
          </a:xfrm>
          <a:prstGeom prst="rect">
            <a:avLst/>
          </a:prstGeom>
          <a:noFill/>
        </p:spPr>
        <p:txBody>
          <a:bodyPr wrap="square" rtlCol="0">
            <a:spAutoFit/>
          </a:bodyPr>
          <a:lstStyle/>
          <a:p>
            <a:pPr algn="l"/>
            <a:endParaRPr lang="en-US" b="0" i="0" dirty="0">
              <a:solidFill>
                <a:srgbClr val="000000"/>
              </a:solidFill>
              <a:effectLst/>
              <a:latin typeface="Arial" panose="020B0604020202020204" pitchFamily="34" charset="0"/>
            </a:endParaRPr>
          </a:p>
          <a:p>
            <a:pPr algn="l"/>
            <a:r>
              <a:rPr lang="en-US" sz="1600" dirty="0">
                <a:latin typeface="Arial" panose="020B0604020202020204" pitchFamily="34" charset="0"/>
              </a:rPr>
              <a:t>create or replace function </a:t>
            </a:r>
            <a:r>
              <a:rPr lang="en-US" sz="1600" dirty="0" err="1">
                <a:latin typeface="Arial" panose="020B0604020202020204" pitchFamily="34" charset="0"/>
              </a:rPr>
              <a:t>orders_for_product</a:t>
            </a:r>
            <a:r>
              <a:rPr lang="en-US" sz="1600" dirty="0">
                <a:latin typeface="Arial" panose="020B0604020202020204" pitchFamily="34" charset="0"/>
              </a:rPr>
              <a:t>(</a:t>
            </a:r>
            <a:r>
              <a:rPr lang="en-US" sz="1600" dirty="0" err="1">
                <a:latin typeface="Arial" panose="020B0604020202020204" pitchFamily="34" charset="0"/>
              </a:rPr>
              <a:t>prod_id</a:t>
            </a:r>
            <a:r>
              <a:rPr lang="en-US" sz="1600" dirty="0">
                <a:latin typeface="Arial" panose="020B0604020202020204" pitchFamily="34" charset="0"/>
              </a:rPr>
              <a:t> varchar)</a:t>
            </a:r>
          </a:p>
          <a:p>
            <a:pPr algn="l"/>
            <a:r>
              <a:rPr lang="en-US" sz="1600" dirty="0">
                <a:latin typeface="Arial" panose="020B0604020202020204" pitchFamily="34" charset="0"/>
              </a:rPr>
              <a:t>    returns table (</a:t>
            </a:r>
            <a:r>
              <a:rPr lang="en-US" sz="1600" dirty="0" err="1">
                <a:latin typeface="Arial" panose="020B0604020202020204" pitchFamily="34" charset="0"/>
              </a:rPr>
              <a:t>product_id</a:t>
            </a:r>
            <a:r>
              <a:rPr lang="en-US" sz="1600" dirty="0">
                <a:latin typeface="Arial" panose="020B0604020202020204" pitchFamily="34" charset="0"/>
              </a:rPr>
              <a:t> varchar, </a:t>
            </a:r>
            <a:r>
              <a:rPr lang="en-US" sz="1600" dirty="0" err="1">
                <a:latin typeface="Arial" panose="020B0604020202020204" pitchFamily="34" charset="0"/>
              </a:rPr>
              <a:t>quantity_sold</a:t>
            </a:r>
            <a:r>
              <a:rPr lang="en-US" sz="1600" dirty="0">
                <a:latin typeface="Arial" panose="020B0604020202020204" pitchFamily="34" charset="0"/>
              </a:rPr>
              <a:t> numeric(11, 2))</a:t>
            </a:r>
          </a:p>
          <a:p>
            <a:pPr algn="l"/>
            <a:r>
              <a:rPr lang="en-US" sz="1600" dirty="0">
                <a:latin typeface="Arial" panose="020B0604020202020204" pitchFamily="34" charset="0"/>
              </a:rPr>
              <a:t>    as</a:t>
            </a:r>
          </a:p>
          <a:p>
            <a:pPr algn="l"/>
            <a:r>
              <a:rPr lang="en-US" sz="1600" dirty="0">
                <a:latin typeface="Arial" panose="020B0604020202020204" pitchFamily="34" charset="0"/>
              </a:rPr>
              <a:t>    $$</a:t>
            </a:r>
          </a:p>
          <a:p>
            <a:pPr algn="l"/>
            <a:r>
              <a:rPr lang="en-US" sz="1600" dirty="0">
                <a:latin typeface="Arial" panose="020B0604020202020204" pitchFamily="34" charset="0"/>
              </a:rPr>
              <a:t>        select </a:t>
            </a:r>
            <a:r>
              <a:rPr lang="en-US" sz="1600" dirty="0" err="1">
                <a:latin typeface="Arial" panose="020B0604020202020204" pitchFamily="34" charset="0"/>
              </a:rPr>
              <a:t>product_id</a:t>
            </a:r>
            <a:r>
              <a:rPr lang="en-US" sz="1600" dirty="0">
                <a:latin typeface="Arial" panose="020B0604020202020204" pitchFamily="34" charset="0"/>
              </a:rPr>
              <a:t>, </a:t>
            </a:r>
            <a:r>
              <a:rPr lang="en-US" sz="1600" dirty="0" err="1">
                <a:latin typeface="Arial" panose="020B0604020202020204" pitchFamily="34" charset="0"/>
              </a:rPr>
              <a:t>quantity_sold</a:t>
            </a:r>
            <a:r>
              <a:rPr lang="en-US" sz="1600" dirty="0">
                <a:latin typeface="Arial" panose="020B0604020202020204" pitchFamily="34" charset="0"/>
              </a:rPr>
              <a:t> </a:t>
            </a:r>
          </a:p>
          <a:p>
            <a:pPr algn="l"/>
            <a:r>
              <a:rPr lang="en-US" sz="1600" dirty="0">
                <a:latin typeface="Arial" panose="020B0604020202020204" pitchFamily="34" charset="0"/>
              </a:rPr>
              <a:t>            from orders </a:t>
            </a:r>
          </a:p>
          <a:p>
            <a:pPr algn="l"/>
            <a:r>
              <a:rPr lang="en-US" sz="1600" dirty="0">
                <a:latin typeface="Arial" panose="020B0604020202020204" pitchFamily="34" charset="0"/>
              </a:rPr>
              <a:t>            where </a:t>
            </a:r>
            <a:r>
              <a:rPr lang="en-US" sz="1600" dirty="0" err="1">
                <a:latin typeface="Arial" panose="020B0604020202020204" pitchFamily="34" charset="0"/>
              </a:rPr>
              <a:t>product_id</a:t>
            </a:r>
            <a:r>
              <a:rPr lang="en-US" sz="1600" dirty="0">
                <a:latin typeface="Arial" panose="020B0604020202020204" pitchFamily="34" charset="0"/>
              </a:rPr>
              <a:t> = </a:t>
            </a:r>
            <a:r>
              <a:rPr lang="en-US" sz="1600" dirty="0" err="1">
                <a:latin typeface="Arial" panose="020B0604020202020204" pitchFamily="34" charset="0"/>
              </a:rPr>
              <a:t>prod_id</a:t>
            </a:r>
            <a:endParaRPr lang="en-US" sz="1600" dirty="0">
              <a:latin typeface="Arial" panose="020B0604020202020204" pitchFamily="34" charset="0"/>
            </a:endParaRPr>
          </a:p>
          <a:p>
            <a:pPr algn="l"/>
            <a:r>
              <a:rPr lang="en-US" sz="1600" dirty="0">
                <a:latin typeface="Arial" panose="020B0604020202020204" pitchFamily="34" charset="0"/>
              </a:rPr>
              <a:t>    $$ ;</a:t>
            </a:r>
          </a:p>
          <a:p>
            <a:pPr algn="l"/>
            <a:endParaRPr lang="en-US" dirty="0">
              <a:solidFill>
                <a:srgbClr val="000000"/>
              </a:solidFill>
              <a:latin typeface="Arial" panose="020B0604020202020204" pitchFamily="34" charset="0"/>
            </a:endParaRPr>
          </a:p>
          <a:p>
            <a:pPr algn="l"/>
            <a:r>
              <a:rPr lang="en-US" sz="1800" b="1" u="sng" dirty="0">
                <a:latin typeface="Arial" panose="020B0604020202020204" pitchFamily="34" charset="0"/>
              </a:rPr>
              <a:t>JavaScript:</a:t>
            </a:r>
            <a:endParaRPr lang="en-US" sz="1800" b="1" dirty="0">
              <a:latin typeface="Arial" panose="020B0604020202020204" pitchFamily="34" charset="0"/>
            </a:endParaRPr>
          </a:p>
          <a:p>
            <a:pPr algn="l"/>
            <a:r>
              <a:rPr lang="en-US" sz="1600" dirty="0">
                <a:latin typeface="Arial" panose="020B0604020202020204" pitchFamily="34" charset="0"/>
              </a:rPr>
              <a:t>JavaScript UDFs allow you to manipulate data using the JavaScript programming language and runtime environment. JavaScript UDFs are created in the same way as SQL UDFs, but with the LANGUAGE parameter set to JAVASCRIPT.</a:t>
            </a:r>
          </a:p>
          <a:p>
            <a:pPr algn="l"/>
            <a:r>
              <a:rPr lang="en-US" sz="1600" dirty="0">
                <a:latin typeface="Arial" panose="020B0604020202020204" pitchFamily="34" charset="0"/>
              </a:rPr>
              <a:t>Similar to SQL UDFs, JavaScript UDFs can return either a scalar or a tabular result, depending on how the UDF is defined.</a:t>
            </a:r>
            <a:br>
              <a:rPr lang="en-US" sz="1600" dirty="0">
                <a:latin typeface="Arial" panose="020B0604020202020204" pitchFamily="34" charset="0"/>
              </a:rPr>
            </a:br>
            <a:endParaRPr lang="en-US" sz="1600" dirty="0">
              <a:latin typeface="Arial" panose="020B0604020202020204" pitchFamily="34" charset="0"/>
            </a:endParaRPr>
          </a:p>
          <a:p>
            <a:pPr algn="l"/>
            <a:r>
              <a:rPr lang="en-US" sz="1600" dirty="0">
                <a:latin typeface="Arial" panose="020B0604020202020204" pitchFamily="34" charset="0"/>
              </a:rPr>
              <a:t> CREATE OR REPLACE FUNCTION add5(n double)</a:t>
            </a:r>
          </a:p>
          <a:p>
            <a:pPr algn="l"/>
            <a:r>
              <a:rPr lang="en-US" sz="1600" dirty="0">
                <a:latin typeface="Arial" panose="020B0604020202020204" pitchFamily="34" charset="0"/>
              </a:rPr>
              <a:t>  RETURNS double</a:t>
            </a:r>
          </a:p>
          <a:p>
            <a:pPr algn="l"/>
            <a:r>
              <a:rPr lang="en-US" sz="1600" dirty="0">
                <a:latin typeface="Arial" panose="020B0604020202020204" pitchFamily="34" charset="0"/>
              </a:rPr>
              <a:t>  LANGUAGE JAVASCRIPT</a:t>
            </a:r>
          </a:p>
          <a:p>
            <a:pPr algn="l"/>
            <a:r>
              <a:rPr lang="en-US" sz="1600" dirty="0">
                <a:latin typeface="Arial" panose="020B0604020202020204" pitchFamily="34" charset="0"/>
              </a:rPr>
              <a:t>  AS 'return N + 5;';</a:t>
            </a:r>
          </a:p>
          <a:p>
            <a:pPr algn="l"/>
            <a:endParaRPr lang="en-US" sz="1600" dirty="0">
              <a:latin typeface="Arial" panose="020B0604020202020204" pitchFamily="34" charset="0"/>
            </a:endParaRPr>
          </a:p>
          <a:p>
            <a:pPr algn="l"/>
            <a:r>
              <a:rPr lang="en-US" sz="1600" dirty="0">
                <a:latin typeface="Arial" panose="020B0604020202020204" pitchFamily="34" charset="0"/>
              </a:rPr>
              <a:t>select add5(0.0);</a:t>
            </a:r>
          </a:p>
          <a:p>
            <a:pPr algn="l"/>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t>
            </a: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0633516"/>
      </p:ext>
    </p:extLst>
  </p:cSld>
  <p:clrMapOvr>
    <a:masterClrMapping/>
  </p:clrMapOvr>
</p:sld>
</file>

<file path=ppt/theme/theme1.xml><?xml version="1.0" encoding="utf-8"?>
<a:theme xmlns:a="http://schemas.openxmlformats.org/drawingml/2006/main" name="1_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EA5257681540488F524D847F011DD5" ma:contentTypeVersion="15" ma:contentTypeDescription="Create a new document." ma:contentTypeScope="" ma:versionID="585322cb935ec1fd119180e9c0a059a0">
  <xsd:schema xmlns:xsd="http://www.w3.org/2001/XMLSchema" xmlns:xs="http://www.w3.org/2001/XMLSchema" xmlns:p="http://schemas.microsoft.com/office/2006/metadata/properties" xmlns:ns2="0d5730b8-869a-4209-a1b3-832c244c5b0c" xmlns:ns3="2254c897-f072-4fc6-863c-eb6bf0b2ed9f" xmlns:ns4="372e849b-fc60-49fc-88ef-6f6a3a7352cc" targetNamespace="http://schemas.microsoft.com/office/2006/metadata/properties" ma:root="true" ma:fieldsID="38caeda81121e8cb6e74987333f59b2c" ns2:_="" ns3:_="" ns4:_="">
    <xsd:import namespace="0d5730b8-869a-4209-a1b3-832c244c5b0c"/>
    <xsd:import namespace="2254c897-f072-4fc6-863c-eb6bf0b2ed9f"/>
    <xsd:import namespace="372e849b-fc60-49fc-88ef-6f6a3a7352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730b8-869a-4209-a1b3-832c244c5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c962de5-690c-40f6-9925-46ff4f3fc18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4c897-f072-4fc6-863c-eb6bf0b2ed9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20dbe4-a35e-457a-aca0-ac1d0f754f06}" ma:internalName="TaxCatchAll" ma:showField="CatchAllData" ma:web="2254c897-f072-4fc6-863c-eb6bf0b2ed9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xsi:nil="true"/>
    <lcf76f155ced4ddcb4097134ff3c332f xmlns="0d5730b8-869a-4209-a1b3-832c244c5b0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37766F8-AD09-4492-9D6A-9E8E6012018D}">
  <ds:schemaRefs>
    <ds:schemaRef ds:uri="http://schemas.microsoft.com/sharepoint/v3/contenttype/forms"/>
  </ds:schemaRefs>
</ds:datastoreItem>
</file>

<file path=customXml/itemProps2.xml><?xml version="1.0" encoding="utf-8"?>
<ds:datastoreItem xmlns:ds="http://schemas.openxmlformats.org/officeDocument/2006/customXml" ds:itemID="{EF0914EE-DE14-46A3-BF5E-F479B4045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5730b8-869a-4209-a1b3-832c244c5b0c"/>
    <ds:schemaRef ds:uri="2254c897-f072-4fc6-863c-eb6bf0b2ed9f"/>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F2ECF9-5F2B-46E1-B56D-B2A9C54B79A0}">
  <ds:schemaRefs>
    <ds:schemaRef ds:uri="372e849b-fc60-49fc-88ef-6f6a3a7352cc"/>
    <ds:schemaRef ds:uri="http://schemas.microsoft.com/office/2006/documentManagement/types"/>
    <ds:schemaRef ds:uri="http://purl.org/dc/elements/1.1/"/>
    <ds:schemaRef ds:uri="0d5730b8-869a-4209-a1b3-832c244c5b0c"/>
    <ds:schemaRef ds:uri="http://schemas.microsoft.com/office/infopath/2007/PartnerControls"/>
    <ds:schemaRef ds:uri="http://purl.org/dc/terms/"/>
    <ds:schemaRef ds:uri="2254c897-f072-4fc6-863c-eb6bf0b2ed9f"/>
    <ds:schemaRef ds:uri="http://www.w3.org/XML/1998/namespace"/>
    <ds:schemaRef ds:uri="http://purl.org/dc/dcmityp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14336</TotalTime>
  <Words>1686</Words>
  <Application>Microsoft Office PowerPoint</Application>
  <PresentationFormat>Widescreen</PresentationFormat>
  <Paragraphs>181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10 Pitch</vt:lpstr>
      <vt:lpstr>Georgia</vt:lpstr>
      <vt:lpstr>Söhne</vt:lpstr>
      <vt:lpstr>Wingdings</vt:lpstr>
      <vt:lpstr>1_Blank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Ghani, Mariyam Afshaan</dc:creator>
  <cp:lastModifiedBy>Yadav, Prachi</cp:lastModifiedBy>
  <cp:revision>12</cp:revision>
  <dcterms:created xsi:type="dcterms:W3CDTF">2022-03-10T13:34:39Z</dcterms:created>
  <dcterms:modified xsi:type="dcterms:W3CDTF">2023-06-26T07:44:22Z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0x010100B1EA5257681540488F524D847F011DD5</vt:lpwstr>
  </property>
</Properties>
</file>