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0" r:id="rId1"/>
  </p:sldMasterIdLst>
  <p:sldIdLst>
    <p:sldId id="270" r:id="rId2"/>
    <p:sldId id="257" r:id="rId3"/>
    <p:sldId id="258" r:id="rId4"/>
    <p:sldId id="259" r:id="rId5"/>
    <p:sldId id="260" r:id="rId6"/>
    <p:sldId id="261" r:id="rId7"/>
    <p:sldId id="262" r:id="rId8"/>
    <p:sldId id="265" r:id="rId9"/>
    <p:sldId id="266" r:id="rId10"/>
    <p:sldId id="267" r:id="rId11"/>
    <p:sldId id="268" r:id="rId12"/>
    <p:sldId id="271" r:id="rId13"/>
    <p:sldId id="272" r:id="rId14"/>
    <p:sldId id="264" r:id="rId15"/>
    <p:sldId id="27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125558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19090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8783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1659663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3513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118994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C6B4A9-1611-4792-9094-5F34BCA07E0B}"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333C77-0158-454C-844F-B7AB9BD7DAD4}"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1752746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107773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222154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90746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B712588-04B1-427B-82EE-E8DB90309F08}"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F9F0C5-380F-41C2-899A-BAC0F0927E16}"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144467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349313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396009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267230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2A54C80-263E-416B-A8E0-580EDEADCBDC}"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9954A3-9DFD-4C44-94BA-B95130A3BA1C}"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196698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286935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smtClean="0">
                <a:ln>
                  <a:noFill/>
                </a:ln>
                <a:solidFill>
                  <a:prstClr val="black">
                    <a:tint val="7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3/20/2021</a:t>
            </a:fld>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a:ea typeface="+mn-ea"/>
              <a:cs typeface="+mn-cs"/>
            </a:endParaRP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C226"/>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a:ea typeface="+mn-ea"/>
              <a:cs typeface="+mn-cs"/>
            </a:endParaRPr>
          </a:p>
        </p:txBody>
      </p:sp>
    </p:spTree>
    <p:extLst>
      <p:ext uri="{BB962C8B-B14F-4D97-AF65-F5344CB8AC3E}">
        <p14:creationId xmlns:p14="http://schemas.microsoft.com/office/powerpoint/2010/main" val="1974871764"/>
      </p:ext>
    </p:extLst>
  </p:cSld>
  <p:clrMap bg1="lt1" tx1="dk1" bg2="lt2" tx2="dk2" accent1="accent1" accent2="accent2" accent3="accent3" accent4="accent4" accent5="accent5" accent6="accent6" hlink="hlink" folHlink="folHlink"/>
  <p:sldLayoutIdLst>
    <p:sldLayoutId id="2147484801" r:id="rId1"/>
    <p:sldLayoutId id="2147484802" r:id="rId2"/>
    <p:sldLayoutId id="2147484803" r:id="rId3"/>
    <p:sldLayoutId id="2147484804" r:id="rId4"/>
    <p:sldLayoutId id="2147484805" r:id="rId5"/>
    <p:sldLayoutId id="2147484806" r:id="rId6"/>
    <p:sldLayoutId id="2147484807" r:id="rId7"/>
    <p:sldLayoutId id="2147484808" r:id="rId8"/>
    <p:sldLayoutId id="2147484809" r:id="rId9"/>
    <p:sldLayoutId id="2147484810" r:id="rId10"/>
    <p:sldLayoutId id="2147484811" r:id="rId11"/>
    <p:sldLayoutId id="2147484812" r:id="rId12"/>
    <p:sldLayoutId id="2147484813" r:id="rId13"/>
    <p:sldLayoutId id="2147484814" r:id="rId14"/>
    <p:sldLayoutId id="2147484815" r:id="rId15"/>
    <p:sldLayoutId id="214748481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uciml/pima-indians-diabetes-databa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9196" y="678093"/>
            <a:ext cx="7992886" cy="1376737"/>
          </a:xfrm>
          <a:ln>
            <a:solidFill>
              <a:schemeClr val="bg1"/>
            </a:solidFill>
          </a:ln>
        </p:spPr>
        <p:style>
          <a:lnRef idx="0">
            <a:scrgbClr r="0" g="0" b="0"/>
          </a:lnRef>
          <a:fillRef idx="1001">
            <a:schemeClr val="lt1"/>
          </a:fillRef>
          <a:effectRef idx="0">
            <a:scrgbClr r="0" g="0" b="0"/>
          </a:effectRef>
          <a:fontRef idx="major"/>
        </p:style>
        <p:txBody>
          <a:bodyPr>
            <a:normAutofit fontScale="90000"/>
          </a:bodyPr>
          <a:lstStyle/>
          <a:p>
            <a:pPr algn="ctr"/>
            <a:r>
              <a:rPr lang="en-US" b="1" dirty="0">
                <a:solidFill>
                  <a:schemeClr val="accent2">
                    <a:lumMod val="50000"/>
                  </a:schemeClr>
                </a:solidFill>
              </a:rPr>
              <a:t>GLA University, Mathura</a:t>
            </a:r>
            <a:br>
              <a:rPr lang="en-US" b="1" dirty="0"/>
            </a:br>
            <a:endParaRPr lang="en-US" dirty="0">
              <a:ln w="18415" cmpd="sng">
                <a:solidFill>
                  <a:schemeClr val="tx1"/>
                </a:solidFill>
                <a:prstDash val="solid"/>
              </a:ln>
              <a:solidFill>
                <a:schemeClr val="tx1"/>
              </a:solidFill>
              <a:effectLst>
                <a:outerShdw blurRad="50800" dist="38100" dir="2700000" algn="tl" rotWithShape="0">
                  <a:prstClr val="black">
                    <a:alpha val="40000"/>
                  </a:prstClr>
                </a:outerShdw>
              </a:effectLst>
              <a:latin typeface="NSimSun" panose="02010609030101010101" pitchFamily="49" charset="-122"/>
              <a:ea typeface="NSimSun" panose="02010609030101010101" pitchFamily="49" charset="-122"/>
            </a:endParaRPr>
          </a:p>
        </p:txBody>
      </p:sp>
      <p:graphicFrame>
        <p:nvGraphicFramePr>
          <p:cNvPr id="9" name="Table 8"/>
          <p:cNvGraphicFramePr>
            <a:graphicFrameLocks noGrp="1"/>
          </p:cNvGraphicFramePr>
          <p:nvPr>
            <p:extLst>
              <p:ext uri="{D42A27DB-BD31-4B8C-83A1-F6EECF244321}">
                <p14:modId xmlns:p14="http://schemas.microsoft.com/office/powerpoint/2010/main" val="933332432"/>
              </p:ext>
            </p:extLst>
          </p:nvPr>
        </p:nvGraphicFramePr>
        <p:xfrm>
          <a:off x="1079196" y="1277590"/>
          <a:ext cx="8128000" cy="19202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624325870"/>
                    </a:ext>
                  </a:extLst>
                </a:gridCol>
              </a:tblGrid>
              <a:tr h="1422962">
                <a:tc>
                  <a:txBody>
                    <a:bodyPr/>
                    <a:lstStyle/>
                    <a:p>
                      <a:pPr algn="ctr"/>
                      <a:r>
                        <a:rPr lang="en-US" sz="2400" dirty="0">
                          <a:ln>
                            <a:solidFill>
                              <a:schemeClr val="bg2"/>
                            </a:solidFill>
                          </a:ln>
                          <a:solidFill>
                            <a:schemeClr val="accent2">
                              <a:lumMod val="50000"/>
                            </a:schemeClr>
                          </a:solidFill>
                          <a:effectLst>
                            <a:outerShdw blurRad="50800" dist="38100" dir="8100000" algn="tr" rotWithShape="0">
                              <a:prstClr val="black">
                                <a:alpha val="40000"/>
                              </a:prstClr>
                            </a:outerShdw>
                          </a:effectLst>
                        </a:rPr>
                        <a:t>Department</a:t>
                      </a:r>
                      <a:r>
                        <a:rPr lang="en-US" sz="2400" baseline="0" dirty="0">
                          <a:ln>
                            <a:solidFill>
                              <a:schemeClr val="bg2"/>
                            </a:solidFill>
                          </a:ln>
                          <a:solidFill>
                            <a:schemeClr val="accent2">
                              <a:lumMod val="50000"/>
                            </a:schemeClr>
                          </a:solidFill>
                          <a:effectLst>
                            <a:outerShdw blurRad="50800" dist="38100" dir="8100000" algn="tr" rotWithShape="0">
                              <a:prstClr val="black">
                                <a:alpha val="40000"/>
                              </a:prstClr>
                            </a:outerShdw>
                          </a:effectLst>
                        </a:rPr>
                        <a:t> of Computer Engineering and Applications</a:t>
                      </a:r>
                    </a:p>
                    <a:p>
                      <a:pPr algn="ctr"/>
                      <a:r>
                        <a:rPr lang="en-US" sz="3600" baseline="0" dirty="0">
                          <a:ln>
                            <a:solidFill>
                              <a:schemeClr val="bg2"/>
                            </a:solidFill>
                          </a:ln>
                          <a:solidFill>
                            <a:schemeClr val="accent2">
                              <a:lumMod val="50000"/>
                            </a:schemeClr>
                          </a:solidFill>
                          <a:effectLst>
                            <a:outerShdw blurRad="50800" dist="38100" dir="8100000" algn="tr" rotWithShape="0">
                              <a:prstClr val="black">
                                <a:alpha val="40000"/>
                              </a:prstClr>
                            </a:outerShdw>
                          </a:effectLst>
                        </a:rPr>
                        <a:t>Institute of Engineering and Technology</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3547486"/>
                  </a:ext>
                </a:extLst>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749" y="3044478"/>
            <a:ext cx="1247117" cy="1247117"/>
          </a:xfrm>
          <a:prstGeom prst="rect">
            <a:avLst/>
          </a:prstGeom>
        </p:spPr>
      </p:pic>
      <p:graphicFrame>
        <p:nvGraphicFramePr>
          <p:cNvPr id="12" name="Table 11"/>
          <p:cNvGraphicFramePr>
            <a:graphicFrameLocks noGrp="1"/>
          </p:cNvGraphicFramePr>
          <p:nvPr/>
        </p:nvGraphicFramePr>
        <p:xfrm>
          <a:off x="4130620" y="5959011"/>
          <a:ext cx="2736492" cy="750014"/>
        </p:xfrm>
        <a:graphic>
          <a:graphicData uri="http://schemas.openxmlformats.org/drawingml/2006/table">
            <a:tbl>
              <a:tblPr firstRow="1" bandRow="1">
                <a:tableStyleId>{2D5ABB26-0587-4C30-8999-92F81FD0307C}</a:tableStyleId>
              </a:tblPr>
              <a:tblGrid>
                <a:gridCol w="2736492">
                  <a:extLst>
                    <a:ext uri="{9D8B030D-6E8A-4147-A177-3AD203B41FA5}">
                      <a16:colId xmlns:a16="http://schemas.microsoft.com/office/drawing/2014/main" val="3814797330"/>
                    </a:ext>
                  </a:extLst>
                </a:gridCol>
              </a:tblGrid>
              <a:tr h="750014">
                <a:tc>
                  <a:txBody>
                    <a:bodyPr/>
                    <a:lstStyle/>
                    <a:p>
                      <a:pPr algn="ctr"/>
                      <a:endParaRPr lang="en-US" sz="1800" b="1" dirty="0"/>
                    </a:p>
                  </a:txBody>
                  <a:tcPr/>
                </a:tc>
                <a:extLst>
                  <a:ext uri="{0D108BD9-81ED-4DB2-BD59-A6C34878D82A}">
                    <a16:rowId xmlns:a16="http://schemas.microsoft.com/office/drawing/2014/main" val="454129082"/>
                  </a:ext>
                </a:extLst>
              </a:tr>
            </a:tbl>
          </a:graphicData>
        </a:graphic>
      </p:graphicFrame>
      <p:sp>
        <p:nvSpPr>
          <p:cNvPr id="3" name="Rectangle 2"/>
          <p:cNvSpPr/>
          <p:nvPr/>
        </p:nvSpPr>
        <p:spPr>
          <a:xfrm>
            <a:off x="966157" y="5220347"/>
            <a:ext cx="3909149" cy="1477328"/>
          </a:xfrm>
          <a:prstGeom prst="rect">
            <a:avLst/>
          </a:prstGeom>
        </p:spPr>
        <p:txBody>
          <a:bodyPr wrap="square">
            <a:spAutoFit/>
          </a:bodyPr>
          <a:lstStyle/>
          <a:p>
            <a:r>
              <a:rPr lang="en-US" dirty="0">
                <a:ln>
                  <a:solidFill>
                    <a:schemeClr val="bg2"/>
                  </a:solidFill>
                </a:ln>
                <a:solidFill>
                  <a:srgbClr val="FFC000"/>
                </a:solidFill>
                <a:effectLst>
                  <a:outerShdw blurRad="50800" dist="38100" dir="8100000" algn="tr" rotWithShape="0">
                    <a:prstClr val="black">
                      <a:alpha val="40000"/>
                    </a:prstClr>
                  </a:outerShdw>
                </a:effectLst>
              </a:rPr>
              <a:t>By:-</a:t>
            </a:r>
          </a:p>
          <a:p>
            <a:r>
              <a:rPr lang="en-US" dirty="0">
                <a:ln>
                  <a:solidFill>
                    <a:schemeClr val="bg2"/>
                  </a:solidFill>
                </a:ln>
                <a:solidFill>
                  <a:srgbClr val="FFC000"/>
                </a:solidFill>
                <a:effectLst>
                  <a:outerShdw blurRad="50800" dist="38100" dir="8100000" algn="tr" rotWithShape="0">
                    <a:prstClr val="black">
                      <a:alpha val="40000"/>
                    </a:prstClr>
                  </a:outerShdw>
                </a:effectLst>
              </a:rPr>
              <a:t>Tushar Saxena</a:t>
            </a:r>
          </a:p>
          <a:p>
            <a:r>
              <a:rPr lang="en-US" dirty="0">
                <a:ln>
                  <a:solidFill>
                    <a:schemeClr val="bg2"/>
                  </a:solidFill>
                </a:ln>
                <a:solidFill>
                  <a:srgbClr val="FFC000"/>
                </a:solidFill>
                <a:effectLst>
                  <a:outerShdw blurRad="50800" dist="38100" dir="8100000" algn="tr" rotWithShape="0">
                    <a:prstClr val="black">
                      <a:alpha val="40000"/>
                    </a:prstClr>
                  </a:outerShdw>
                </a:effectLst>
              </a:rPr>
              <a:t>Vipul</a:t>
            </a:r>
          </a:p>
          <a:p>
            <a:r>
              <a:rPr lang="en-US" dirty="0">
                <a:ln>
                  <a:solidFill>
                    <a:schemeClr val="bg2"/>
                  </a:solidFill>
                </a:ln>
                <a:solidFill>
                  <a:srgbClr val="FFC000"/>
                </a:solidFill>
                <a:effectLst>
                  <a:outerShdw blurRad="50800" dist="38100" dir="8100000" algn="tr" rotWithShape="0">
                    <a:prstClr val="black">
                      <a:alpha val="40000"/>
                    </a:prstClr>
                  </a:outerShdw>
                </a:effectLst>
              </a:rPr>
              <a:t>Umesh Pratap Singh</a:t>
            </a:r>
          </a:p>
          <a:p>
            <a:r>
              <a:rPr lang="en-US" dirty="0">
                <a:ln>
                  <a:solidFill>
                    <a:schemeClr val="bg2"/>
                  </a:solidFill>
                </a:ln>
                <a:solidFill>
                  <a:srgbClr val="FFC000"/>
                </a:solidFill>
                <a:effectLst>
                  <a:outerShdw blurRad="50800" dist="38100" dir="8100000" algn="tr" rotWithShape="0">
                    <a:prstClr val="black">
                      <a:alpha val="40000"/>
                    </a:prstClr>
                  </a:outerShdw>
                </a:effectLst>
              </a:rPr>
              <a:t>Sakshi Bhardwaj</a:t>
            </a:r>
          </a:p>
        </p:txBody>
      </p:sp>
      <p:sp>
        <p:nvSpPr>
          <p:cNvPr id="4" name="Rectangle 3"/>
          <p:cNvSpPr/>
          <p:nvPr/>
        </p:nvSpPr>
        <p:spPr>
          <a:xfrm>
            <a:off x="7162800" y="5964933"/>
            <a:ext cx="6096000" cy="646331"/>
          </a:xfrm>
          <a:prstGeom prst="rect">
            <a:avLst/>
          </a:prstGeom>
        </p:spPr>
        <p:txBody>
          <a:bodyPr>
            <a:spAutoFit/>
          </a:bodyPr>
          <a:lstStyle/>
          <a:p>
            <a:r>
              <a:rPr lang="en-US" dirty="0">
                <a:ln>
                  <a:solidFill>
                    <a:schemeClr val="bg2"/>
                  </a:solidFill>
                </a:ln>
                <a:solidFill>
                  <a:schemeClr val="accent2">
                    <a:lumMod val="50000"/>
                  </a:schemeClr>
                </a:solidFill>
                <a:effectLst>
                  <a:outerShdw blurRad="50800" dist="38100" dir="8100000" algn="tr" rotWithShape="0">
                    <a:prstClr val="black">
                      <a:alpha val="40000"/>
                    </a:prstClr>
                  </a:outerShdw>
                </a:effectLst>
              </a:rPr>
              <a:t>Submitted To-</a:t>
            </a:r>
          </a:p>
          <a:p>
            <a:r>
              <a:rPr lang="en-US" dirty="0">
                <a:ln>
                  <a:solidFill>
                    <a:schemeClr val="bg2"/>
                  </a:solidFill>
                </a:ln>
                <a:solidFill>
                  <a:schemeClr val="accent2">
                    <a:lumMod val="50000"/>
                  </a:schemeClr>
                </a:solidFill>
                <a:effectLst>
                  <a:outerShdw blurRad="50800" dist="38100" dir="8100000" algn="tr" rotWithShape="0">
                    <a:prstClr val="black">
                      <a:alpha val="40000"/>
                    </a:prstClr>
                  </a:outerShdw>
                </a:effectLst>
              </a:rPr>
              <a:t>Dr. Pooja Pathak</a:t>
            </a:r>
          </a:p>
        </p:txBody>
      </p:sp>
      <p:sp>
        <p:nvSpPr>
          <p:cNvPr id="5" name="Rectangle 4"/>
          <p:cNvSpPr/>
          <p:nvPr/>
        </p:nvSpPr>
        <p:spPr>
          <a:xfrm>
            <a:off x="1663404" y="4443107"/>
            <a:ext cx="7244776" cy="830997"/>
          </a:xfrm>
          <a:prstGeom prst="rect">
            <a:avLst/>
          </a:prstGeom>
        </p:spPr>
        <p:txBody>
          <a:bodyPr wrap="square">
            <a:spAutoFit/>
          </a:bodyPr>
          <a:lstStyle/>
          <a:p>
            <a:pPr algn="ctr"/>
            <a:r>
              <a:rPr lang="en-US" sz="2400" dirty="0">
                <a:solidFill>
                  <a:schemeClr val="tx1">
                    <a:lumMod val="95000"/>
                  </a:schemeClr>
                </a:solidFill>
                <a:latin typeface="Century Schoolbook" panose="02040604050505020304" pitchFamily="18" charset="0"/>
                <a:cs typeface="Arial" panose="020B0604020202020204" pitchFamily="34" charset="0"/>
              </a:rPr>
              <a:t>Predicting Type 2 Diabetes Using Electronic Medical Records</a:t>
            </a:r>
            <a:endParaRPr lang="en-US" sz="2400" dirty="0">
              <a:ln>
                <a:solidFill>
                  <a:schemeClr val="bg2"/>
                </a:solidFill>
              </a:ln>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290975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C6A3-1A21-4DD8-83CA-1BD18F19D52A}"/>
              </a:ext>
            </a:extLst>
          </p:cNvPr>
          <p:cNvSpPr>
            <a:spLocks noGrp="1"/>
          </p:cNvSpPr>
          <p:nvPr>
            <p:ph type="title"/>
          </p:nvPr>
        </p:nvSpPr>
        <p:spPr/>
        <p:txBody>
          <a:bodyPr/>
          <a:lstStyle/>
          <a:p>
            <a:r>
              <a:rPr lang="en-US" dirty="0"/>
              <a:t>Decision Tree Classifier</a:t>
            </a:r>
            <a:endParaRPr lang="en-IN" dirty="0"/>
          </a:p>
        </p:txBody>
      </p:sp>
      <p:sp>
        <p:nvSpPr>
          <p:cNvPr id="3" name="Content Placeholder 2">
            <a:extLst>
              <a:ext uri="{FF2B5EF4-FFF2-40B4-BE49-F238E27FC236}">
                <a16:creationId xmlns:a16="http://schemas.microsoft.com/office/drawing/2014/main" id="{CFBCEF97-7187-4F67-90DB-C7C3073D03D9}"/>
              </a:ext>
            </a:extLst>
          </p:cNvPr>
          <p:cNvSpPr>
            <a:spLocks noGrp="1"/>
          </p:cNvSpPr>
          <p:nvPr>
            <p:ph idx="1"/>
          </p:nvPr>
        </p:nvSpPr>
        <p:spPr/>
        <p:txBody>
          <a:bodyPr/>
          <a:lstStyle/>
          <a:p>
            <a:r>
              <a:rPr lang="en-IN" dirty="0"/>
              <a:t>Decision Tree is a supervised machine learning algorithm used to solve classification problems. The main objective of using Decision Tree in this research work is the prediction of target class using decision rule taken from prior data. It uses nodes and internodes for the prediction and classification. </a:t>
            </a:r>
          </a:p>
        </p:txBody>
      </p:sp>
    </p:spTree>
    <p:extLst>
      <p:ext uri="{BB962C8B-B14F-4D97-AF65-F5344CB8AC3E}">
        <p14:creationId xmlns:p14="http://schemas.microsoft.com/office/powerpoint/2010/main" val="327556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9AA4-C4F3-4405-8F5D-2FC6266C2278}"/>
              </a:ext>
            </a:extLst>
          </p:cNvPr>
          <p:cNvSpPr>
            <a:spLocks noGrp="1"/>
          </p:cNvSpPr>
          <p:nvPr>
            <p:ph type="title"/>
          </p:nvPr>
        </p:nvSpPr>
        <p:spPr/>
        <p:txBody>
          <a:bodyPr/>
          <a:lstStyle/>
          <a:p>
            <a:r>
              <a:rPr lang="en-US" dirty="0"/>
              <a:t>Accuracy Measures</a:t>
            </a:r>
            <a:endParaRPr lang="en-IN" dirty="0"/>
          </a:p>
        </p:txBody>
      </p:sp>
      <p:sp>
        <p:nvSpPr>
          <p:cNvPr id="3" name="Content Placeholder 2">
            <a:extLst>
              <a:ext uri="{FF2B5EF4-FFF2-40B4-BE49-F238E27FC236}">
                <a16:creationId xmlns:a16="http://schemas.microsoft.com/office/drawing/2014/main" id="{8042DD5D-9F48-42CA-88AB-03566962AF78}"/>
              </a:ext>
            </a:extLst>
          </p:cNvPr>
          <p:cNvSpPr>
            <a:spLocks noGrp="1"/>
          </p:cNvSpPr>
          <p:nvPr>
            <p:ph idx="1"/>
          </p:nvPr>
        </p:nvSpPr>
        <p:spPr/>
        <p:txBody>
          <a:bodyPr/>
          <a:lstStyle/>
          <a:p>
            <a:r>
              <a:rPr lang="en-IN" dirty="0"/>
              <a:t>Naive Bayes, Logistic Regression and Decision Tree algorithms are used in this research work. </a:t>
            </a:r>
          </a:p>
          <a:p>
            <a:r>
              <a:rPr lang="en-IN" dirty="0"/>
              <a:t>Experiments are performed using internal cross-validation 10- folds. Accuracy, F-Measure, Recall, Precision and ROC (Receiver Operating Curve) measures are used for the classification of this work.</a:t>
            </a:r>
          </a:p>
          <a:p>
            <a:r>
              <a:rPr lang="en-IN" dirty="0"/>
              <a:t>In our results we observe that Naïve Bayes Classifier outperforms other algorithms and give better results with highest accuracy of 74.89%.</a:t>
            </a:r>
          </a:p>
          <a:p>
            <a:pPr marL="0" indent="0">
              <a:buNone/>
            </a:pPr>
            <a:endParaRPr lang="en-IN" dirty="0"/>
          </a:p>
        </p:txBody>
      </p:sp>
    </p:spTree>
    <p:extLst>
      <p:ext uri="{BB962C8B-B14F-4D97-AF65-F5344CB8AC3E}">
        <p14:creationId xmlns:p14="http://schemas.microsoft.com/office/powerpoint/2010/main" val="298275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2944-9CFC-45A6-A899-BA0C099DD686}"/>
              </a:ext>
            </a:extLst>
          </p:cNvPr>
          <p:cNvSpPr>
            <a:spLocks noGrp="1"/>
          </p:cNvSpPr>
          <p:nvPr>
            <p:ph type="title"/>
          </p:nvPr>
        </p:nvSpPr>
        <p:spPr/>
        <p:txBody>
          <a:bodyPr/>
          <a:lstStyle/>
          <a:p>
            <a:r>
              <a:rPr lang="en-US" dirty="0"/>
              <a:t>Snapshots of project work</a:t>
            </a:r>
            <a:endParaRPr lang="en-IN" dirty="0"/>
          </a:p>
        </p:txBody>
      </p:sp>
      <p:pic>
        <p:nvPicPr>
          <p:cNvPr id="3" name="Picture 2">
            <a:extLst>
              <a:ext uri="{FF2B5EF4-FFF2-40B4-BE49-F238E27FC236}">
                <a16:creationId xmlns:a16="http://schemas.microsoft.com/office/drawing/2014/main" id="{51E1D9CD-F74D-4741-98BC-C54DC4FB7D5A}"/>
              </a:ext>
            </a:extLst>
          </p:cNvPr>
          <p:cNvPicPr/>
          <p:nvPr/>
        </p:nvPicPr>
        <p:blipFill>
          <a:blip r:embed="rId2">
            <a:extLst>
              <a:ext uri="{28A0092B-C50C-407E-A947-70E740481C1C}">
                <a14:useLocalDpi xmlns:a14="http://schemas.microsoft.com/office/drawing/2010/main" val="0"/>
              </a:ext>
            </a:extLst>
          </a:blip>
          <a:stretch>
            <a:fillRect/>
          </a:stretch>
        </p:blipFill>
        <p:spPr>
          <a:xfrm>
            <a:off x="3230244" y="1562099"/>
            <a:ext cx="7742555" cy="4904961"/>
          </a:xfrm>
          <a:prstGeom prst="rect">
            <a:avLst/>
          </a:prstGeom>
        </p:spPr>
      </p:pic>
    </p:spTree>
    <p:extLst>
      <p:ext uri="{BB962C8B-B14F-4D97-AF65-F5344CB8AC3E}">
        <p14:creationId xmlns:p14="http://schemas.microsoft.com/office/powerpoint/2010/main" val="304958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E612BC-4AE7-4828-8127-8C7146B451EA}"/>
              </a:ext>
            </a:extLst>
          </p:cNvPr>
          <p:cNvPicPr/>
          <p:nvPr/>
        </p:nvPicPr>
        <p:blipFill>
          <a:blip r:embed="rId2">
            <a:extLst>
              <a:ext uri="{28A0092B-C50C-407E-A947-70E740481C1C}">
                <a14:useLocalDpi xmlns:a14="http://schemas.microsoft.com/office/drawing/2010/main" val="0"/>
              </a:ext>
            </a:extLst>
          </a:blip>
          <a:stretch>
            <a:fillRect/>
          </a:stretch>
        </p:blipFill>
        <p:spPr>
          <a:xfrm>
            <a:off x="1759252" y="367126"/>
            <a:ext cx="5794487" cy="2780265"/>
          </a:xfrm>
          <a:prstGeom prst="rect">
            <a:avLst/>
          </a:prstGeom>
        </p:spPr>
      </p:pic>
      <p:pic>
        <p:nvPicPr>
          <p:cNvPr id="3" name="Picture 2">
            <a:extLst>
              <a:ext uri="{FF2B5EF4-FFF2-40B4-BE49-F238E27FC236}">
                <a16:creationId xmlns:a16="http://schemas.microsoft.com/office/drawing/2014/main" id="{718EB851-2085-4ACD-96F1-6D17CE57CB44}"/>
              </a:ext>
            </a:extLst>
          </p:cNvPr>
          <p:cNvPicPr/>
          <p:nvPr/>
        </p:nvPicPr>
        <p:blipFill>
          <a:blip r:embed="rId3">
            <a:extLst>
              <a:ext uri="{28A0092B-C50C-407E-A947-70E740481C1C}">
                <a14:useLocalDpi xmlns:a14="http://schemas.microsoft.com/office/drawing/2010/main" val="0"/>
              </a:ext>
            </a:extLst>
          </a:blip>
          <a:stretch>
            <a:fillRect/>
          </a:stretch>
        </p:blipFill>
        <p:spPr>
          <a:xfrm>
            <a:off x="5327375" y="3273287"/>
            <a:ext cx="6072780" cy="3217587"/>
          </a:xfrm>
          <a:prstGeom prst="rect">
            <a:avLst/>
          </a:prstGeom>
        </p:spPr>
      </p:pic>
    </p:spTree>
    <p:extLst>
      <p:ext uri="{BB962C8B-B14F-4D97-AF65-F5344CB8AC3E}">
        <p14:creationId xmlns:p14="http://schemas.microsoft.com/office/powerpoint/2010/main" val="108410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4A13-2506-4EA2-9910-6CCBFCF32B12}"/>
              </a:ext>
            </a:extLst>
          </p:cNvPr>
          <p:cNvSpPr>
            <a:spLocks noGrp="1"/>
          </p:cNvSpPr>
          <p:nvPr>
            <p:ph type="title"/>
          </p:nvPr>
        </p:nvSpPr>
        <p:spPr/>
        <p:txBody>
          <a:bodyPr/>
          <a:lstStyle/>
          <a:p>
            <a:r>
              <a:rPr lang="en-US" dirty="0">
                <a:solidFill>
                  <a:schemeClr val="accent1">
                    <a:lumMod val="50000"/>
                  </a:schemeClr>
                </a:solidFill>
                <a:latin typeface="Century Schoolbook" panose="02040604050505020304" pitchFamily="18" charset="0"/>
              </a:rPr>
              <a:t>APPLICATIONS</a:t>
            </a:r>
            <a:endParaRPr lang="en-IN" dirty="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5174858A-C0E5-4573-A9F8-768FA36866EC}"/>
              </a:ext>
            </a:extLst>
          </p:cNvPr>
          <p:cNvSpPr>
            <a:spLocks noGrp="1"/>
          </p:cNvSpPr>
          <p:nvPr>
            <p:ph idx="1"/>
          </p:nvPr>
        </p:nvSpPr>
        <p:spPr/>
        <p:txBody>
          <a:bodyPr/>
          <a:lstStyle/>
          <a:p>
            <a:pPr marL="0" indent="0">
              <a:buNone/>
            </a:pPr>
            <a:r>
              <a:rPr lang="en-US" dirty="0">
                <a:solidFill>
                  <a:schemeClr val="tx1"/>
                </a:solidFill>
                <a:latin typeface="Century Gothic" panose="020B0502020202020204" pitchFamily="34" charset="0"/>
                <a:cs typeface="Calibri Light" panose="020F0302020204030204" pitchFamily="34" charset="0"/>
              </a:rPr>
              <a:t>1.ML algorithms have been mainly used to classify diabetic prone cases for pre-diabetes, diabetes, and advanced diabetes based on the patients' HbA1c level. </a:t>
            </a:r>
          </a:p>
          <a:p>
            <a:pPr marL="0" indent="0">
              <a:buNone/>
            </a:pPr>
            <a:r>
              <a:rPr lang="en-US" dirty="0">
                <a:solidFill>
                  <a:schemeClr val="tx1"/>
                </a:solidFill>
                <a:latin typeface="Century Gothic" panose="020B0502020202020204" pitchFamily="34" charset="0"/>
                <a:cs typeface="Calibri Light" panose="020F0302020204030204" pitchFamily="34" charset="0"/>
              </a:rPr>
              <a:t> 2. The results demonstrate that AI methods are not only suitable for use in clinical practice but also self-management of diabetes. Also, these methods have the potential for improving patients' quality of life.  </a:t>
            </a:r>
            <a:endParaRPr lang="en-IN" dirty="0">
              <a:solidFill>
                <a:schemeClr val="tx1"/>
              </a:solidFill>
              <a:latin typeface="Century Gothic" panose="020B0502020202020204" pitchFamily="34" charset="0"/>
              <a:cs typeface="Calibri Light" panose="020F0302020204030204" pitchFamily="34" charset="0"/>
            </a:endParaRPr>
          </a:p>
        </p:txBody>
      </p:sp>
    </p:spTree>
    <p:extLst>
      <p:ext uri="{BB962C8B-B14F-4D97-AF65-F5344CB8AC3E}">
        <p14:creationId xmlns:p14="http://schemas.microsoft.com/office/powerpoint/2010/main" val="1416895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31F295-4777-4066-830D-160C0D2B3A4A}"/>
              </a:ext>
            </a:extLst>
          </p:cNvPr>
          <p:cNvPicPr>
            <a:picLocks noChangeAspect="1"/>
          </p:cNvPicPr>
          <p:nvPr/>
        </p:nvPicPr>
        <p:blipFill>
          <a:blip r:embed="rId2"/>
          <a:stretch>
            <a:fillRect/>
          </a:stretch>
        </p:blipFill>
        <p:spPr>
          <a:xfrm>
            <a:off x="639192" y="2570736"/>
            <a:ext cx="11327907" cy="2337234"/>
          </a:xfrm>
          <a:prstGeom prst="rect">
            <a:avLst/>
          </a:prstGeom>
        </p:spPr>
      </p:pic>
      <p:sp>
        <p:nvSpPr>
          <p:cNvPr id="4" name="TextBox 3">
            <a:extLst>
              <a:ext uri="{FF2B5EF4-FFF2-40B4-BE49-F238E27FC236}">
                <a16:creationId xmlns:a16="http://schemas.microsoft.com/office/drawing/2014/main" id="{C14AC712-FA95-4709-8619-85EE847FAA5C}"/>
              </a:ext>
            </a:extLst>
          </p:cNvPr>
          <p:cNvSpPr txBox="1"/>
          <p:nvPr/>
        </p:nvSpPr>
        <p:spPr>
          <a:xfrm>
            <a:off x="5566299" y="603681"/>
            <a:ext cx="3275860" cy="369332"/>
          </a:xfrm>
          <a:prstGeom prst="rect">
            <a:avLst/>
          </a:prstGeom>
          <a:noFill/>
        </p:spPr>
        <p:txBody>
          <a:bodyPr wrap="square" rtlCol="0">
            <a:spAutoFit/>
          </a:bodyPr>
          <a:lstStyle/>
          <a:p>
            <a:r>
              <a:rPr lang="en-IN" dirty="0"/>
              <a:t>Result</a:t>
            </a:r>
          </a:p>
        </p:txBody>
      </p:sp>
    </p:spTree>
    <p:extLst>
      <p:ext uri="{BB962C8B-B14F-4D97-AF65-F5344CB8AC3E}">
        <p14:creationId xmlns:p14="http://schemas.microsoft.com/office/powerpoint/2010/main" val="116864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9188C6-CFEE-4D25-9592-39E35748696E}"/>
              </a:ext>
            </a:extLst>
          </p:cNvPr>
          <p:cNvPicPr/>
          <p:nvPr/>
        </p:nvPicPr>
        <p:blipFill>
          <a:blip r:embed="rId2">
            <a:extLst>
              <a:ext uri="{28A0092B-C50C-407E-A947-70E740481C1C}">
                <a14:useLocalDpi xmlns:a14="http://schemas.microsoft.com/office/drawing/2010/main" val="0"/>
              </a:ext>
            </a:extLst>
          </a:blip>
          <a:stretch>
            <a:fillRect/>
          </a:stretch>
        </p:blipFill>
        <p:spPr>
          <a:xfrm>
            <a:off x="1841678" y="1472411"/>
            <a:ext cx="8335616" cy="3622800"/>
          </a:xfrm>
          <a:prstGeom prst="rect">
            <a:avLst/>
          </a:prstGeom>
        </p:spPr>
      </p:pic>
      <p:sp>
        <p:nvSpPr>
          <p:cNvPr id="3" name="Rectangle 2">
            <a:extLst>
              <a:ext uri="{FF2B5EF4-FFF2-40B4-BE49-F238E27FC236}">
                <a16:creationId xmlns:a16="http://schemas.microsoft.com/office/drawing/2014/main" id="{040FC91D-2306-4849-8853-2DF57E55C615}"/>
              </a:ext>
            </a:extLst>
          </p:cNvPr>
          <p:cNvSpPr/>
          <p:nvPr/>
        </p:nvSpPr>
        <p:spPr>
          <a:xfrm>
            <a:off x="3048000" y="2602107"/>
            <a:ext cx="6096000" cy="1080296"/>
          </a:xfrm>
          <a:prstGeom prst="rect">
            <a:avLst/>
          </a:prstGeom>
        </p:spPr>
        <p:txBody>
          <a:bodyPr>
            <a:spAutoFit/>
          </a:bodyPr>
          <a:lstStyle/>
          <a:p>
            <a:pPr algn="just">
              <a:lnSpc>
                <a:spcPct val="107000"/>
              </a:lnSpc>
              <a:spcAft>
                <a:spcPts val="0"/>
              </a:spcAft>
            </a:pPr>
            <a:r>
              <a:rPr lang="en-IN" sz="1000" dirty="0">
                <a:latin typeface="Yu Gothic UI Semibold" panose="020B0700000000000000" pitchFamily="34" charset="-128"/>
                <a:ea typeface="Calibri" panose="020F0502020204030204" pitchFamily="34" charset="0"/>
                <a:cs typeface="Times New Roman" panose="02020603050405020304" pitchFamily="18" charset="0"/>
              </a:rPr>
              <a:t> </a:t>
            </a:r>
          </a:p>
          <a:p>
            <a:pPr algn="just">
              <a:lnSpc>
                <a:spcPct val="107000"/>
              </a:lnSpc>
              <a:spcAft>
                <a:spcPts val="0"/>
              </a:spcAft>
            </a:pPr>
            <a:endParaRPr lang="en-IN" sz="1000" b="1" u="heavy" dirty="0">
              <a:ln w="6731" cap="flat" cmpd="sng" algn="ctr">
                <a:solidFill>
                  <a:srgbClr val="FFFFFF"/>
                </a:solidFill>
                <a:prstDash val="solid"/>
                <a:round/>
              </a:ln>
              <a:solidFill>
                <a:srgbClr val="262626"/>
              </a:solidFill>
              <a:effectLst>
                <a:outerShdw dist="38100" dir="2700000" algn="bl">
                  <a:schemeClr val="accent5"/>
                </a:outerShdw>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pPr algn="just">
              <a:lnSpc>
                <a:spcPct val="107000"/>
              </a:lnSpc>
              <a:spcAft>
                <a:spcPts val="0"/>
              </a:spcAft>
            </a:pPr>
            <a:endParaRPr lang="en-IN" sz="1000" b="1" u="heavy" dirty="0">
              <a:ln w="6731" cap="flat" cmpd="sng" algn="ctr">
                <a:solidFill>
                  <a:srgbClr val="FFFFFF"/>
                </a:solidFill>
                <a:prstDash val="solid"/>
                <a:round/>
              </a:ln>
              <a:solidFill>
                <a:srgbClr val="262626"/>
              </a:solidFill>
              <a:effectLst>
                <a:outerShdw dist="38100" dir="2700000" algn="bl">
                  <a:schemeClr val="accent5"/>
                </a:outerShdw>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pPr algn="just">
              <a:lnSpc>
                <a:spcPct val="107000"/>
              </a:lnSpc>
              <a:spcAft>
                <a:spcPts val="0"/>
              </a:spcAft>
            </a:pPr>
            <a:endParaRPr lang="en-IN" sz="1000" b="1" u="heavy" dirty="0">
              <a:ln w="6731" cap="flat" cmpd="sng" algn="ctr">
                <a:solidFill>
                  <a:srgbClr val="FFFFFF"/>
                </a:solidFill>
                <a:prstDash val="solid"/>
                <a:round/>
              </a:ln>
              <a:solidFill>
                <a:srgbClr val="262626"/>
              </a:solidFill>
              <a:effectLst>
                <a:outerShdw dist="38100" dir="2700000" algn="bl">
                  <a:schemeClr val="accent5"/>
                </a:outerShdw>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pPr algn="just">
              <a:lnSpc>
                <a:spcPct val="107000"/>
              </a:lnSpc>
              <a:spcAft>
                <a:spcPts val="0"/>
              </a:spcAft>
            </a:pPr>
            <a:endParaRPr lang="en-IN" sz="1000" b="1" u="heavy" dirty="0">
              <a:ln w="6731" cap="flat" cmpd="sng" algn="ctr">
                <a:solidFill>
                  <a:srgbClr val="FFFFFF"/>
                </a:solidFill>
                <a:prstDash val="solid"/>
                <a:round/>
              </a:ln>
              <a:solidFill>
                <a:srgbClr val="262626"/>
              </a:solidFill>
              <a:effectLst>
                <a:outerShdw dist="38100" dir="2700000" algn="bl">
                  <a:schemeClr val="accent5"/>
                </a:outerShdw>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pPr algn="just">
              <a:lnSpc>
                <a:spcPct val="107000"/>
              </a:lnSpc>
              <a:spcAft>
                <a:spcPts val="0"/>
              </a:spcAft>
            </a:pPr>
            <a:r>
              <a:rPr lang="en-IN" sz="1000" b="1" dirty="0">
                <a:ln w="6731" cap="flat" cmpd="sng" algn="ctr">
                  <a:solidFill>
                    <a:srgbClr val="FFFFFF"/>
                  </a:solidFill>
                  <a:prstDash val="solid"/>
                  <a:round/>
                </a:ln>
                <a:solidFill>
                  <a:srgbClr val="262626"/>
                </a:solidFill>
                <a:effectLst>
                  <a:outerShdw dist="38100" dir="2700000" algn="bl">
                    <a:schemeClr val="accent5"/>
                  </a:outerShdw>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endParaRPr lang="en-IN" dirty="0"/>
          </a:p>
        </p:txBody>
      </p:sp>
    </p:spTree>
    <p:extLst>
      <p:ext uri="{BB962C8B-B14F-4D97-AF65-F5344CB8AC3E}">
        <p14:creationId xmlns:p14="http://schemas.microsoft.com/office/powerpoint/2010/main" val="111956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143D-A51E-405F-813D-F250A6177CBC}"/>
              </a:ext>
            </a:extLst>
          </p:cNvPr>
          <p:cNvSpPr>
            <a:spLocks noGrp="1"/>
          </p:cNvSpPr>
          <p:nvPr>
            <p:ph type="title"/>
          </p:nvPr>
        </p:nvSpPr>
        <p:spPr/>
        <p:txBody>
          <a:bodyPr>
            <a:normAutofit/>
          </a:bodyPr>
          <a:lstStyle/>
          <a:p>
            <a:r>
              <a:rPr lang="en-US" dirty="0">
                <a:solidFill>
                  <a:schemeClr val="tx1">
                    <a:lumMod val="95000"/>
                  </a:schemeClr>
                </a:solidFill>
                <a:latin typeface="Century Schoolbook" panose="02040604050505020304" pitchFamily="18" charset="0"/>
                <a:cs typeface="Arial" panose="020B0604020202020204" pitchFamily="34" charset="0"/>
              </a:rPr>
              <a:t>Predicting Type 2 Diabetes Using Electronic Medical Records</a:t>
            </a:r>
            <a:endParaRPr lang="en-IN" dirty="0">
              <a:solidFill>
                <a:schemeClr val="tx1">
                  <a:lumMod val="95000"/>
                </a:schemeClr>
              </a:solidFill>
            </a:endParaRPr>
          </a:p>
        </p:txBody>
      </p:sp>
      <p:pic>
        <p:nvPicPr>
          <p:cNvPr id="4" name="Picture 3">
            <a:extLst>
              <a:ext uri="{FF2B5EF4-FFF2-40B4-BE49-F238E27FC236}">
                <a16:creationId xmlns:a16="http://schemas.microsoft.com/office/drawing/2014/main" id="{8A11E08E-CC08-4EB7-8ADB-3347DD258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871" y="2319869"/>
            <a:ext cx="9591608" cy="3928531"/>
          </a:xfrm>
          <a:prstGeom prst="rect">
            <a:avLst/>
          </a:prstGeom>
        </p:spPr>
      </p:pic>
    </p:spTree>
    <p:extLst>
      <p:ext uri="{BB962C8B-B14F-4D97-AF65-F5344CB8AC3E}">
        <p14:creationId xmlns:p14="http://schemas.microsoft.com/office/powerpoint/2010/main" val="228914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085E-F6FB-4F5E-A97E-060ABE23BCBF}"/>
              </a:ext>
            </a:extLst>
          </p:cNvPr>
          <p:cNvSpPr>
            <a:spLocks noGrp="1"/>
          </p:cNvSpPr>
          <p:nvPr>
            <p:ph type="title"/>
          </p:nvPr>
        </p:nvSpPr>
        <p:spPr>
          <a:xfrm>
            <a:off x="804598" y="795892"/>
            <a:ext cx="9603275" cy="1037533"/>
          </a:xfrm>
        </p:spPr>
        <p:txBody>
          <a:bodyPr/>
          <a:lstStyle/>
          <a:p>
            <a:r>
              <a:rPr lang="en-US" dirty="0">
                <a:latin typeface="Century Schoolbook" panose="02040604050505020304" pitchFamily="18" charset="0"/>
              </a:rPr>
              <a:t>Introduction</a:t>
            </a:r>
            <a:endParaRPr lang="en-IN" dirty="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CE6A4CAC-5E72-4F8B-BE9E-F3B3DD478C5A}"/>
              </a:ext>
            </a:extLst>
          </p:cNvPr>
          <p:cNvSpPr>
            <a:spLocks noGrp="1"/>
          </p:cNvSpPr>
          <p:nvPr>
            <p:ph idx="1"/>
          </p:nvPr>
        </p:nvSpPr>
        <p:spPr/>
        <p:txBody>
          <a:bodyPr/>
          <a:lstStyle/>
          <a:p>
            <a:r>
              <a:rPr lang="en-US" dirty="0">
                <a:latin typeface="Century Gothic" panose="020B0502020202020204" pitchFamily="34" charset="0"/>
              </a:rPr>
              <a:t>Machine learning methods are widely used in </a:t>
            </a:r>
            <a:r>
              <a:rPr lang="en-US" b="1" dirty="0">
                <a:latin typeface="Century Gothic" panose="020B0502020202020204" pitchFamily="34" charset="0"/>
              </a:rPr>
              <a:t>predicting diabetes</a:t>
            </a:r>
            <a:r>
              <a:rPr lang="en-US" dirty="0">
                <a:latin typeface="Century Gothic" panose="020B0502020202020204" pitchFamily="34" charset="0"/>
              </a:rPr>
              <a:t>, and they get preferable results. Decision tree is one of popular machine learning methods in medical field, which has grateful classification power. Random forest generates many decision trees.</a:t>
            </a:r>
            <a:endParaRPr lang="en-IN" dirty="0">
              <a:latin typeface="Century Gothic" panose="020B0502020202020204" pitchFamily="34" charset="0"/>
            </a:endParaRPr>
          </a:p>
        </p:txBody>
      </p:sp>
    </p:spTree>
    <p:extLst>
      <p:ext uri="{BB962C8B-B14F-4D97-AF65-F5344CB8AC3E}">
        <p14:creationId xmlns:p14="http://schemas.microsoft.com/office/powerpoint/2010/main" val="355836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3674-8BD7-4461-9B7E-FA93341200CB}"/>
              </a:ext>
            </a:extLst>
          </p:cNvPr>
          <p:cNvSpPr>
            <a:spLocks noGrp="1"/>
          </p:cNvSpPr>
          <p:nvPr>
            <p:ph type="title"/>
          </p:nvPr>
        </p:nvSpPr>
        <p:spPr>
          <a:xfrm>
            <a:off x="2806704" y="651429"/>
            <a:ext cx="8897565" cy="872571"/>
          </a:xfrm>
        </p:spPr>
        <p:txBody>
          <a:bodyPr>
            <a:normAutofit/>
          </a:bodyPr>
          <a:lstStyle/>
          <a:p>
            <a:r>
              <a:rPr lang="en-US" sz="4000" dirty="0">
                <a:highlight>
                  <a:srgbClr val="FF7C80"/>
                </a:highlight>
                <a:latin typeface="Century Schoolbook" panose="02040604050505020304" pitchFamily="18" charset="0"/>
              </a:rPr>
              <a:t>OBJECTIVE</a:t>
            </a:r>
            <a:endParaRPr lang="en-IN" sz="4000" dirty="0">
              <a:highlight>
                <a:srgbClr val="FF7C80"/>
              </a:highlight>
              <a:latin typeface="Century Schoolbook" panose="02040604050505020304" pitchFamily="18" charset="0"/>
            </a:endParaRPr>
          </a:p>
        </p:txBody>
      </p:sp>
      <p:sp>
        <p:nvSpPr>
          <p:cNvPr id="3" name="Content Placeholder 2">
            <a:extLst>
              <a:ext uri="{FF2B5EF4-FFF2-40B4-BE49-F238E27FC236}">
                <a16:creationId xmlns:a16="http://schemas.microsoft.com/office/drawing/2014/main" id="{5414B014-3B87-48D6-AE54-124FC1FEAC2C}"/>
              </a:ext>
            </a:extLst>
          </p:cNvPr>
          <p:cNvSpPr>
            <a:spLocks noGrp="1"/>
          </p:cNvSpPr>
          <p:nvPr>
            <p:ph idx="1"/>
          </p:nvPr>
        </p:nvSpPr>
        <p:spPr>
          <a:xfrm>
            <a:off x="2870202" y="2425148"/>
            <a:ext cx="8770571" cy="3651504"/>
          </a:xfrm>
        </p:spPr>
        <p:txBody>
          <a:bodyPr/>
          <a:lstStyle/>
          <a:p>
            <a:r>
              <a:rPr lang="en-IN" dirty="0"/>
              <a:t>The objective of this project is to build a predictive Machine learning model to predict based on medical records whether patient has diabetes or not. this is a binary(2-class) classification project with supervised learning.</a:t>
            </a:r>
          </a:p>
          <a:p>
            <a:endParaRPr lang="en-IN" dirty="0"/>
          </a:p>
        </p:txBody>
      </p:sp>
      <p:pic>
        <p:nvPicPr>
          <p:cNvPr id="4" name="Picture 3">
            <a:extLst>
              <a:ext uri="{FF2B5EF4-FFF2-40B4-BE49-F238E27FC236}">
                <a16:creationId xmlns:a16="http://schemas.microsoft.com/office/drawing/2014/main" id="{32D57415-E9ED-417E-98C9-B883BD980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707" y="3820100"/>
            <a:ext cx="7763557" cy="2256552"/>
          </a:xfrm>
          <a:prstGeom prst="rect">
            <a:avLst/>
          </a:prstGeom>
          <a:solidFill>
            <a:srgbClr val="FFFFFF">
              <a:shade val="85000"/>
            </a:srgbClr>
          </a:solidFill>
          <a:ln w="88900" cap="sq">
            <a:solidFill>
              <a:srgbClr val="FFFFFF"/>
            </a:solidFill>
            <a:miter lim="800000"/>
          </a:ln>
          <a:effectLst>
            <a:glow rad="101600">
              <a:schemeClr val="accent4">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2208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A86E-E440-40FF-8771-2107ADF7EF63}"/>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F73E71DE-8AD4-4870-8373-F61A186E3AED}"/>
              </a:ext>
            </a:extLst>
          </p:cNvPr>
          <p:cNvSpPr>
            <a:spLocks noGrp="1"/>
          </p:cNvSpPr>
          <p:nvPr>
            <p:ph idx="1"/>
          </p:nvPr>
        </p:nvSpPr>
        <p:spPr/>
        <p:txBody>
          <a:bodyPr/>
          <a:lstStyle/>
          <a:p>
            <a:r>
              <a:rPr lang="en-US" dirty="0"/>
              <a:t>Diabetes is a common chronic disease. Prediction of diabetes at an early stage can lead improved treatment. Data mining techniques are widely used for prediction of diabetes at an early stage.</a:t>
            </a:r>
          </a:p>
          <a:p>
            <a:r>
              <a:rPr lang="en-US" dirty="0"/>
              <a:t>A small study has been conducted to </a:t>
            </a:r>
            <a:r>
              <a:rPr lang="en-US" dirty="0" err="1"/>
              <a:t>analyse</a:t>
            </a:r>
            <a:r>
              <a:rPr lang="en-US" dirty="0"/>
              <a:t> their medical records to assess if it is possible to predict the onset of diabetes based on diagnostic measures.</a:t>
            </a:r>
            <a:endParaRPr lang="en-IN" dirty="0"/>
          </a:p>
        </p:txBody>
      </p:sp>
      <p:pic>
        <p:nvPicPr>
          <p:cNvPr id="4" name="Picture 3">
            <a:extLst>
              <a:ext uri="{FF2B5EF4-FFF2-40B4-BE49-F238E27FC236}">
                <a16:creationId xmlns:a16="http://schemas.microsoft.com/office/drawing/2014/main" id="{A8FBC11B-2760-41DB-9872-16CBD02C0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978" y="3898233"/>
            <a:ext cx="6485466" cy="2818656"/>
          </a:xfrm>
          <a:prstGeom prst="rect">
            <a:avLst/>
          </a:prstGeom>
          <a:ln>
            <a:noFill/>
          </a:ln>
          <a:effectLst>
            <a:softEdge rad="112500"/>
          </a:effectLst>
        </p:spPr>
      </p:pic>
    </p:spTree>
    <p:extLst>
      <p:ext uri="{BB962C8B-B14F-4D97-AF65-F5344CB8AC3E}">
        <p14:creationId xmlns:p14="http://schemas.microsoft.com/office/powerpoint/2010/main" val="276691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4C7C-9D40-411F-8172-4236380F83DD}"/>
              </a:ext>
            </a:extLst>
          </p:cNvPr>
          <p:cNvSpPr>
            <a:spLocks noGrp="1"/>
          </p:cNvSpPr>
          <p:nvPr>
            <p:ph type="title"/>
          </p:nvPr>
        </p:nvSpPr>
        <p:spPr/>
        <p:txBody>
          <a:bodyPr/>
          <a:lstStyle/>
          <a:p>
            <a:r>
              <a:rPr lang="en-US" dirty="0">
                <a:solidFill>
                  <a:schemeClr val="accent2"/>
                </a:solidFill>
                <a:latin typeface="Gabriola" panose="04040605051002020D02" pitchFamily="82" charset="0"/>
              </a:rPr>
              <a:t>DATASET</a:t>
            </a:r>
            <a:endParaRPr lang="en-IN" dirty="0"/>
          </a:p>
        </p:txBody>
      </p:sp>
      <p:sp>
        <p:nvSpPr>
          <p:cNvPr id="3" name="Content Placeholder 2">
            <a:extLst>
              <a:ext uri="{FF2B5EF4-FFF2-40B4-BE49-F238E27FC236}">
                <a16:creationId xmlns:a16="http://schemas.microsoft.com/office/drawing/2014/main" id="{15179262-ACC0-4AE2-994C-3E35DA174D17}"/>
              </a:ext>
            </a:extLst>
          </p:cNvPr>
          <p:cNvSpPr>
            <a:spLocks noGrp="1"/>
          </p:cNvSpPr>
          <p:nvPr>
            <p:ph idx="1"/>
          </p:nvPr>
        </p:nvSpPr>
        <p:spPr/>
        <p:txBody>
          <a:bodyPr>
            <a:normAutofit/>
          </a:bodyPr>
          <a:lstStyle/>
          <a:p>
            <a:r>
              <a:rPr lang="en-US" sz="2000" dirty="0">
                <a:latin typeface="Calibri Light" panose="020F0302020204030204" pitchFamily="34" charset="0"/>
                <a:cs typeface="Calibri Light" panose="020F0302020204030204" pitchFamily="34" charset="0"/>
              </a:rPr>
              <a:t>The dataset used in this study, is originally taken from the National Institute of Diabetes and Digestive and Kidney Diseases (</a:t>
            </a:r>
            <a:r>
              <a:rPr lang="en-US" sz="2000" b="1" dirty="0">
                <a:latin typeface="Calibri Light" panose="020F0302020204030204" pitchFamily="34" charset="0"/>
                <a:cs typeface="Calibri Light" panose="020F0302020204030204" pitchFamily="34" charset="0"/>
              </a:rPr>
              <a:t>publicly available at: UCI ML Repository</a:t>
            </a:r>
            <a:r>
              <a:rPr lang="en-US" sz="2000" dirty="0">
                <a:latin typeface="Calibri Light" panose="020F0302020204030204" pitchFamily="34" charset="0"/>
                <a:cs typeface="Calibri Light" panose="020F0302020204030204" pitchFamily="34" charset="0"/>
              </a:rPr>
              <a:t> ). 768 records describing female patients (of which there were 500 negative instances (65.1%) and 268 positive instances (34.9%)).</a:t>
            </a:r>
          </a:p>
          <a:p>
            <a:endParaRPr lang="en-US" sz="2000" dirty="0">
              <a:latin typeface="Calibri Light" panose="020F0302020204030204" pitchFamily="34" charset="0"/>
              <a:cs typeface="Calibri Light" panose="020F0302020204030204" pitchFamily="34" charset="0"/>
            </a:endParaRPr>
          </a:p>
          <a:p>
            <a:pPr marL="0" indent="0">
              <a:buNone/>
            </a:pPr>
            <a:endParaRPr lang="en-US" sz="2000" dirty="0">
              <a:latin typeface="Calibri Light" panose="020F0302020204030204" pitchFamily="34" charset="0"/>
              <a:cs typeface="Calibri Light" panose="020F0302020204030204" pitchFamily="34" charset="0"/>
            </a:endParaRPr>
          </a:p>
          <a:p>
            <a:r>
              <a:rPr lang="en-IN" sz="2000" dirty="0">
                <a:latin typeface="Calibri Light" panose="020F0302020204030204" pitchFamily="34" charset="0"/>
                <a:cs typeface="Calibri Light" panose="020F0302020204030204" pitchFamily="34" charset="0"/>
              </a:rPr>
              <a:t>We can have another alternative for dataset.</a:t>
            </a:r>
            <a:r>
              <a:rPr lang="en-US" sz="2000" dirty="0">
                <a:latin typeface="Calibri Light" panose="020F0302020204030204" pitchFamily="34" charset="0"/>
                <a:cs typeface="Calibri Light" panose="020F0302020204030204" pitchFamily="34" charset="0"/>
              </a:rPr>
              <a:t> The dataset is downloaded from </a:t>
            </a:r>
            <a:r>
              <a:rPr lang="en-US" sz="2000" dirty="0">
                <a:latin typeface="Calibri Light" panose="020F0302020204030204" pitchFamily="34" charset="0"/>
                <a:cs typeface="Calibri Light" panose="020F0302020204030204" pitchFamily="34" charset="0"/>
                <a:hlinkClick r:id="rId2"/>
              </a:rPr>
              <a:t>Kaggle</a:t>
            </a:r>
            <a:r>
              <a:rPr lang="en-US" sz="2000" dirty="0">
                <a:latin typeface="Calibri Light" panose="020F0302020204030204" pitchFamily="34" charset="0"/>
                <a:cs typeface="Calibri Light" panose="020F0302020204030204" pitchFamily="34" charset="0"/>
              </a:rPr>
              <a:t>, where all patients included are females at least 21 years old of Pima Indian heritage</a:t>
            </a: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38693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056F-533E-461E-8130-E65EEADF4B95}"/>
              </a:ext>
            </a:extLst>
          </p:cNvPr>
          <p:cNvSpPr>
            <a:spLocks noGrp="1"/>
          </p:cNvSpPr>
          <p:nvPr>
            <p:ph type="title"/>
          </p:nvPr>
        </p:nvSpPr>
        <p:spPr/>
        <p:txBody>
          <a:bodyPr>
            <a:normAutofit/>
          </a:bodyPr>
          <a:lstStyle/>
          <a:p>
            <a:r>
              <a:rPr lang="en-US" b="1" u="sng" dirty="0">
                <a:solidFill>
                  <a:srgbClr val="FFC000"/>
                </a:solidFill>
                <a:latin typeface="Century Schoolbook" panose="02040604050505020304" pitchFamily="18" charset="0"/>
              </a:rPr>
              <a:t>EXPECTED ALGORITHMS USED</a:t>
            </a:r>
            <a:endParaRPr lang="en-IN" dirty="0">
              <a:solidFill>
                <a:srgbClr val="FFC00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EC0C8FCF-9699-4C22-A539-46C2529303AF}"/>
              </a:ext>
            </a:extLst>
          </p:cNvPr>
          <p:cNvSpPr>
            <a:spLocks noGrp="1"/>
          </p:cNvSpPr>
          <p:nvPr>
            <p:ph idx="1"/>
          </p:nvPr>
        </p:nvSpPr>
        <p:spPr/>
        <p:txBody>
          <a:bodyPr>
            <a:normAutofit/>
          </a:bodyPr>
          <a:lstStyle/>
          <a:p>
            <a:pPr marL="0" indent="0">
              <a:buNone/>
            </a:pPr>
            <a:endParaRPr lang="en-IN" sz="2800" dirty="0">
              <a:solidFill>
                <a:schemeClr val="bg1">
                  <a:lumMod val="95000"/>
                  <a:lumOff val="5000"/>
                </a:schemeClr>
              </a:solidFill>
              <a:latin typeface="Gabriola" panose="04040605051002020D02" pitchFamily="82" charset="0"/>
            </a:endParaRPr>
          </a:p>
          <a:p>
            <a:pPr>
              <a:buFont typeface="Wingdings" panose="05000000000000000000" pitchFamily="2" charset="2"/>
              <a:buChar char="v"/>
            </a:pPr>
            <a:r>
              <a:rPr lang="en-IN" dirty="0">
                <a:solidFill>
                  <a:schemeClr val="tx1"/>
                </a:solidFill>
                <a:latin typeface="Century Gothic" panose="020B0502020202020204" pitchFamily="34" charset="0"/>
              </a:rPr>
              <a:t>Logistic Regression</a:t>
            </a:r>
          </a:p>
          <a:p>
            <a:pPr>
              <a:buFont typeface="Wingdings" panose="05000000000000000000" pitchFamily="2" charset="2"/>
              <a:buChar char="v"/>
            </a:pPr>
            <a:r>
              <a:rPr lang="en-IN" dirty="0">
                <a:solidFill>
                  <a:schemeClr val="tx1"/>
                </a:solidFill>
                <a:latin typeface="Century Gothic" panose="020B0502020202020204" pitchFamily="34" charset="0"/>
              </a:rPr>
              <a:t>Decision Tree Classifier</a:t>
            </a:r>
          </a:p>
          <a:p>
            <a:pPr>
              <a:buFont typeface="Wingdings" panose="05000000000000000000" pitchFamily="2" charset="2"/>
              <a:buChar char="v"/>
            </a:pPr>
            <a:r>
              <a:rPr lang="en-IN" dirty="0">
                <a:solidFill>
                  <a:schemeClr val="tx1"/>
                </a:solidFill>
                <a:latin typeface="Century Gothic" panose="020B0502020202020204" pitchFamily="34" charset="0"/>
              </a:rPr>
              <a:t>Naïve Bayes Classifier</a:t>
            </a:r>
          </a:p>
        </p:txBody>
      </p:sp>
      <p:pic>
        <p:nvPicPr>
          <p:cNvPr id="4" name="Picture 3">
            <a:extLst>
              <a:ext uri="{FF2B5EF4-FFF2-40B4-BE49-F238E27FC236}">
                <a16:creationId xmlns:a16="http://schemas.microsoft.com/office/drawing/2014/main" id="{59ACD042-F282-4449-95CC-A701022E4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703" y="2144398"/>
            <a:ext cx="5525757" cy="3711531"/>
          </a:xfrm>
          <a:prstGeom prst="rect">
            <a:avLst/>
          </a:prstGeom>
          <a:ln>
            <a:noFill/>
          </a:ln>
          <a:effectLst>
            <a:softEdge rad="112500"/>
          </a:effectLst>
        </p:spPr>
      </p:pic>
    </p:spTree>
    <p:extLst>
      <p:ext uri="{BB962C8B-B14F-4D97-AF65-F5344CB8AC3E}">
        <p14:creationId xmlns:p14="http://schemas.microsoft.com/office/powerpoint/2010/main" val="141635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FAF9-855E-4A8C-9C3A-023EE0F548ED}"/>
              </a:ext>
            </a:extLst>
          </p:cNvPr>
          <p:cNvSpPr>
            <a:spLocks noGrp="1"/>
          </p:cNvSpPr>
          <p:nvPr>
            <p:ph type="title"/>
          </p:nvPr>
        </p:nvSpPr>
        <p:spPr/>
        <p:txBody>
          <a:bodyPr/>
          <a:lstStyle/>
          <a:p>
            <a:r>
              <a:rPr lang="en-US" dirty="0"/>
              <a:t>Logistic Regression</a:t>
            </a:r>
            <a:endParaRPr lang="en-IN" dirty="0"/>
          </a:p>
        </p:txBody>
      </p:sp>
      <p:sp>
        <p:nvSpPr>
          <p:cNvPr id="3" name="Content Placeholder 2">
            <a:extLst>
              <a:ext uri="{FF2B5EF4-FFF2-40B4-BE49-F238E27FC236}">
                <a16:creationId xmlns:a16="http://schemas.microsoft.com/office/drawing/2014/main" id="{C312618C-F520-4B41-B5D3-73BCF64E2835}"/>
              </a:ext>
            </a:extLst>
          </p:cNvPr>
          <p:cNvSpPr>
            <a:spLocks noGrp="1"/>
          </p:cNvSpPr>
          <p:nvPr>
            <p:ph idx="1"/>
          </p:nvPr>
        </p:nvSpPr>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Logistic regression is a statistical model that in its basic form uses a logistic function to model a binary dependent variable, although many more complex extensions exist. In regression analysis,</a:t>
            </a:r>
            <a:r>
              <a:rPr lang="en-IN" b="1"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logistic regression (or logit regression) is estimating the parameters of a logistic</a:t>
            </a:r>
            <a:r>
              <a:rPr lang="en-IN" b="1"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model (a form of binary regression).</a:t>
            </a:r>
          </a:p>
          <a:p>
            <a:r>
              <a:rPr lang="en-IN" dirty="0">
                <a:solidFill>
                  <a:schemeClr val="tx1"/>
                </a:solidFill>
                <a:latin typeface="Times New Roman" panose="02020603050405020304" pitchFamily="18" charset="0"/>
                <a:cs typeface="Times New Roman" panose="02020603050405020304" pitchFamily="18" charset="0"/>
              </a:rPr>
              <a:t>Logistic Regression is one of the basic and popular algorithm to solve a classification problem. It is named as 'Logistic Regression', because it's underlying technique is quite the same as Linear Regression.</a:t>
            </a:r>
          </a:p>
        </p:txBody>
      </p:sp>
    </p:spTree>
    <p:extLst>
      <p:ext uri="{BB962C8B-B14F-4D97-AF65-F5344CB8AC3E}">
        <p14:creationId xmlns:p14="http://schemas.microsoft.com/office/powerpoint/2010/main" val="35466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DC2B-B3FE-45FD-8F88-71010EC06B5A}"/>
              </a:ext>
            </a:extLst>
          </p:cNvPr>
          <p:cNvSpPr>
            <a:spLocks noGrp="1"/>
          </p:cNvSpPr>
          <p:nvPr>
            <p:ph type="title"/>
          </p:nvPr>
        </p:nvSpPr>
        <p:spPr/>
        <p:txBody>
          <a:bodyPr/>
          <a:lstStyle/>
          <a:p>
            <a:r>
              <a:rPr lang="en-US" dirty="0">
                <a:latin typeface="Century Schoolbook" panose="02040604050505020304" pitchFamily="18" charset="0"/>
              </a:rPr>
              <a:t>Naïve Bayes Classifier</a:t>
            </a:r>
            <a:endParaRPr lang="en-IN" dirty="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3F2E312C-B061-41C4-80B0-F8B975CAA0F3}"/>
              </a:ext>
            </a:extLst>
          </p:cNvPr>
          <p:cNvSpPr>
            <a:spLocks noGrp="1"/>
          </p:cNvSpPr>
          <p:nvPr>
            <p:ph idx="1"/>
          </p:nvPr>
        </p:nvSpPr>
        <p:spPr/>
        <p:txBody>
          <a:bodyPr/>
          <a:lstStyle/>
          <a:p>
            <a:r>
              <a:rPr lang="en-IN" dirty="0">
                <a:latin typeface="Century Gothic" panose="020B0502020202020204" pitchFamily="34" charset="0"/>
              </a:rPr>
              <a:t>The </a:t>
            </a:r>
            <a:r>
              <a:rPr lang="en-IN" b="1" dirty="0">
                <a:latin typeface="Century Gothic" panose="020B0502020202020204" pitchFamily="34" charset="0"/>
              </a:rPr>
              <a:t>Naïve Bayes Classifier</a:t>
            </a:r>
            <a:r>
              <a:rPr lang="en-IN" dirty="0">
                <a:latin typeface="Century Gothic" panose="020B0502020202020204" pitchFamily="34" charset="0"/>
              </a:rPr>
              <a:t>. It is a </a:t>
            </a:r>
            <a:r>
              <a:rPr lang="en-IN" b="1" dirty="0">
                <a:latin typeface="Century Gothic" panose="020B0502020202020204" pitchFamily="34" charset="0"/>
              </a:rPr>
              <a:t>classification</a:t>
            </a:r>
            <a:r>
              <a:rPr lang="en-IN" dirty="0">
                <a:latin typeface="Century Gothic" panose="020B0502020202020204" pitchFamily="34" charset="0"/>
              </a:rPr>
              <a:t> technique based on </a:t>
            </a:r>
            <a:r>
              <a:rPr lang="en-IN" b="1" dirty="0">
                <a:latin typeface="Century Gothic" panose="020B0502020202020204" pitchFamily="34" charset="0"/>
              </a:rPr>
              <a:t>Bayes</a:t>
            </a:r>
            <a:r>
              <a:rPr lang="en-IN" dirty="0">
                <a:latin typeface="Century Gothic" panose="020B0502020202020204" pitchFamily="34" charset="0"/>
              </a:rPr>
              <a:t>' theorem with an assumption of independence between predictors. In simple terms, a </a:t>
            </a:r>
            <a:r>
              <a:rPr lang="en-IN" b="1" dirty="0">
                <a:latin typeface="Century Gothic" panose="020B0502020202020204" pitchFamily="34" charset="0"/>
              </a:rPr>
              <a:t>Naive Bayes classifier</a:t>
            </a:r>
            <a:r>
              <a:rPr lang="en-IN" dirty="0">
                <a:latin typeface="Century Gothic" panose="020B0502020202020204" pitchFamily="34" charset="0"/>
              </a:rPr>
              <a:t> assumes that the presence of a particular feature in a class is unrelated to the presence of any other feature</a:t>
            </a:r>
            <a:r>
              <a:rPr lang="en-IN" dirty="0"/>
              <a:t>.</a:t>
            </a:r>
          </a:p>
        </p:txBody>
      </p:sp>
    </p:spTree>
    <p:extLst>
      <p:ext uri="{BB962C8B-B14F-4D97-AF65-F5344CB8AC3E}">
        <p14:creationId xmlns:p14="http://schemas.microsoft.com/office/powerpoint/2010/main" val="20480006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193</TotalTime>
  <Words>639</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NSimSun</vt:lpstr>
      <vt:lpstr>Yu Gothic UI Semibold</vt:lpstr>
      <vt:lpstr>Arial</vt:lpstr>
      <vt:lpstr>Calibri Light</vt:lpstr>
      <vt:lpstr>Century Gothic</vt:lpstr>
      <vt:lpstr>Century Schoolbook</vt:lpstr>
      <vt:lpstr>Gabriola</vt:lpstr>
      <vt:lpstr>Times New Roman</vt:lpstr>
      <vt:lpstr>Trebuchet MS</vt:lpstr>
      <vt:lpstr>Wingdings</vt:lpstr>
      <vt:lpstr>Wingdings 3</vt:lpstr>
      <vt:lpstr>Wisp</vt:lpstr>
      <vt:lpstr>GLA University, Mathura </vt:lpstr>
      <vt:lpstr>Predicting Type 2 Diabetes Using Electronic Medical Records</vt:lpstr>
      <vt:lpstr>Introduction</vt:lpstr>
      <vt:lpstr>OBJECTIVE</vt:lpstr>
      <vt:lpstr>MOTIVATION</vt:lpstr>
      <vt:lpstr>DATASET</vt:lpstr>
      <vt:lpstr>EXPECTED ALGORITHMS USED</vt:lpstr>
      <vt:lpstr>Logistic Regression</vt:lpstr>
      <vt:lpstr>Naïve Bayes Classifier</vt:lpstr>
      <vt:lpstr>Decision Tree Classifier</vt:lpstr>
      <vt:lpstr>Accuracy Measures</vt:lpstr>
      <vt:lpstr>Snapshots of project work</vt:lpstr>
      <vt:lpstr>PowerPoint Presentation</vt:lpstr>
      <vt:lpstr>APPLICATIONS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By:Group-14 Vipul Tushar Saxena Sakshi Bhardwaj Umesh Pratap Singh</dc:title>
  <dc:creator>DELL</dc:creator>
  <cp:lastModifiedBy>vipul gupta</cp:lastModifiedBy>
  <cp:revision>36</cp:revision>
  <dcterms:created xsi:type="dcterms:W3CDTF">2020-09-14T11:47:22Z</dcterms:created>
  <dcterms:modified xsi:type="dcterms:W3CDTF">2021-03-20T06:54:07Z</dcterms:modified>
</cp:coreProperties>
</file>