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B164F-0AAF-4E49-8765-D37A03886304}" type="datetimeFigureOut">
              <a:rPr lang="en-US" smtClean="0"/>
              <a:t>23-Aug-21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DEE6C-7AA7-4278-A64F-1538185DD410}" type="slidenum">
              <a:rPr lang="en-US" smtClean="0"/>
              <a:t>‹#›</a:t>
            </a:fld>
            <a:endParaRPr lang="en-US"/>
          </a:p>
        </p:txBody>
      </p:sp>
    </p:spTree>
    <p:extLst>
      <p:ext uri="{BB962C8B-B14F-4D97-AF65-F5344CB8AC3E}">
        <p14:creationId xmlns:p14="http://schemas.microsoft.com/office/powerpoint/2010/main" val="297810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https://towardsdatascience.com/simple-linear-regression-in-python-8cf596ac6a7c</a:t>
            </a:r>
            <a:endParaRPr lang="en-US" dirty="0"/>
          </a:p>
        </p:txBody>
      </p:sp>
      <p:sp>
        <p:nvSpPr>
          <p:cNvPr id="4" name="Slide Number Placeholder 3"/>
          <p:cNvSpPr>
            <a:spLocks noGrp="1"/>
          </p:cNvSpPr>
          <p:nvPr>
            <p:ph type="sldNum" sz="quarter" idx="10"/>
          </p:nvPr>
        </p:nvSpPr>
        <p:spPr/>
        <p:txBody>
          <a:bodyPr/>
          <a:lstStyle/>
          <a:p>
            <a:fld id="{E74DEE6C-7AA7-4278-A64F-1538185DD410}" type="slidenum">
              <a:rPr lang="en-US" smtClean="0"/>
              <a:t>4</a:t>
            </a:fld>
            <a:endParaRPr lang="en-US"/>
          </a:p>
        </p:txBody>
      </p:sp>
    </p:spTree>
    <p:extLst>
      <p:ext uri="{BB962C8B-B14F-4D97-AF65-F5344CB8AC3E}">
        <p14:creationId xmlns:p14="http://schemas.microsoft.com/office/powerpoint/2010/main" val="2433357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62527F-08BE-476A-BD9E-9F58A748FB51}" type="datetimeFigureOut">
              <a:rPr lang="en-US" smtClean="0"/>
              <a:t>23-Aug-21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305675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62527F-08BE-476A-BD9E-9F58A748FB51}" type="datetimeFigureOut">
              <a:rPr lang="en-US" smtClean="0"/>
              <a:t>23-Aug-21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179141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62527F-08BE-476A-BD9E-9F58A748FB51}" type="datetimeFigureOut">
              <a:rPr lang="en-US" smtClean="0"/>
              <a:t>23-Aug-21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129926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62527F-08BE-476A-BD9E-9F58A748FB51}" type="datetimeFigureOut">
              <a:rPr lang="en-US" smtClean="0"/>
              <a:t>23-Aug-21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13795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62527F-08BE-476A-BD9E-9F58A748FB51}" type="datetimeFigureOut">
              <a:rPr lang="en-US" smtClean="0"/>
              <a:t>23-Aug-21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206310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62527F-08BE-476A-BD9E-9F58A748FB51}" type="datetimeFigureOut">
              <a:rPr lang="en-US" smtClean="0"/>
              <a:t>23-Aug-21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247200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62527F-08BE-476A-BD9E-9F58A748FB51}" type="datetimeFigureOut">
              <a:rPr lang="en-US" smtClean="0"/>
              <a:t>23-Aug-21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422868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62527F-08BE-476A-BD9E-9F58A748FB51}" type="datetimeFigureOut">
              <a:rPr lang="en-US" smtClean="0"/>
              <a:t>23-Aug-21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33850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2527F-08BE-476A-BD9E-9F58A748FB51}" type="datetimeFigureOut">
              <a:rPr lang="en-US" smtClean="0"/>
              <a:t>23-Aug-21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208349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62527F-08BE-476A-BD9E-9F58A748FB51}" type="datetimeFigureOut">
              <a:rPr lang="en-US" smtClean="0"/>
              <a:t>23-Aug-21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404607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62527F-08BE-476A-BD9E-9F58A748FB51}" type="datetimeFigureOut">
              <a:rPr lang="en-US" smtClean="0"/>
              <a:t>23-Aug-21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A623A-2A9A-4286-A659-9A3B4D6B0F62}" type="slidenum">
              <a:rPr lang="en-US" smtClean="0"/>
              <a:t>‹#›</a:t>
            </a:fld>
            <a:endParaRPr lang="en-US"/>
          </a:p>
        </p:txBody>
      </p:sp>
    </p:spTree>
    <p:extLst>
      <p:ext uri="{BB962C8B-B14F-4D97-AF65-F5344CB8AC3E}">
        <p14:creationId xmlns:p14="http://schemas.microsoft.com/office/powerpoint/2010/main" val="222256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2527F-08BE-476A-BD9E-9F58A748FB51}" type="datetimeFigureOut">
              <a:rPr lang="en-US" smtClean="0"/>
              <a:t>23-Aug-21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A623A-2A9A-4286-A659-9A3B4D6B0F62}" type="slidenum">
              <a:rPr lang="en-US" smtClean="0"/>
              <a:t>‹#›</a:t>
            </a:fld>
            <a:endParaRPr lang="en-US"/>
          </a:p>
        </p:txBody>
      </p:sp>
    </p:spTree>
    <p:extLst>
      <p:ext uri="{BB962C8B-B14F-4D97-AF65-F5344CB8AC3E}">
        <p14:creationId xmlns:p14="http://schemas.microsoft.com/office/powerpoint/2010/main" val="2169877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ASSIGNMENTNO4SINGLELINEARDELIVERYTIME.py" TargetMode="External"/><Relationship Id="rId5" Type="http://schemas.openxmlformats.org/officeDocument/2006/relationships/hyperlink" Target="delivery_time.csv"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SINGLE LINEAR ASSIGNMENT</a:t>
            </a:r>
            <a:endParaRPr lang="en-US" dirty="0"/>
          </a:p>
        </p:txBody>
      </p:sp>
      <p:sp>
        <p:nvSpPr>
          <p:cNvPr id="3" name="Subtitle 2"/>
          <p:cNvSpPr>
            <a:spLocks noGrp="1"/>
          </p:cNvSpPr>
          <p:nvPr>
            <p:ph type="subTitle" idx="1"/>
          </p:nvPr>
        </p:nvSpPr>
        <p:spPr/>
        <p:txBody>
          <a:bodyPr/>
          <a:lstStyle/>
          <a:p>
            <a:r>
              <a:rPr lang="en-US" dirty="0" smtClean="0"/>
              <a:t>TUSHAR SHINDE</a:t>
            </a:r>
            <a:endParaRPr lang="en-US" dirty="0"/>
          </a:p>
        </p:txBody>
      </p:sp>
    </p:spTree>
    <p:extLst>
      <p:ext uri="{BB962C8B-B14F-4D97-AF65-F5344CB8AC3E}">
        <p14:creationId xmlns:p14="http://schemas.microsoft.com/office/powerpoint/2010/main" val="306566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022773" cy="6590102"/>
          </a:xfrm>
          <a:prstGeom prst="rect">
            <a:avLst/>
          </a:prstGeom>
        </p:spPr>
      </p:pic>
      <p:pic>
        <p:nvPicPr>
          <p:cNvPr id="3" name="Picture 2"/>
          <p:cNvPicPr>
            <a:picLocks noChangeAspect="1"/>
          </p:cNvPicPr>
          <p:nvPr/>
        </p:nvPicPr>
        <p:blipFill>
          <a:blip r:embed="rId3"/>
          <a:stretch>
            <a:fillRect/>
          </a:stretch>
        </p:blipFill>
        <p:spPr>
          <a:xfrm>
            <a:off x="7596187" y="-1"/>
            <a:ext cx="4593212" cy="6302830"/>
          </a:xfrm>
          <a:prstGeom prst="rect">
            <a:avLst/>
          </a:prstGeom>
        </p:spPr>
      </p:pic>
    </p:spTree>
    <p:extLst>
      <p:ext uri="{BB962C8B-B14F-4D97-AF65-F5344CB8AC3E}">
        <p14:creationId xmlns:p14="http://schemas.microsoft.com/office/powerpoint/2010/main" val="45146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8393" y="226559"/>
            <a:ext cx="8101693" cy="6471858"/>
          </a:xfrm>
          <a:prstGeom prst="rect">
            <a:avLst/>
          </a:prstGeom>
        </p:spPr>
      </p:pic>
      <p:sp>
        <p:nvSpPr>
          <p:cNvPr id="3" name="Rectangle 2"/>
          <p:cNvSpPr/>
          <p:nvPr/>
        </p:nvSpPr>
        <p:spPr>
          <a:xfrm>
            <a:off x="8997043" y="1908907"/>
            <a:ext cx="2841171" cy="9525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DATA SET</a:t>
            </a:r>
            <a:endParaRPr lang="en-US" sz="320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8997043" y="3566363"/>
            <a:ext cx="2841171" cy="9525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CODE</a:t>
            </a:r>
            <a:endParaRPr lang="en-US"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717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REGRESSION</a:t>
            </a:r>
            <a:endParaRPr lang="en-US" dirty="0"/>
          </a:p>
        </p:txBody>
      </p:sp>
      <p:sp>
        <p:nvSpPr>
          <p:cNvPr id="4" name="Rectangle 1"/>
          <p:cNvSpPr>
            <a:spLocks noGrp="1" noChangeArrowheads="1"/>
          </p:cNvSpPr>
          <p:nvPr>
            <p:ph idx="1"/>
          </p:nvPr>
        </p:nvSpPr>
        <p:spPr bwMode="auto">
          <a:xfrm>
            <a:off x="560615" y="1275543"/>
            <a:ext cx="1039585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smtClean="0">
                <a:ln>
                  <a:noFill/>
                </a:ln>
                <a:solidFill>
                  <a:srgbClr val="292929"/>
                </a:solidFill>
                <a:effectLst/>
                <a:latin typeface="charter"/>
              </a:rPr>
              <a:t>S</a:t>
            </a:r>
            <a:r>
              <a:rPr kumimoji="0" lang="en-US" altLang="en-US" sz="1600" b="0" i="0" u="none" strike="noStrike" cap="none" normalizeH="0" baseline="0" dirty="0" smtClean="0">
                <a:ln>
                  <a:noFill/>
                </a:ln>
                <a:solidFill>
                  <a:srgbClr val="292929"/>
                </a:solidFill>
                <a:effectLst/>
                <a:latin typeface="charter"/>
              </a:rPr>
              <a:t>imple Linear Regression is a statistical method to find relationship between two continuous variables. Out of the two variables present, one is independent variable and the</a:t>
            </a:r>
            <a:r>
              <a:rPr kumimoji="0" lang="en-US" altLang="en-US" sz="1600" b="0" i="0" u="none" strike="noStrike" cap="none" normalizeH="0" dirty="0" smtClean="0">
                <a:ln>
                  <a:noFill/>
                </a:ln>
                <a:solidFill>
                  <a:srgbClr val="292929"/>
                </a:solidFill>
                <a:effectLst/>
                <a:latin typeface="charter"/>
              </a:rPr>
              <a:t> </a:t>
            </a:r>
            <a:r>
              <a:rPr kumimoji="0" lang="en-US" altLang="en-US" sz="1600" b="0" i="0" u="none" strike="noStrike" cap="none" normalizeH="0" baseline="0" dirty="0" smtClean="0">
                <a:ln>
                  <a:noFill/>
                </a:ln>
                <a:solidFill>
                  <a:srgbClr val="292929"/>
                </a:solidFill>
                <a:effectLst/>
                <a:latin typeface="charter"/>
              </a:rPr>
              <a:t>other is dependent variable. Statistical relationship is not accurate in determining relationship between two variables. For example, relationship between height and weight.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92929"/>
                </a:solidFill>
                <a:effectLst/>
                <a:latin typeface="charter"/>
              </a:rPr>
              <a:t>This relationship is defined by the famous line equation which you would have learned in high school.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smtClean="0">
                <a:ln>
                  <a:noFill/>
                </a:ln>
                <a:solidFill>
                  <a:srgbClr val="FF0000"/>
                </a:solidFill>
                <a:effectLst/>
                <a:latin typeface="sohne"/>
              </a:rPr>
              <a:t>y = b0 + b1*x</a:t>
            </a:r>
            <a:endParaRPr kumimoji="0" lang="en-US" altLang="en-US" sz="1200" b="0" i="0" u="none" strike="noStrike" cap="none" normalizeH="0" baseline="0" dirty="0" smtClean="0">
              <a:ln>
                <a:noFill/>
              </a:ln>
              <a:solidFill>
                <a:srgbClr val="FF0000"/>
              </a:solidFill>
              <a:effectLst/>
            </a:endParaRPr>
          </a:p>
        </p:txBody>
      </p:sp>
      <p:sp>
        <p:nvSpPr>
          <p:cNvPr id="5" name="Rectangle 4"/>
          <p:cNvSpPr/>
          <p:nvPr/>
        </p:nvSpPr>
        <p:spPr>
          <a:xfrm>
            <a:off x="560615" y="4152903"/>
            <a:ext cx="6096000" cy="1754326"/>
          </a:xfrm>
          <a:prstGeom prst="rect">
            <a:avLst/>
          </a:prstGeom>
        </p:spPr>
        <p:txBody>
          <a:bodyPr>
            <a:spAutoFit/>
          </a:bodyPr>
          <a:lstStyle/>
          <a:p>
            <a:r>
              <a:rPr lang="en-US">
                <a:solidFill>
                  <a:srgbClr val="292929"/>
                </a:solidFill>
                <a:latin typeface="charter"/>
              </a:rPr>
              <a:t>where,</a:t>
            </a:r>
          </a:p>
          <a:p>
            <a:r>
              <a:rPr lang="en-US" i="1" dirty="0">
                <a:solidFill>
                  <a:srgbClr val="292929"/>
                </a:solidFill>
                <a:latin typeface="charter"/>
              </a:rPr>
              <a:t>y </a:t>
            </a:r>
            <a:r>
              <a:rPr lang="en-US" dirty="0">
                <a:solidFill>
                  <a:srgbClr val="292929"/>
                </a:solidFill>
                <a:latin typeface="charter"/>
              </a:rPr>
              <a:t>is the dependent variable</a:t>
            </a:r>
          </a:p>
          <a:p>
            <a:r>
              <a:rPr lang="en-US" i="1" dirty="0">
                <a:solidFill>
                  <a:srgbClr val="292929"/>
                </a:solidFill>
                <a:latin typeface="charter"/>
              </a:rPr>
              <a:t>x </a:t>
            </a:r>
            <a:r>
              <a:rPr lang="en-US" dirty="0">
                <a:solidFill>
                  <a:srgbClr val="292929"/>
                </a:solidFill>
                <a:latin typeface="charter"/>
              </a:rPr>
              <a:t>is the independent variable</a:t>
            </a:r>
          </a:p>
          <a:p>
            <a:r>
              <a:rPr lang="en-US" i="1" dirty="0">
                <a:solidFill>
                  <a:srgbClr val="292929"/>
                </a:solidFill>
                <a:latin typeface="charter"/>
              </a:rPr>
              <a:t>b0 </a:t>
            </a:r>
            <a:r>
              <a:rPr lang="en-US" dirty="0">
                <a:solidFill>
                  <a:srgbClr val="292929"/>
                </a:solidFill>
                <a:latin typeface="charter"/>
              </a:rPr>
              <a:t>is the base value of the relationship</a:t>
            </a:r>
          </a:p>
          <a:p>
            <a:r>
              <a:rPr lang="en-US" i="1" dirty="0">
                <a:solidFill>
                  <a:srgbClr val="292929"/>
                </a:solidFill>
                <a:latin typeface="charter"/>
              </a:rPr>
              <a:t>b1 </a:t>
            </a:r>
            <a:r>
              <a:rPr lang="en-US" dirty="0">
                <a:solidFill>
                  <a:srgbClr val="292929"/>
                </a:solidFill>
                <a:latin typeface="charter"/>
              </a:rPr>
              <a:t>is the slope of the line explaining the relationship between </a:t>
            </a:r>
            <a:r>
              <a:rPr lang="en-US" i="1" dirty="0">
                <a:solidFill>
                  <a:srgbClr val="292929"/>
                </a:solidFill>
                <a:latin typeface="charter"/>
              </a:rPr>
              <a:t>y &amp; x.</a:t>
            </a:r>
            <a:endParaRPr lang="en-US" b="0" i="0" dirty="0">
              <a:solidFill>
                <a:srgbClr val="292929"/>
              </a:solidFill>
              <a:effectLst/>
              <a:latin typeface="charter"/>
            </a:endParaRPr>
          </a:p>
        </p:txBody>
      </p:sp>
    </p:spTree>
    <p:extLst>
      <p:ext uri="{BB962C8B-B14F-4D97-AF65-F5344CB8AC3E}">
        <p14:creationId xmlns:p14="http://schemas.microsoft.com/office/powerpoint/2010/main" val="790583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157" y="241638"/>
            <a:ext cx="6096000" cy="2031325"/>
          </a:xfrm>
          <a:prstGeom prst="rect">
            <a:avLst/>
          </a:prstGeom>
        </p:spPr>
        <p:txBody>
          <a:bodyPr>
            <a:spAutoFit/>
          </a:bodyPr>
          <a:lstStyle/>
          <a:p>
            <a:r>
              <a:rPr lang="en-US" smtClean="0">
                <a:solidFill>
                  <a:srgbClr val="292929"/>
                </a:solidFill>
                <a:latin typeface="charter"/>
              </a:rPr>
              <a:t>For instance, y refers to how does a person’s salary change with the years of experience that he has. So in that case salary would be the dependent variable and experience will be the independent variable and the base value will the salary of a person who has no experience. In our code example, we are going to work on such a dataset.</a:t>
            </a:r>
            <a:endParaRPr lang="en-US" dirty="0"/>
          </a:p>
        </p:txBody>
      </p:sp>
      <p:sp>
        <p:nvSpPr>
          <p:cNvPr id="5" name="Rectangle 4"/>
          <p:cNvSpPr/>
          <p:nvPr/>
        </p:nvSpPr>
        <p:spPr>
          <a:xfrm>
            <a:off x="223157" y="2272963"/>
            <a:ext cx="6096000" cy="646331"/>
          </a:xfrm>
          <a:prstGeom prst="rect">
            <a:avLst/>
          </a:prstGeom>
        </p:spPr>
        <p:txBody>
          <a:bodyPr>
            <a:spAutoFit/>
          </a:bodyPr>
          <a:lstStyle/>
          <a:p>
            <a:r>
              <a:rPr lang="en-US" dirty="0">
                <a:solidFill>
                  <a:srgbClr val="292929"/>
                </a:solidFill>
                <a:latin typeface="charter"/>
              </a:rPr>
              <a:t>In order to determine what is the best fitting line, let’s have a look at the following curve.</a:t>
            </a:r>
            <a:endParaRPr lang="en-US" dirty="0"/>
          </a:p>
        </p:txBody>
      </p:sp>
      <p:pic>
        <p:nvPicPr>
          <p:cNvPr id="6" name="Picture 5"/>
          <p:cNvPicPr>
            <a:picLocks noChangeAspect="1"/>
          </p:cNvPicPr>
          <p:nvPr/>
        </p:nvPicPr>
        <p:blipFill>
          <a:blip r:embed="rId2"/>
          <a:stretch>
            <a:fillRect/>
          </a:stretch>
        </p:blipFill>
        <p:spPr>
          <a:xfrm>
            <a:off x="0" y="3380694"/>
            <a:ext cx="5959902" cy="2905125"/>
          </a:xfrm>
          <a:prstGeom prst="rect">
            <a:avLst/>
          </a:prstGeom>
        </p:spPr>
      </p:pic>
      <p:sp>
        <p:nvSpPr>
          <p:cNvPr id="7" name="Rectangle 6"/>
          <p:cNvSpPr/>
          <p:nvPr/>
        </p:nvSpPr>
        <p:spPr>
          <a:xfrm>
            <a:off x="6520543" y="72624"/>
            <a:ext cx="5698672" cy="1477328"/>
          </a:xfrm>
          <a:prstGeom prst="rect">
            <a:avLst/>
          </a:prstGeom>
        </p:spPr>
        <p:txBody>
          <a:bodyPr wrap="square">
            <a:spAutoFit/>
          </a:bodyPr>
          <a:lstStyle/>
          <a:p>
            <a:r>
              <a:rPr lang="en-US" dirty="0">
                <a:solidFill>
                  <a:srgbClr val="292929"/>
                </a:solidFill>
                <a:latin typeface="charter"/>
              </a:rPr>
              <a:t>Point with red cross are actual or real data points, whereas points with green cross are predicted value of the regression model. The goal here is to make such a regression model that the sum of squared error is </a:t>
            </a:r>
            <a:r>
              <a:rPr lang="en-US" b="1" dirty="0">
                <a:solidFill>
                  <a:srgbClr val="292929"/>
                </a:solidFill>
                <a:latin typeface="charter"/>
              </a:rPr>
              <a:t>minimum.</a:t>
            </a:r>
            <a:endParaRPr lang="en-US" dirty="0"/>
          </a:p>
        </p:txBody>
      </p:sp>
      <p:pic>
        <p:nvPicPr>
          <p:cNvPr id="8" name="Picture 7"/>
          <p:cNvPicPr>
            <a:picLocks noChangeAspect="1"/>
          </p:cNvPicPr>
          <p:nvPr/>
        </p:nvPicPr>
        <p:blipFill>
          <a:blip r:embed="rId3"/>
          <a:stretch>
            <a:fillRect/>
          </a:stretch>
        </p:blipFill>
        <p:spPr>
          <a:xfrm>
            <a:off x="6504215" y="1873117"/>
            <a:ext cx="4931174" cy="2935851"/>
          </a:xfrm>
          <a:prstGeom prst="rect">
            <a:avLst/>
          </a:prstGeom>
        </p:spPr>
      </p:pic>
      <p:sp>
        <p:nvSpPr>
          <p:cNvPr id="9" name="Rectangle 8"/>
          <p:cNvSpPr/>
          <p:nvPr/>
        </p:nvSpPr>
        <p:spPr>
          <a:xfrm>
            <a:off x="6520543" y="1549952"/>
            <a:ext cx="5698672" cy="646331"/>
          </a:xfrm>
          <a:prstGeom prst="rect">
            <a:avLst/>
          </a:prstGeom>
        </p:spPr>
        <p:txBody>
          <a:bodyPr wrap="square">
            <a:spAutoFit/>
          </a:bodyPr>
          <a:lstStyle/>
          <a:p>
            <a:r>
              <a:rPr lang="en-US" dirty="0" smtClean="0">
                <a:solidFill>
                  <a:srgbClr val="292929"/>
                </a:solidFill>
                <a:latin typeface="charter"/>
              </a:rPr>
              <a:t>In order </a:t>
            </a:r>
            <a:r>
              <a:rPr lang="en-US" dirty="0">
                <a:solidFill>
                  <a:srgbClr val="292929"/>
                </a:solidFill>
                <a:latin typeface="charter"/>
              </a:rPr>
              <a:t>to judge the actual correlation amongst the data, we are going to plot two curves.</a:t>
            </a:r>
            <a:endParaRPr lang="en-US" dirty="0"/>
          </a:p>
        </p:txBody>
      </p:sp>
      <p:cxnSp>
        <p:nvCxnSpPr>
          <p:cNvPr id="11" name="Straight Connector 10"/>
          <p:cNvCxnSpPr/>
          <p:nvPr/>
        </p:nvCxnSpPr>
        <p:spPr>
          <a:xfrm>
            <a:off x="6302828" y="72513"/>
            <a:ext cx="0" cy="66163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395304" y="4847367"/>
            <a:ext cx="6096000" cy="923330"/>
          </a:xfrm>
          <a:prstGeom prst="rect">
            <a:avLst/>
          </a:prstGeom>
        </p:spPr>
        <p:txBody>
          <a:bodyPr>
            <a:spAutoFit/>
          </a:bodyPr>
          <a:lstStyle/>
          <a:p>
            <a:r>
              <a:rPr lang="en-US" dirty="0">
                <a:solidFill>
                  <a:srgbClr val="292929"/>
                </a:solidFill>
                <a:latin typeface="charter"/>
              </a:rPr>
              <a:t>As it can be seen, the line we have here is not that bad, since only a few points lie very far from it, most of the points lie around the line itself.</a:t>
            </a:r>
            <a:endParaRPr lang="en-US" dirty="0"/>
          </a:p>
        </p:txBody>
      </p:sp>
    </p:spTree>
    <p:extLst>
      <p:ext uri="{BB962C8B-B14F-4D97-AF65-F5344CB8AC3E}">
        <p14:creationId xmlns:p14="http://schemas.microsoft.com/office/powerpoint/2010/main" val="102924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Delivery_time</a:t>
            </a:r>
            <a:r>
              <a:rPr lang="en-US" dirty="0" smtClean="0"/>
              <a:t> -&gt; Predict delivery time using sorting time </a:t>
            </a:r>
            <a:endParaRPr lang="en-US" dirty="0"/>
          </a:p>
        </p:txBody>
      </p:sp>
      <p:pic>
        <p:nvPicPr>
          <p:cNvPr id="4" name="Picture 3"/>
          <p:cNvPicPr>
            <a:picLocks noChangeAspect="1"/>
          </p:cNvPicPr>
          <p:nvPr/>
        </p:nvPicPr>
        <p:blipFill>
          <a:blip r:embed="rId3"/>
          <a:stretch>
            <a:fillRect/>
          </a:stretch>
        </p:blipFill>
        <p:spPr>
          <a:xfrm>
            <a:off x="467405" y="1690688"/>
            <a:ext cx="5917067" cy="4792948"/>
          </a:xfrm>
          <a:prstGeom prst="rect">
            <a:avLst/>
          </a:prstGeom>
        </p:spPr>
      </p:pic>
      <p:pic>
        <p:nvPicPr>
          <p:cNvPr id="5" name="Picture 4"/>
          <p:cNvPicPr>
            <a:picLocks noChangeAspect="1"/>
          </p:cNvPicPr>
          <p:nvPr/>
        </p:nvPicPr>
        <p:blipFill>
          <a:blip r:embed="rId4"/>
          <a:stretch>
            <a:fillRect/>
          </a:stretch>
        </p:blipFill>
        <p:spPr>
          <a:xfrm>
            <a:off x="6384473" y="1690688"/>
            <a:ext cx="5807528" cy="4792948"/>
          </a:xfrm>
          <a:prstGeom prst="rect">
            <a:avLst/>
          </a:prstGeom>
        </p:spPr>
      </p:pic>
    </p:spTree>
    <p:extLst>
      <p:ext uri="{BB962C8B-B14F-4D97-AF65-F5344CB8AC3E}">
        <p14:creationId xmlns:p14="http://schemas.microsoft.com/office/powerpoint/2010/main" val="170301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196747"/>
            <a:ext cx="6363762" cy="4681538"/>
          </a:xfrm>
          <a:prstGeom prst="rect">
            <a:avLst/>
          </a:prstGeom>
        </p:spPr>
      </p:pic>
      <p:pic>
        <p:nvPicPr>
          <p:cNvPr id="6" name="Picture 5"/>
          <p:cNvPicPr>
            <a:picLocks noChangeAspect="1"/>
          </p:cNvPicPr>
          <p:nvPr/>
        </p:nvPicPr>
        <p:blipFill>
          <a:blip r:embed="rId3"/>
          <a:stretch>
            <a:fillRect/>
          </a:stretch>
        </p:blipFill>
        <p:spPr>
          <a:xfrm>
            <a:off x="5111224" y="127907"/>
            <a:ext cx="2505075" cy="952500"/>
          </a:xfrm>
          <a:prstGeom prst="rect">
            <a:avLst/>
          </a:prstGeom>
        </p:spPr>
      </p:pic>
      <p:pic>
        <p:nvPicPr>
          <p:cNvPr id="7" name="Picture 6"/>
          <p:cNvPicPr>
            <a:picLocks noChangeAspect="1"/>
          </p:cNvPicPr>
          <p:nvPr/>
        </p:nvPicPr>
        <p:blipFill>
          <a:blip r:embed="rId4"/>
          <a:stretch>
            <a:fillRect/>
          </a:stretch>
        </p:blipFill>
        <p:spPr>
          <a:xfrm>
            <a:off x="6158675" y="1080407"/>
            <a:ext cx="5905994" cy="5091793"/>
          </a:xfrm>
          <a:prstGeom prst="rect">
            <a:avLst/>
          </a:prstGeom>
        </p:spPr>
      </p:pic>
      <p:pic>
        <p:nvPicPr>
          <p:cNvPr id="8" name="Picture 7"/>
          <p:cNvPicPr>
            <a:picLocks noChangeAspect="1"/>
          </p:cNvPicPr>
          <p:nvPr/>
        </p:nvPicPr>
        <p:blipFill>
          <a:blip r:embed="rId5"/>
          <a:stretch>
            <a:fillRect/>
          </a:stretch>
        </p:blipFill>
        <p:spPr>
          <a:xfrm>
            <a:off x="8100332" y="604157"/>
            <a:ext cx="2914650" cy="419100"/>
          </a:xfrm>
          <a:prstGeom prst="rect">
            <a:avLst/>
          </a:prstGeom>
        </p:spPr>
      </p:pic>
    </p:spTree>
    <p:extLst>
      <p:ext uri="{BB962C8B-B14F-4D97-AF65-F5344CB8AC3E}">
        <p14:creationId xmlns:p14="http://schemas.microsoft.com/office/powerpoint/2010/main" val="27677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7137" y="114300"/>
            <a:ext cx="5008301" cy="1159329"/>
          </a:xfrm>
          <a:prstGeom prst="rect">
            <a:avLst/>
          </a:prstGeom>
        </p:spPr>
      </p:pic>
      <p:pic>
        <p:nvPicPr>
          <p:cNvPr id="3" name="Picture 2"/>
          <p:cNvPicPr>
            <a:picLocks noChangeAspect="1"/>
          </p:cNvPicPr>
          <p:nvPr/>
        </p:nvPicPr>
        <p:blipFill>
          <a:blip r:embed="rId3"/>
          <a:stretch>
            <a:fillRect/>
          </a:stretch>
        </p:blipFill>
        <p:spPr>
          <a:xfrm>
            <a:off x="3730398" y="1070202"/>
            <a:ext cx="6852933" cy="5395913"/>
          </a:xfrm>
          <a:prstGeom prst="rect">
            <a:avLst/>
          </a:prstGeom>
        </p:spPr>
      </p:pic>
    </p:spTree>
    <p:extLst>
      <p:ext uri="{BB962C8B-B14F-4D97-AF65-F5344CB8AC3E}">
        <p14:creationId xmlns:p14="http://schemas.microsoft.com/office/powerpoint/2010/main" val="182693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7266214" cy="3341845"/>
          </a:xfrm>
          <a:prstGeom prst="rect">
            <a:avLst/>
          </a:prstGeom>
        </p:spPr>
      </p:pic>
      <p:pic>
        <p:nvPicPr>
          <p:cNvPr id="3" name="Picture 2"/>
          <p:cNvPicPr>
            <a:picLocks noChangeAspect="1"/>
          </p:cNvPicPr>
          <p:nvPr/>
        </p:nvPicPr>
        <p:blipFill>
          <a:blip r:embed="rId3"/>
          <a:stretch>
            <a:fillRect/>
          </a:stretch>
        </p:blipFill>
        <p:spPr>
          <a:xfrm>
            <a:off x="7266214" y="0"/>
            <a:ext cx="4600575" cy="2828925"/>
          </a:xfrm>
          <a:prstGeom prst="rect">
            <a:avLst/>
          </a:prstGeom>
        </p:spPr>
      </p:pic>
      <p:pic>
        <p:nvPicPr>
          <p:cNvPr id="4" name="Picture 3"/>
          <p:cNvPicPr>
            <a:picLocks noChangeAspect="1"/>
          </p:cNvPicPr>
          <p:nvPr/>
        </p:nvPicPr>
        <p:blipFill>
          <a:blip r:embed="rId4"/>
          <a:stretch>
            <a:fillRect/>
          </a:stretch>
        </p:blipFill>
        <p:spPr>
          <a:xfrm>
            <a:off x="272823" y="3213327"/>
            <a:ext cx="5213577" cy="3352386"/>
          </a:xfrm>
          <a:prstGeom prst="rect">
            <a:avLst/>
          </a:prstGeom>
        </p:spPr>
      </p:pic>
      <p:sp>
        <p:nvSpPr>
          <p:cNvPr id="5" name="Rectangle 4">
            <a:hlinkClick r:id="rId5" action="ppaction://hlinkfile"/>
          </p:cNvPr>
          <p:cNvSpPr/>
          <p:nvPr/>
        </p:nvSpPr>
        <p:spPr>
          <a:xfrm>
            <a:off x="8082643" y="3754035"/>
            <a:ext cx="2841171" cy="9525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DATA SET</a:t>
            </a:r>
            <a:endParaRPr lang="en-US" sz="3200" dirty="0">
              <a:ln w="0"/>
              <a:solidFill>
                <a:schemeClr val="tx1"/>
              </a:solidFill>
              <a:effectLst>
                <a:outerShdw blurRad="38100" dist="19050" dir="2700000" algn="tl" rotWithShape="0">
                  <a:schemeClr val="dk1">
                    <a:alpha val="40000"/>
                  </a:schemeClr>
                </a:outerShdw>
              </a:effectLst>
            </a:endParaRPr>
          </a:p>
        </p:txBody>
      </p:sp>
      <p:sp>
        <p:nvSpPr>
          <p:cNvPr id="6" name="Rectangle 5">
            <a:hlinkClick r:id="rId6" action="ppaction://hlinkfile"/>
          </p:cNvPr>
          <p:cNvSpPr/>
          <p:nvPr/>
        </p:nvSpPr>
        <p:spPr>
          <a:xfrm>
            <a:off x="8082643" y="5411491"/>
            <a:ext cx="2841171" cy="9525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CODE</a:t>
            </a:r>
            <a:endParaRPr lang="en-US"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1907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9877"/>
            <a:ext cx="10834056" cy="646331"/>
          </a:xfrm>
          <a:prstGeom prst="rect">
            <a:avLst/>
          </a:prstGeom>
        </p:spPr>
        <p:txBody>
          <a:bodyPr wrap="none">
            <a:spAutoFit/>
          </a:bodyPr>
          <a:lstStyle/>
          <a:p>
            <a:r>
              <a:rPr lang="en-US" sz="3600" dirty="0" smtClean="0"/>
              <a:t>2) Salary hike -&gt; Build a prediction model for Salary hike</a:t>
            </a:r>
            <a:endParaRPr lang="en-US" sz="3600" dirty="0"/>
          </a:p>
        </p:txBody>
      </p:sp>
      <p:pic>
        <p:nvPicPr>
          <p:cNvPr id="3" name="Picture 2"/>
          <p:cNvPicPr>
            <a:picLocks noChangeAspect="1"/>
          </p:cNvPicPr>
          <p:nvPr/>
        </p:nvPicPr>
        <p:blipFill>
          <a:blip r:embed="rId2"/>
          <a:stretch>
            <a:fillRect/>
          </a:stretch>
        </p:blipFill>
        <p:spPr>
          <a:xfrm>
            <a:off x="274865" y="1082447"/>
            <a:ext cx="11268642" cy="3146653"/>
          </a:xfrm>
          <a:prstGeom prst="rect">
            <a:avLst/>
          </a:prstGeom>
        </p:spPr>
      </p:pic>
    </p:spTree>
    <p:extLst>
      <p:ext uri="{BB962C8B-B14F-4D97-AF65-F5344CB8AC3E}">
        <p14:creationId xmlns:p14="http://schemas.microsoft.com/office/powerpoint/2010/main" val="14969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92629"/>
            <a:ext cx="6008234" cy="5034644"/>
          </a:xfrm>
          <a:prstGeom prst="rect">
            <a:avLst/>
          </a:prstGeom>
        </p:spPr>
      </p:pic>
      <p:pic>
        <p:nvPicPr>
          <p:cNvPr id="3" name="Picture 2"/>
          <p:cNvPicPr>
            <a:picLocks noChangeAspect="1"/>
          </p:cNvPicPr>
          <p:nvPr/>
        </p:nvPicPr>
        <p:blipFill>
          <a:blip r:embed="rId3"/>
          <a:stretch>
            <a:fillRect/>
          </a:stretch>
        </p:blipFill>
        <p:spPr>
          <a:xfrm>
            <a:off x="6008234" y="892628"/>
            <a:ext cx="6118985" cy="5344885"/>
          </a:xfrm>
          <a:prstGeom prst="rect">
            <a:avLst/>
          </a:prstGeom>
        </p:spPr>
      </p:pic>
    </p:spTree>
    <p:extLst>
      <p:ext uri="{BB962C8B-B14F-4D97-AF65-F5344CB8AC3E}">
        <p14:creationId xmlns:p14="http://schemas.microsoft.com/office/powerpoint/2010/main" val="2710231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237</Words>
  <Application>Microsoft Office PowerPoint</Application>
  <PresentationFormat>Widescreen</PresentationFormat>
  <Paragraphs>25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charter</vt:lpstr>
      <vt:lpstr>sohne</vt:lpstr>
      <vt:lpstr>Office Theme</vt:lpstr>
      <vt:lpstr>SINGLE LINEAR ASSIGNMENT</vt:lpstr>
      <vt:lpstr>SINGLE REGRESSION</vt:lpstr>
      <vt:lpstr>PowerPoint Presentation</vt:lpstr>
      <vt:lpstr>1) Delivery_time -&gt; Predict delivery time using sorting time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LINEAR ASSIGNMENT</dc:title>
  <dc:creator>Administrator</dc:creator>
  <cp:lastModifiedBy>Administrator</cp:lastModifiedBy>
  <cp:revision>23</cp:revision>
  <dcterms:created xsi:type="dcterms:W3CDTF">2021-08-23T07:56:51Z</dcterms:created>
  <dcterms:modified xsi:type="dcterms:W3CDTF">2021-08-23T11:18:57Z</dcterms:modified>
</cp:coreProperties>
</file>