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3" r:id="rId4"/>
  </p:sldMasterIdLst>
  <p:notesMasterIdLst>
    <p:notesMasterId r:id="rId8"/>
  </p:notesMasterIdLst>
  <p:handoutMasterIdLst>
    <p:handoutMasterId r:id="rId9"/>
  </p:handoutMasterIdLst>
  <p:sldIdLst>
    <p:sldId id="262" r:id="rId5"/>
    <p:sldId id="264" r:id="rId6"/>
    <p:sldId id="265"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7197" userDrawn="1">
          <p15:clr>
            <a:srgbClr val="A4A3A4"/>
          </p15:clr>
        </p15:guide>
        <p15:guide id="5"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2" autoAdjust="0"/>
    <p:restoredTop sz="94241" autoAdjust="0"/>
  </p:normalViewPr>
  <p:slideViewPr>
    <p:cSldViewPr snapToGrid="0">
      <p:cViewPr varScale="1">
        <p:scale>
          <a:sx n="107" d="100"/>
          <a:sy n="107" d="100"/>
        </p:scale>
        <p:origin x="84" y="52"/>
      </p:cViewPr>
      <p:guideLst>
        <p:guide pos="3840"/>
        <p:guide pos="7197"/>
        <p:guide orient="horz" pos="2160"/>
      </p:guideLst>
    </p:cSldViewPr>
  </p:slideViewPr>
  <p:notesTextViewPr>
    <p:cViewPr>
      <p:scale>
        <a:sx n="1" d="1"/>
        <a:sy n="1" d="1"/>
      </p:scale>
      <p:origin x="0" y="0"/>
    </p:cViewPr>
  </p:notesText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D0CCEB-DFF8-417B-A87A-90F3D790592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9FFE758-9C44-40AF-9D52-A7EF39200DA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6ADB54-F1AF-44F8-8ED0-867524639FE1}" type="datetimeFigureOut">
              <a:rPr lang="en-US" smtClean="0"/>
              <a:t>1/22/2024</a:t>
            </a:fld>
            <a:endParaRPr lang="en-US" dirty="0"/>
          </a:p>
        </p:txBody>
      </p:sp>
      <p:sp>
        <p:nvSpPr>
          <p:cNvPr id="4" name="Footer Placeholder 3">
            <a:extLst>
              <a:ext uri="{FF2B5EF4-FFF2-40B4-BE49-F238E27FC236}">
                <a16:creationId xmlns:a16="http://schemas.microsoft.com/office/drawing/2014/main" id="{24224329-C497-4EFE-8EB2-F22CD57F395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74C25EC-D008-42CF-845E-C895CC9B329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32E2A0-273F-4DCF-AF0B-3CFADE889CA8}" type="slidenum">
              <a:rPr lang="en-US" smtClean="0"/>
              <a:t>‹#›</a:t>
            </a:fld>
            <a:endParaRPr lang="en-US" dirty="0"/>
          </a:p>
        </p:txBody>
      </p:sp>
    </p:spTree>
    <p:extLst>
      <p:ext uri="{BB962C8B-B14F-4D97-AF65-F5344CB8AC3E}">
        <p14:creationId xmlns:p14="http://schemas.microsoft.com/office/powerpoint/2010/main" val="31447201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7E5575-CAFE-4A42-A774-E4652BA723C1}" type="datetimeFigureOut">
              <a:rPr lang="en-US" smtClean="0"/>
              <a:t>1/22/2024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9DC9BE-8102-4ADA-9C69-422E2361041F}" type="slidenum">
              <a:rPr lang="en-US" smtClean="0"/>
              <a:t>‹#›</a:t>
            </a:fld>
            <a:endParaRPr lang="en-US" dirty="0"/>
          </a:p>
        </p:txBody>
      </p:sp>
    </p:spTree>
    <p:extLst>
      <p:ext uri="{BB962C8B-B14F-4D97-AF65-F5344CB8AC3E}">
        <p14:creationId xmlns:p14="http://schemas.microsoft.com/office/powerpoint/2010/main" val="1300949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C9F280-24DB-415F-8DF8-72D7FF3C4BF0}" type="datetimeFigureOut">
              <a:rPr lang="en-US" noProof="0" smtClean="0"/>
              <a:t>1/22/2024</a:t>
            </a:fld>
            <a:endParaRPr lang="en-US" noProof="0" dirty="0"/>
          </a:p>
        </p:txBody>
      </p:sp>
      <p:sp>
        <p:nvSpPr>
          <p:cNvPr id="5" name="Footer Placeholder 4"/>
          <p:cNvSpPr>
            <a:spLocks noGrp="1"/>
          </p:cNvSpPr>
          <p:nvPr>
            <p:ph type="ftr" sz="quarter" idx="11"/>
          </p:nvPr>
        </p:nvSpPr>
        <p:spPr>
          <a:xfrm>
            <a:off x="2416500" y="329307"/>
            <a:ext cx="4973915" cy="309201"/>
          </a:xfrm>
        </p:spPr>
        <p:txBody>
          <a:bodyPr/>
          <a:lstStyle/>
          <a:p>
            <a:endParaRPr lang="en-US" noProof="0" dirty="0"/>
          </a:p>
        </p:txBody>
      </p:sp>
      <p:sp>
        <p:nvSpPr>
          <p:cNvPr id="6" name="Slide Number Placeholder 5"/>
          <p:cNvSpPr>
            <a:spLocks noGrp="1"/>
          </p:cNvSpPr>
          <p:nvPr>
            <p:ph type="sldNum" sz="quarter" idx="12"/>
          </p:nvPr>
        </p:nvSpPr>
        <p:spPr>
          <a:xfrm>
            <a:off x="1437664" y="798973"/>
            <a:ext cx="811019" cy="503578"/>
          </a:xfrm>
        </p:spPr>
        <p:txBody>
          <a:bodyPr/>
          <a:lstStyle/>
          <a:p>
            <a:fld id="{220A9A2B-DCEA-459B-8067-44D042050D8C}" type="slidenum">
              <a:rPr lang="en-US" noProof="0" smtClean="0"/>
              <a:t>‹#›</a:t>
            </a:fld>
            <a:endParaRPr lang="en-US" noProof="0"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96033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C9F280-24DB-415F-8DF8-72D7FF3C4BF0}" type="datetimeFigureOut">
              <a:rPr lang="en-US" noProof="0" smtClean="0"/>
              <a:t>1/22/2024</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220A9A2B-DCEA-459B-8067-44D042050D8C}" type="slidenum">
              <a:rPr lang="en-US" noProof="0" smtClean="0"/>
              <a:t>‹#›</a:t>
            </a:fld>
            <a:endParaRPr lang="en-US" noProof="0"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90660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C9F280-24DB-415F-8DF8-72D7FF3C4BF0}" type="datetimeFigureOut">
              <a:rPr lang="en-US" noProof="0" smtClean="0"/>
              <a:t>1/22/2024</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220A9A2B-DCEA-459B-8067-44D042050D8C}" type="slidenum">
              <a:rPr lang="en-US" noProof="0" smtClean="0"/>
              <a:t>‹#›</a:t>
            </a:fld>
            <a:endParaRPr lang="en-US" noProof="0"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06042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C9F280-24DB-415F-8DF8-72D7FF3C4BF0}" type="datetimeFigureOut">
              <a:rPr lang="en-US" noProof="0" smtClean="0"/>
              <a:t>1/22/2024</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220A9A2B-DCEA-459B-8067-44D042050D8C}" type="slidenum">
              <a:rPr lang="en-US" noProof="0" smtClean="0"/>
              <a:t>‹#›</a:t>
            </a:fld>
            <a:endParaRPr lang="en-US" noProof="0"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66089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C9F280-24DB-415F-8DF8-72D7FF3C4BF0}" type="datetimeFigureOut">
              <a:rPr lang="en-US" noProof="0" smtClean="0"/>
              <a:t>1/22/2024</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220A9A2B-DCEA-459B-8067-44D042050D8C}" type="slidenum">
              <a:rPr lang="en-US" noProof="0" smtClean="0"/>
              <a:t>‹#›</a:t>
            </a:fld>
            <a:endParaRPr lang="en-US" noProof="0"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19885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C9F280-24DB-415F-8DF8-72D7FF3C4BF0}" type="datetimeFigureOut">
              <a:rPr lang="en-US" noProof="0" smtClean="0"/>
              <a:t>1/22/2024</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220A9A2B-DCEA-459B-8067-44D042050D8C}" type="slidenum">
              <a:rPr lang="en-US" noProof="0" smtClean="0"/>
              <a:t>‹#›</a:t>
            </a:fld>
            <a:endParaRPr lang="en-US" noProof="0"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6208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C9F280-24DB-415F-8DF8-72D7FF3C4BF0}" type="datetimeFigureOut">
              <a:rPr lang="en-US" noProof="0" smtClean="0"/>
              <a:t>1/22/2024</a:t>
            </a:fld>
            <a:endParaRPr lang="en-US" noProof="0" dirty="0"/>
          </a:p>
        </p:txBody>
      </p:sp>
      <p:sp>
        <p:nvSpPr>
          <p:cNvPr id="8" name="Footer Placeholder 7"/>
          <p:cNvSpPr>
            <a:spLocks noGrp="1"/>
          </p:cNvSpPr>
          <p:nvPr>
            <p:ph type="ftr" sz="quarter" idx="11"/>
          </p:nvPr>
        </p:nvSpPr>
        <p:spPr/>
        <p:txBody>
          <a:bodyPr/>
          <a:lstStyle/>
          <a:p>
            <a:endParaRPr lang="en-US" noProof="0" dirty="0"/>
          </a:p>
        </p:txBody>
      </p:sp>
      <p:sp>
        <p:nvSpPr>
          <p:cNvPr id="9" name="Slide Number Placeholder 8"/>
          <p:cNvSpPr>
            <a:spLocks noGrp="1"/>
          </p:cNvSpPr>
          <p:nvPr>
            <p:ph type="sldNum" sz="quarter" idx="12"/>
          </p:nvPr>
        </p:nvSpPr>
        <p:spPr/>
        <p:txBody>
          <a:bodyPr/>
          <a:lstStyle/>
          <a:p>
            <a:fld id="{220A9A2B-DCEA-459B-8067-44D042050D8C}" type="slidenum">
              <a:rPr lang="en-US" noProof="0" smtClean="0"/>
              <a:t>‹#›</a:t>
            </a:fld>
            <a:endParaRPr lang="en-US" noProof="0"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10316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C9F280-24DB-415F-8DF8-72D7FF3C4BF0}" type="datetimeFigureOut">
              <a:rPr lang="en-US" noProof="0" smtClean="0"/>
              <a:t>1/22/2024</a:t>
            </a:fld>
            <a:endParaRPr lang="en-US" noProof="0"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220A9A2B-DCEA-459B-8067-44D042050D8C}" type="slidenum">
              <a:rPr lang="en-US" noProof="0" smtClean="0"/>
              <a:t>‹#›</a:t>
            </a:fld>
            <a:endParaRPr lang="en-US" noProof="0"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8977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9F280-24DB-415F-8DF8-72D7FF3C4BF0}" type="datetimeFigureOut">
              <a:rPr lang="en-US" noProof="0" smtClean="0"/>
              <a:t>1/22/2024</a:t>
            </a:fld>
            <a:endParaRPr lang="en-US" noProof="0" dirty="0"/>
          </a:p>
        </p:txBody>
      </p:sp>
      <p:sp>
        <p:nvSpPr>
          <p:cNvPr id="3" name="Footer Placeholder 2"/>
          <p:cNvSpPr>
            <a:spLocks noGrp="1"/>
          </p:cNvSpPr>
          <p:nvPr>
            <p:ph type="ftr" sz="quarter" idx="11"/>
          </p:nvPr>
        </p:nvSpPr>
        <p:spPr/>
        <p:txBody>
          <a:bodyPr/>
          <a:lstStyle/>
          <a:p>
            <a:endParaRPr lang="en-US" noProof="0" dirty="0"/>
          </a:p>
        </p:txBody>
      </p:sp>
      <p:sp>
        <p:nvSpPr>
          <p:cNvPr id="4" name="Slide Number Placeholder 3"/>
          <p:cNvSpPr>
            <a:spLocks noGrp="1"/>
          </p:cNvSpPr>
          <p:nvPr>
            <p:ph type="sldNum" sz="quarter" idx="12"/>
          </p:nvPr>
        </p:nvSpPr>
        <p:spPr/>
        <p:txBody>
          <a:bodyPr/>
          <a:lstStyle/>
          <a:p>
            <a:fld id="{220A9A2B-DCEA-459B-8067-44D042050D8C}" type="slidenum">
              <a:rPr lang="en-US" noProof="0" smtClean="0"/>
              <a:t>‹#›</a:t>
            </a:fld>
            <a:endParaRPr lang="en-US" noProof="0" dirty="0"/>
          </a:p>
        </p:txBody>
      </p:sp>
    </p:spTree>
    <p:extLst>
      <p:ext uri="{BB962C8B-B14F-4D97-AF65-F5344CB8AC3E}">
        <p14:creationId xmlns:p14="http://schemas.microsoft.com/office/powerpoint/2010/main" val="243848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C9F280-24DB-415F-8DF8-72D7FF3C4BF0}" type="datetimeFigureOut">
              <a:rPr lang="en-US" noProof="0" smtClean="0"/>
              <a:t>1/22/2024</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220A9A2B-DCEA-459B-8067-44D042050D8C}" type="slidenum">
              <a:rPr lang="en-US" noProof="0" smtClean="0"/>
              <a:t>‹#›</a:t>
            </a:fld>
            <a:endParaRPr lang="en-US" noProof="0"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74134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EC9F280-24DB-415F-8DF8-72D7FF3C4BF0}" type="datetimeFigureOut">
              <a:rPr lang="en-US" noProof="0" smtClean="0"/>
              <a:t>1/22/2024</a:t>
            </a:fld>
            <a:endParaRPr lang="en-US" noProof="0" dirty="0"/>
          </a:p>
        </p:txBody>
      </p:sp>
      <p:sp>
        <p:nvSpPr>
          <p:cNvPr id="6" name="Footer Placeholder 5"/>
          <p:cNvSpPr>
            <a:spLocks noGrp="1"/>
          </p:cNvSpPr>
          <p:nvPr>
            <p:ph type="ftr" sz="quarter" idx="11"/>
          </p:nvPr>
        </p:nvSpPr>
        <p:spPr>
          <a:xfrm>
            <a:off x="1447382" y="318640"/>
            <a:ext cx="5541004" cy="320931"/>
          </a:xfrm>
        </p:spPr>
        <p:txBody>
          <a:bodyPr/>
          <a:lstStyle/>
          <a:p>
            <a:endParaRPr lang="en-US" noProof="0" dirty="0"/>
          </a:p>
        </p:txBody>
      </p:sp>
      <p:sp>
        <p:nvSpPr>
          <p:cNvPr id="7" name="Slide Number Placeholder 6"/>
          <p:cNvSpPr>
            <a:spLocks noGrp="1"/>
          </p:cNvSpPr>
          <p:nvPr>
            <p:ph type="sldNum" sz="quarter" idx="12"/>
          </p:nvPr>
        </p:nvSpPr>
        <p:spPr/>
        <p:txBody>
          <a:bodyPr/>
          <a:lstStyle/>
          <a:p>
            <a:fld id="{220A9A2B-DCEA-459B-8067-44D042050D8C}" type="slidenum">
              <a:rPr lang="en-US" noProof="0" smtClean="0"/>
              <a:t>‹#›</a:t>
            </a:fld>
            <a:endParaRPr lang="en-US" noProof="0"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63469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EC9F280-24DB-415F-8DF8-72D7FF3C4BF0}" type="datetimeFigureOut">
              <a:rPr lang="en-US" noProof="0" smtClean="0"/>
              <a:t>1/22/2024</a:t>
            </a:fld>
            <a:endParaRPr lang="en-US" noProof="0"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noProof="0"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20A9A2B-DCEA-459B-8067-44D042050D8C}" type="slidenum">
              <a:rPr lang="en-US" noProof="0" smtClean="0"/>
              <a:t>‹#›</a:t>
            </a:fld>
            <a:endParaRPr lang="en-US" noProof="0"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4982535"/>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hyperlink" Target="https://app.riipen.com/companies/eLkZ5pzl" TargetMode="External"/><Relationship Id="rId5" Type="http://schemas.openxmlformats.org/officeDocument/2006/relationships/hyperlink" Target="https://app.riipen.com/users/jzm09POm" TargetMode="External"/><Relationship Id="rId4" Type="http://schemas.openxmlformats.org/officeDocument/2006/relationships/hyperlink" Target="https://app.riipen.com/asu/subportals/94LA6vV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3000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FC4520-03B4-70BC-A56B-173284063871}"/>
              </a:ext>
            </a:extLst>
          </p:cNvPr>
          <p:cNvSpPr>
            <a:spLocks noGrp="1"/>
          </p:cNvSpPr>
          <p:nvPr>
            <p:ph type="title"/>
          </p:nvPr>
        </p:nvSpPr>
        <p:spPr>
          <a:xfrm>
            <a:off x="1109231" y="498041"/>
            <a:ext cx="9605635" cy="1059305"/>
          </a:xfrm>
        </p:spPr>
        <p:txBody>
          <a:bodyPr>
            <a:normAutofit/>
          </a:bodyPr>
          <a:lstStyle/>
          <a:p>
            <a:pPr algn="ctr"/>
            <a:r>
              <a:rPr lang="en-US" sz="2800" b="0" i="0" u="none" strike="noStrike" dirty="0">
                <a:solidFill>
                  <a:srgbClr val="000000"/>
                </a:solidFill>
                <a:effectLst/>
                <a:latin typeface="Times New Roman" panose="02020603050405020304" pitchFamily="18" charset="0"/>
                <a:cs typeface="Times New Roman" panose="02020603050405020304" pitchFamily="18" charset="0"/>
              </a:rPr>
              <a:t>Optimization of Diameter for </a:t>
            </a:r>
            <a:br>
              <a:rPr lang="en-US" sz="2800" b="0" i="0" u="none" strike="noStrike" dirty="0">
                <a:solidFill>
                  <a:srgbClr val="000000"/>
                </a:solidFill>
                <a:effectLst/>
                <a:latin typeface="Times New Roman" panose="02020603050405020304" pitchFamily="18" charset="0"/>
                <a:cs typeface="Times New Roman" panose="02020603050405020304" pitchFamily="18" charset="0"/>
              </a:rPr>
            </a:br>
            <a:r>
              <a:rPr lang="en-US" sz="2800" b="0" i="0" u="none" strike="noStrike" dirty="0">
                <a:solidFill>
                  <a:srgbClr val="000000"/>
                </a:solidFill>
                <a:effectLst/>
                <a:latin typeface="Times New Roman" panose="02020603050405020304" pitchFamily="18" charset="0"/>
                <a:cs typeface="Times New Roman" panose="02020603050405020304" pitchFamily="18" charset="0"/>
              </a:rPr>
              <a:t>Screw-In Geothermal </a:t>
            </a:r>
            <a:r>
              <a:rPr lang="en-US" sz="2800" b="0" i="0" u="none" strike="noStrike" dirty="0" err="1">
                <a:solidFill>
                  <a:srgbClr val="000000"/>
                </a:solidFill>
                <a:effectLst/>
                <a:latin typeface="Times New Roman" panose="02020603050405020304" pitchFamily="18" charset="0"/>
                <a:cs typeface="Times New Roman" panose="02020603050405020304" pitchFamily="18" charset="0"/>
              </a:rPr>
              <a:t>HeX</a:t>
            </a:r>
            <a:r>
              <a:rPr lang="en-US" sz="2800" b="0" i="0" u="none" strike="noStrike" dirty="0">
                <a:solidFill>
                  <a:srgbClr val="000000"/>
                </a:solidFill>
                <a:effectLst/>
                <a:latin typeface="Times New Roman" panose="02020603050405020304" pitchFamily="18" charset="0"/>
                <a:cs typeface="Times New Roman" panose="02020603050405020304" pitchFamily="18" charset="0"/>
              </a:rPr>
              <a:t> Insulator</a:t>
            </a:r>
            <a:endParaRPr lang="en-US" sz="28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686393D6-1AEF-1192-4631-F048E49C4667}"/>
              </a:ext>
            </a:extLst>
          </p:cNvPr>
          <p:cNvSpPr>
            <a:spLocks noGrp="1"/>
          </p:cNvSpPr>
          <p:nvPr>
            <p:ph sz="half" idx="1"/>
          </p:nvPr>
        </p:nvSpPr>
        <p:spPr>
          <a:xfrm>
            <a:off x="7412356" y="1885333"/>
            <a:ext cx="4473377" cy="3087334"/>
          </a:xfrm>
        </p:spPr>
        <p:txBody>
          <a:bodyPr>
            <a:normAutofit fontScale="55000" lnSpcReduction="20000"/>
          </a:bodyPr>
          <a:lstStyle/>
          <a:p>
            <a:pPr marL="0" indent="0" algn="ctr">
              <a:buNone/>
            </a:pPr>
            <a:r>
              <a:rPr lang="en-US" sz="3500" b="1" dirty="0">
                <a:solidFill>
                  <a:srgbClr val="373737"/>
                </a:solidFill>
                <a:latin typeface="Arial" panose="020B0604020202020204" pitchFamily="34" charset="0"/>
                <a:cs typeface="Arial" panose="020B0604020202020204" pitchFamily="34" charset="0"/>
              </a:rPr>
              <a:t>Group Name: </a:t>
            </a:r>
            <a:r>
              <a:rPr lang="en-US" sz="3500" b="1" dirty="0" err="1">
                <a:solidFill>
                  <a:srgbClr val="373737"/>
                </a:solidFill>
                <a:latin typeface="Arial" panose="020B0604020202020204" pitchFamily="34" charset="0"/>
                <a:cs typeface="Arial" panose="020B0604020202020204" pitchFamily="34" charset="0"/>
              </a:rPr>
              <a:t>TeX</a:t>
            </a:r>
            <a:r>
              <a:rPr lang="en-US" sz="3500" b="1" dirty="0">
                <a:solidFill>
                  <a:srgbClr val="373737"/>
                </a:solidFill>
                <a:latin typeface="Arial" panose="020B0604020202020204" pitchFamily="34" charset="0"/>
                <a:cs typeface="Arial" panose="020B0604020202020204" pitchFamily="34" charset="0"/>
              </a:rPr>
              <a:t> Force</a:t>
            </a:r>
          </a:p>
          <a:p>
            <a:pPr marL="0" indent="0" algn="ctr">
              <a:buNone/>
            </a:pPr>
            <a:r>
              <a:rPr lang="en-US" sz="3500" b="1" dirty="0">
                <a:solidFill>
                  <a:srgbClr val="373737"/>
                </a:solidFill>
                <a:latin typeface="Arial" panose="020B0604020202020204" pitchFamily="34" charset="0"/>
                <a:cs typeface="Arial" panose="020B0604020202020204" pitchFamily="34" charset="0"/>
              </a:rPr>
              <a:t>Group Members</a:t>
            </a:r>
          </a:p>
          <a:p>
            <a:pPr marL="331470" indent="-571500"/>
            <a:r>
              <a:rPr lang="en-US" sz="3500" dirty="0">
                <a:solidFill>
                  <a:srgbClr val="373737"/>
                </a:solidFill>
                <a:latin typeface="Arial" panose="020B0604020202020204" pitchFamily="34" charset="0"/>
                <a:cs typeface="Arial" panose="020B0604020202020204" pitchFamily="34" charset="0"/>
              </a:rPr>
              <a:t>Arjun A </a:t>
            </a:r>
            <a:r>
              <a:rPr lang="en-US" sz="3500" dirty="0" err="1">
                <a:solidFill>
                  <a:srgbClr val="373737"/>
                </a:solidFill>
                <a:latin typeface="Arial" panose="020B0604020202020204" pitchFamily="34" charset="0"/>
                <a:cs typeface="Arial" panose="020B0604020202020204" pitchFamily="34" charset="0"/>
              </a:rPr>
              <a:t>Seshathri</a:t>
            </a:r>
            <a:r>
              <a:rPr lang="en-US" sz="3500" dirty="0">
                <a:solidFill>
                  <a:srgbClr val="373737"/>
                </a:solidFill>
                <a:latin typeface="Arial" panose="020B0604020202020204" pitchFamily="34" charset="0"/>
                <a:cs typeface="Arial" panose="020B0604020202020204" pitchFamily="34" charset="0"/>
              </a:rPr>
              <a:t> 	- 1227590561</a:t>
            </a:r>
          </a:p>
          <a:p>
            <a:pPr marL="331470" indent="-571500"/>
            <a:r>
              <a:rPr lang="en-US" sz="3500" dirty="0">
                <a:solidFill>
                  <a:srgbClr val="373737"/>
                </a:solidFill>
                <a:latin typeface="Arial" panose="020B0604020202020204" pitchFamily="34" charset="0"/>
                <a:cs typeface="Arial" panose="020B0604020202020204" pitchFamily="34" charset="0"/>
              </a:rPr>
              <a:t>Anand Anil Kumar 	- 1226092922</a:t>
            </a:r>
          </a:p>
          <a:p>
            <a:pPr marL="331470" indent="-571500"/>
            <a:r>
              <a:rPr lang="en-US" sz="3500" dirty="0" err="1">
                <a:solidFill>
                  <a:srgbClr val="373737"/>
                </a:solidFill>
                <a:latin typeface="Arial" panose="020B0604020202020204" pitchFamily="34" charset="0"/>
                <a:cs typeface="Arial" panose="020B0604020202020204" pitchFamily="34" charset="0"/>
              </a:rPr>
              <a:t>Tushar</a:t>
            </a:r>
            <a:r>
              <a:rPr lang="en-US" sz="3500" dirty="0">
                <a:solidFill>
                  <a:srgbClr val="373737"/>
                </a:solidFill>
                <a:latin typeface="Arial" panose="020B0604020202020204" pitchFamily="34" charset="0"/>
                <a:cs typeface="Arial" panose="020B0604020202020204" pitchFamily="34" charset="0"/>
              </a:rPr>
              <a:t> </a:t>
            </a:r>
            <a:r>
              <a:rPr lang="en-US" sz="3500" dirty="0" err="1">
                <a:solidFill>
                  <a:srgbClr val="373737"/>
                </a:solidFill>
                <a:latin typeface="Arial" panose="020B0604020202020204" pitchFamily="34" charset="0"/>
                <a:cs typeface="Arial" panose="020B0604020202020204" pitchFamily="34" charset="0"/>
              </a:rPr>
              <a:t>Vishwanath</a:t>
            </a:r>
            <a:r>
              <a:rPr lang="en-US" sz="3500" dirty="0">
                <a:solidFill>
                  <a:srgbClr val="373737"/>
                </a:solidFill>
                <a:latin typeface="Arial" panose="020B0604020202020204" pitchFamily="34" charset="0"/>
                <a:cs typeface="Arial" panose="020B0604020202020204" pitchFamily="34" charset="0"/>
              </a:rPr>
              <a:t> 	- 1227565302</a:t>
            </a:r>
          </a:p>
          <a:p>
            <a:pPr marL="331470" indent="-571500"/>
            <a:r>
              <a:rPr lang="en-US" sz="3500" dirty="0">
                <a:solidFill>
                  <a:srgbClr val="373737"/>
                </a:solidFill>
                <a:latin typeface="Arial" panose="020B0604020202020204" pitchFamily="34" charset="0"/>
                <a:cs typeface="Arial" panose="020B0604020202020204" pitchFamily="34" charset="0"/>
              </a:rPr>
              <a:t>Abdulrahman Kurdi 	- 1228216537</a:t>
            </a:r>
          </a:p>
          <a:p>
            <a:pPr marL="514350" indent="-514350">
              <a:buFont typeface="+mj-lt"/>
              <a:buAutoNum type="arabicPeriod"/>
            </a:pPr>
            <a:endParaRPr lang="en-US" dirty="0"/>
          </a:p>
          <a:p>
            <a:pPr marL="0" indent="0">
              <a:buNone/>
            </a:pPr>
            <a:r>
              <a:rPr lang="en-US" dirty="0"/>
              <a:t> </a:t>
            </a:r>
          </a:p>
        </p:txBody>
      </p:sp>
      <p:sp>
        <p:nvSpPr>
          <p:cNvPr id="12" name="Content Placeholder 11">
            <a:extLst>
              <a:ext uri="{FF2B5EF4-FFF2-40B4-BE49-F238E27FC236}">
                <a16:creationId xmlns:a16="http://schemas.microsoft.com/office/drawing/2014/main" id="{032BDA07-7BD8-B2F0-296C-B193413CD657}"/>
              </a:ext>
            </a:extLst>
          </p:cNvPr>
          <p:cNvSpPr>
            <a:spLocks noGrp="1"/>
          </p:cNvSpPr>
          <p:nvPr>
            <p:ph sz="half" idx="2"/>
          </p:nvPr>
        </p:nvSpPr>
        <p:spPr>
          <a:xfrm>
            <a:off x="306266" y="1773121"/>
            <a:ext cx="6586240" cy="6010425"/>
          </a:xfrm>
        </p:spPr>
        <p:txBody>
          <a:bodyPr>
            <a:noAutofit/>
          </a:bodyPr>
          <a:lstStyle/>
          <a:p>
            <a:pPr marL="0" indent="0" algn="just">
              <a:buFont typeface="Arial" panose="020B0604020202020204" pitchFamily="34" charset="0"/>
              <a:buNone/>
            </a:pPr>
            <a:r>
              <a:rPr lang="en-US" b="1" u="sng" dirty="0">
                <a:solidFill>
                  <a:srgbClr val="373737"/>
                </a:solidFill>
                <a:latin typeface="Jokerman" panose="04090605060D06020702" pitchFamily="82" charset="0"/>
              </a:rPr>
              <a:t>Objective</a:t>
            </a:r>
            <a:endParaRPr lang="en-US" sz="1400" b="1" u="sng" dirty="0">
              <a:solidFill>
                <a:srgbClr val="373737"/>
              </a:solidFill>
              <a:latin typeface="Jokerman" panose="04090605060D06020702" pitchFamily="82" charset="0"/>
            </a:endParaRPr>
          </a:p>
          <a:p>
            <a:pPr marL="0" indent="0" algn="just">
              <a:buFont typeface="Arial" panose="020B0604020202020204" pitchFamily="34" charset="0"/>
              <a:buNone/>
            </a:pPr>
            <a:r>
              <a:rPr lang="en-US" sz="1400" dirty="0">
                <a:solidFill>
                  <a:srgbClr val="373737"/>
                </a:solidFill>
                <a:latin typeface="Arial" panose="020B0604020202020204" pitchFamily="34" charset="0"/>
                <a:cs typeface="Arial" panose="020B0604020202020204" pitchFamily="34" charset="0"/>
              </a:rPr>
              <a:t>To evaluate diameter of an insulator positioned between the legs of Geothermal HEX loop. </a:t>
            </a:r>
          </a:p>
        </p:txBody>
      </p:sp>
      <p:pic>
        <p:nvPicPr>
          <p:cNvPr id="8" name="Picture 7" descr="Logo, company name&#10;&#10;Description automatically generated">
            <a:extLst>
              <a:ext uri="{FF2B5EF4-FFF2-40B4-BE49-F238E27FC236}">
                <a16:creationId xmlns:a16="http://schemas.microsoft.com/office/drawing/2014/main" id="{F3A12C7B-213F-BB2F-97C4-CA76F9D0F856}"/>
              </a:ext>
            </a:extLst>
          </p:cNvPr>
          <p:cNvPicPr>
            <a:picLocks noChangeAspect="1"/>
          </p:cNvPicPr>
          <p:nvPr/>
        </p:nvPicPr>
        <p:blipFill>
          <a:blip r:embed="rId2"/>
          <a:stretch>
            <a:fillRect/>
          </a:stretch>
        </p:blipFill>
        <p:spPr>
          <a:xfrm>
            <a:off x="432308" y="246711"/>
            <a:ext cx="1353845" cy="1353845"/>
          </a:xfrm>
          <a:prstGeom prst="rect">
            <a:avLst/>
          </a:prstGeom>
        </p:spPr>
      </p:pic>
      <p:pic>
        <p:nvPicPr>
          <p:cNvPr id="10" name="Picture 9" descr="Logo&#10;&#10;Description automatically generated">
            <a:extLst>
              <a:ext uri="{FF2B5EF4-FFF2-40B4-BE49-F238E27FC236}">
                <a16:creationId xmlns:a16="http://schemas.microsoft.com/office/drawing/2014/main" id="{081A8A7B-4D66-1184-EDEC-219EF2F64426}"/>
              </a:ext>
            </a:extLst>
          </p:cNvPr>
          <p:cNvPicPr>
            <a:picLocks noChangeAspect="1"/>
          </p:cNvPicPr>
          <p:nvPr/>
        </p:nvPicPr>
        <p:blipFill>
          <a:blip r:embed="rId3"/>
          <a:stretch>
            <a:fillRect/>
          </a:stretch>
        </p:blipFill>
        <p:spPr>
          <a:xfrm>
            <a:off x="10330716" y="89493"/>
            <a:ext cx="1667021" cy="1668283"/>
          </a:xfrm>
          <a:prstGeom prst="rect">
            <a:avLst/>
          </a:prstGeom>
        </p:spPr>
      </p:pic>
      <p:sp>
        <p:nvSpPr>
          <p:cNvPr id="14" name="Content Placeholder 2">
            <a:extLst>
              <a:ext uri="{FF2B5EF4-FFF2-40B4-BE49-F238E27FC236}">
                <a16:creationId xmlns:a16="http://schemas.microsoft.com/office/drawing/2014/main" id="{894DDD04-7B32-83D3-F22A-4F7863624E5E}"/>
              </a:ext>
            </a:extLst>
          </p:cNvPr>
          <p:cNvSpPr txBox="1">
            <a:spLocks/>
          </p:cNvSpPr>
          <p:nvPr/>
        </p:nvSpPr>
        <p:spPr>
          <a:xfrm>
            <a:off x="306266" y="3113219"/>
            <a:ext cx="6586240" cy="333022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gn="just">
              <a:buNone/>
            </a:pPr>
            <a:r>
              <a:rPr lang="en-US" b="1" u="sng" dirty="0">
                <a:solidFill>
                  <a:srgbClr val="373737"/>
                </a:solidFill>
                <a:latin typeface="Jokerman" panose="04090605060D06020702" pitchFamily="82" charset="0"/>
              </a:rPr>
              <a:t>Tasks Completed</a:t>
            </a:r>
          </a:p>
          <a:p>
            <a:pPr algn="just"/>
            <a:r>
              <a:rPr lang="en-US" sz="1400" dirty="0">
                <a:solidFill>
                  <a:srgbClr val="373737"/>
                </a:solidFill>
                <a:latin typeface="Arial" panose="020B0604020202020204" pitchFamily="34" charset="0"/>
                <a:cs typeface="Arial" panose="020B0604020202020204" pitchFamily="34" charset="0"/>
              </a:rPr>
              <a:t>Finalized on the study of diameter over pitch of GHEX insulator. Corresponding changes to overall HEX length, diameter and pitch may be assumed to suit ideal results.</a:t>
            </a:r>
          </a:p>
          <a:p>
            <a:pPr algn="just"/>
            <a:r>
              <a:rPr lang="en-US" sz="1400" dirty="0">
                <a:solidFill>
                  <a:srgbClr val="373737"/>
                </a:solidFill>
                <a:latin typeface="Arial" panose="020B0604020202020204" pitchFamily="34" charset="0"/>
                <a:cs typeface="Arial" panose="020B0604020202020204" pitchFamily="34" charset="0"/>
              </a:rPr>
              <a:t>Assumption of standard values based on literature review i.e., thermal conductivity of soil and grout, HEX pipe material and diameter, insulator material and thickness, ideal indoor temperatures possible with GHEX, underground temperatures below 30 feet.</a:t>
            </a:r>
          </a:p>
          <a:p>
            <a:pPr algn="just"/>
            <a:r>
              <a:rPr lang="en-US" sz="1400" dirty="0">
                <a:solidFill>
                  <a:srgbClr val="373737"/>
                </a:solidFill>
                <a:latin typeface="Arial" panose="020B0604020202020204" pitchFamily="34" charset="0"/>
                <a:cs typeface="Arial" panose="020B0604020202020204" pitchFamily="34" charset="0"/>
              </a:rPr>
              <a:t>Construction of the control volume geometry from the given Cad model. We extracted the Helix tube from the Grout (the control volume) and created interface for the insulator. This is done to get the conformal mesh which will be done through ICEM.</a:t>
            </a:r>
          </a:p>
          <a:p>
            <a:pPr marL="0" indent="0" algn="just">
              <a:buNone/>
            </a:pPr>
            <a:endParaRPr lang="en-US" sz="1400" dirty="0">
              <a:solidFill>
                <a:srgbClr val="373737"/>
              </a:solidFill>
              <a:latin typeface="Arial" panose="020B0604020202020204" pitchFamily="34" charset="0"/>
              <a:cs typeface="Arial" panose="020B0604020202020204" pitchFamily="34" charset="0"/>
            </a:endParaRPr>
          </a:p>
          <a:p>
            <a:pPr marL="0" indent="0" algn="just">
              <a:buFont typeface="Arial" panose="020B0604020202020204" pitchFamily="34" charset="0"/>
              <a:buNone/>
            </a:pPr>
            <a:endParaRPr lang="en-US" dirty="0"/>
          </a:p>
        </p:txBody>
      </p:sp>
      <p:sp>
        <p:nvSpPr>
          <p:cNvPr id="15" name="Text Placeholder 1">
            <a:extLst>
              <a:ext uri="{FF2B5EF4-FFF2-40B4-BE49-F238E27FC236}">
                <a16:creationId xmlns:a16="http://schemas.microsoft.com/office/drawing/2014/main" id="{4399DFF5-3932-0BC0-706B-AFBD4984138C}"/>
              </a:ext>
            </a:extLst>
          </p:cNvPr>
          <p:cNvSpPr txBox="1">
            <a:spLocks/>
          </p:cNvSpPr>
          <p:nvPr/>
        </p:nvSpPr>
        <p:spPr>
          <a:xfrm>
            <a:off x="8909732" y="4559287"/>
            <a:ext cx="3088005" cy="154800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dirty="0">
                <a:solidFill>
                  <a:srgbClr val="1F71AE"/>
                </a:solidFill>
                <a:latin typeface="Roboto" panose="02000000000000000000" pitchFamily="2" charset="0"/>
                <a:hlinkClick r:id="rId4"/>
              </a:rPr>
              <a:t>Ira A. Fulton Schools of Engineering</a:t>
            </a:r>
          </a:p>
          <a:p>
            <a:pPr algn="r"/>
            <a:r>
              <a:rPr lang="en-US" dirty="0">
                <a:solidFill>
                  <a:srgbClr val="373737"/>
                </a:solidFill>
                <a:latin typeface="Roboto" panose="02000000000000000000" pitchFamily="2" charset="0"/>
              </a:rPr>
              <a:t>Arizona State University (ASU)</a:t>
            </a:r>
          </a:p>
          <a:p>
            <a:pPr algn="r"/>
            <a:r>
              <a:rPr lang="en-US" dirty="0">
                <a:solidFill>
                  <a:srgbClr val="747474"/>
                </a:solidFill>
                <a:latin typeface="Roboto" panose="02000000000000000000" pitchFamily="2" charset="0"/>
              </a:rPr>
              <a:t>Tempe, Arizona, United States</a:t>
            </a:r>
          </a:p>
          <a:p>
            <a:pPr algn="r"/>
            <a:r>
              <a:rPr lang="en-US" b="1" dirty="0">
                <a:solidFill>
                  <a:srgbClr val="254364"/>
                </a:solidFill>
                <a:latin typeface="Roboto" panose="02000000000000000000" pitchFamily="2" charset="0"/>
                <a:hlinkClick r:id="rId5"/>
              </a:rPr>
              <a:t>Pat Phelan</a:t>
            </a:r>
            <a:endParaRPr lang="en-US" b="1" dirty="0">
              <a:solidFill>
                <a:srgbClr val="373737"/>
              </a:solidFill>
              <a:latin typeface="Roboto" panose="02000000000000000000" pitchFamily="2" charset="0"/>
            </a:endParaRPr>
          </a:p>
          <a:p>
            <a:pPr algn="r"/>
            <a:r>
              <a:rPr lang="en-US" dirty="0">
                <a:solidFill>
                  <a:srgbClr val="747474"/>
                </a:solidFill>
                <a:latin typeface="Roboto" panose="02000000000000000000" pitchFamily="2" charset="0"/>
              </a:rPr>
              <a:t>Professor &amp; Assistant Dean</a:t>
            </a:r>
            <a:endParaRPr lang="en-US" dirty="0">
              <a:solidFill>
                <a:srgbClr val="373737"/>
              </a:solidFill>
              <a:latin typeface="Roboto" panose="02000000000000000000" pitchFamily="2" charset="0"/>
            </a:endParaRPr>
          </a:p>
          <a:p>
            <a:pPr algn="r"/>
            <a:endParaRPr lang="en-US" dirty="0"/>
          </a:p>
        </p:txBody>
      </p:sp>
      <p:sp>
        <p:nvSpPr>
          <p:cNvPr id="16" name="Text Placeholder 2">
            <a:extLst>
              <a:ext uri="{FF2B5EF4-FFF2-40B4-BE49-F238E27FC236}">
                <a16:creationId xmlns:a16="http://schemas.microsoft.com/office/drawing/2014/main" id="{590B23C0-2665-2C7E-B816-8CB030FE6B4F}"/>
              </a:ext>
            </a:extLst>
          </p:cNvPr>
          <p:cNvSpPr txBox="1">
            <a:spLocks/>
          </p:cNvSpPr>
          <p:nvPr/>
        </p:nvSpPr>
        <p:spPr>
          <a:xfrm>
            <a:off x="8748157" y="5333287"/>
            <a:ext cx="3249580" cy="1548000"/>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err="1">
                <a:solidFill>
                  <a:srgbClr val="254364"/>
                </a:solidFill>
                <a:latin typeface="Roboto" panose="02000000000000000000" pitchFamily="2" charset="0"/>
                <a:hlinkClick r:id="rId6"/>
              </a:rPr>
              <a:t>Fluidaptic</a:t>
            </a:r>
            <a:r>
              <a:rPr lang="en-US" dirty="0">
                <a:solidFill>
                  <a:srgbClr val="254364"/>
                </a:solidFill>
                <a:latin typeface="Roboto" panose="02000000000000000000" pitchFamily="2" charset="0"/>
                <a:hlinkClick r:id="rId6"/>
              </a:rPr>
              <a:t>, LLC</a:t>
            </a:r>
            <a:endParaRPr lang="en-US" dirty="0">
              <a:solidFill>
                <a:srgbClr val="373737"/>
              </a:solidFill>
              <a:latin typeface="Roboto" panose="02000000000000000000" pitchFamily="2" charset="0"/>
            </a:endParaRPr>
          </a:p>
          <a:p>
            <a:r>
              <a:rPr lang="en-US" dirty="0">
                <a:solidFill>
                  <a:srgbClr val="747474"/>
                </a:solidFill>
                <a:latin typeface="Roboto" panose="02000000000000000000" pitchFamily="2" charset="0"/>
              </a:rPr>
              <a:t>Minneapolis, Minnesota, United States</a:t>
            </a:r>
          </a:p>
          <a:p>
            <a:r>
              <a:rPr lang="en-US" dirty="0">
                <a:solidFill>
                  <a:srgbClr val="747474"/>
                </a:solidFill>
                <a:latin typeface="Roboto" panose="02000000000000000000" pitchFamily="2" charset="0"/>
              </a:rPr>
              <a:t>Thomas BREIDENBACH</a:t>
            </a:r>
            <a:r>
              <a:rPr lang="en-US" dirty="0">
                <a:solidFill>
                  <a:srgbClr val="373737"/>
                </a:solidFill>
                <a:latin typeface="Roboto" panose="02000000000000000000" pitchFamily="2" charset="0"/>
              </a:rPr>
              <a:t> (Owner)</a:t>
            </a:r>
          </a:p>
          <a:p>
            <a:endParaRPr lang="en-US" dirty="0"/>
          </a:p>
        </p:txBody>
      </p:sp>
    </p:spTree>
    <p:extLst>
      <p:ext uri="{BB962C8B-B14F-4D97-AF65-F5344CB8AC3E}">
        <p14:creationId xmlns:p14="http://schemas.microsoft.com/office/powerpoint/2010/main" val="3106284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E9248-1147-EFA8-DA15-26AE30B441FF}"/>
              </a:ext>
            </a:extLst>
          </p:cNvPr>
          <p:cNvSpPr>
            <a:spLocks noGrp="1"/>
          </p:cNvSpPr>
          <p:nvPr>
            <p:ph type="title"/>
          </p:nvPr>
        </p:nvSpPr>
        <p:spPr>
          <a:xfrm>
            <a:off x="1451579" y="516843"/>
            <a:ext cx="9603275" cy="1049235"/>
          </a:xfrm>
        </p:spPr>
        <p:txBody>
          <a:bodyPr>
            <a:normAutofit/>
          </a:bodyPr>
          <a:lstStyle/>
          <a:p>
            <a:pPr algn="ctr"/>
            <a:r>
              <a:rPr lang="en-US" sz="2800" dirty="0">
                <a:solidFill>
                  <a:srgbClr val="000000"/>
                </a:solidFill>
                <a:latin typeface="Times New Roman" panose="02020603050405020304" pitchFamily="18" charset="0"/>
                <a:cs typeface="Times New Roman" panose="02020603050405020304" pitchFamily="18" charset="0"/>
              </a:rPr>
              <a:t>Assumptions based on literature review</a:t>
            </a:r>
            <a:endParaRPr lang="en-GB" sz="2800" dirty="0">
              <a:solidFill>
                <a:srgbClr val="000000"/>
              </a:solidFill>
              <a:latin typeface="Times New Roman" panose="02020603050405020304" pitchFamily="18" charset="0"/>
              <a:cs typeface="Times New Roman" panose="02020603050405020304" pitchFamily="18" charset="0"/>
            </a:endParaRPr>
          </a:p>
        </p:txBody>
      </p:sp>
      <p:graphicFrame>
        <p:nvGraphicFramePr>
          <p:cNvPr id="5" name="Table 5">
            <a:extLst>
              <a:ext uri="{FF2B5EF4-FFF2-40B4-BE49-F238E27FC236}">
                <a16:creationId xmlns:a16="http://schemas.microsoft.com/office/drawing/2014/main" id="{5770E917-EE5F-FCBC-1F33-D32AB196DAA0}"/>
              </a:ext>
            </a:extLst>
          </p:cNvPr>
          <p:cNvGraphicFramePr>
            <a:graphicFrameLocks noGrp="1"/>
          </p:cNvGraphicFramePr>
          <p:nvPr>
            <p:ph idx="1"/>
            <p:extLst>
              <p:ext uri="{D42A27DB-BD31-4B8C-83A1-F6EECF244321}">
                <p14:modId xmlns:p14="http://schemas.microsoft.com/office/powerpoint/2010/main" val="446016646"/>
              </p:ext>
            </p:extLst>
          </p:nvPr>
        </p:nvGraphicFramePr>
        <p:xfrm>
          <a:off x="644104" y="1293962"/>
          <a:ext cx="10984302" cy="5125682"/>
        </p:xfrm>
        <a:graphic>
          <a:graphicData uri="http://schemas.openxmlformats.org/drawingml/2006/table">
            <a:tbl>
              <a:tblPr firstRow="1" bandRow="1">
                <a:tableStyleId>{5C22544A-7EE6-4342-B048-85BDC9FD1C3A}</a:tableStyleId>
              </a:tblPr>
              <a:tblGrid>
                <a:gridCol w="826744">
                  <a:extLst>
                    <a:ext uri="{9D8B030D-6E8A-4147-A177-3AD203B41FA5}">
                      <a16:colId xmlns:a16="http://schemas.microsoft.com/office/drawing/2014/main" val="1453398028"/>
                    </a:ext>
                  </a:extLst>
                </a:gridCol>
                <a:gridCol w="4290545">
                  <a:extLst>
                    <a:ext uri="{9D8B030D-6E8A-4147-A177-3AD203B41FA5}">
                      <a16:colId xmlns:a16="http://schemas.microsoft.com/office/drawing/2014/main" val="1992534289"/>
                    </a:ext>
                  </a:extLst>
                </a:gridCol>
                <a:gridCol w="1499445">
                  <a:extLst>
                    <a:ext uri="{9D8B030D-6E8A-4147-A177-3AD203B41FA5}">
                      <a16:colId xmlns:a16="http://schemas.microsoft.com/office/drawing/2014/main" val="848387351"/>
                    </a:ext>
                  </a:extLst>
                </a:gridCol>
                <a:gridCol w="4367568">
                  <a:extLst>
                    <a:ext uri="{9D8B030D-6E8A-4147-A177-3AD203B41FA5}">
                      <a16:colId xmlns:a16="http://schemas.microsoft.com/office/drawing/2014/main" val="975214762"/>
                    </a:ext>
                  </a:extLst>
                </a:gridCol>
              </a:tblGrid>
              <a:tr h="330601">
                <a:tc>
                  <a:txBody>
                    <a:bodyPr/>
                    <a:lstStyle/>
                    <a:p>
                      <a:pPr algn="ctr" fontAlgn="ctr"/>
                      <a:r>
                        <a:rPr lang="en-GB" sz="1400" b="1" i="0" u="none" strike="noStrike" dirty="0">
                          <a:solidFill>
                            <a:schemeClr val="bg1"/>
                          </a:solidFill>
                          <a:effectLst/>
                          <a:latin typeface="Calibri" panose="020F0502020204030204" pitchFamily="34" charset="0"/>
                        </a:rPr>
                        <a:t>Sr No</a:t>
                      </a:r>
                    </a:p>
                  </a:txBody>
                  <a:tcPr marL="6350" marR="6350" marT="6350" marB="0" anchor="ctr"/>
                </a:tc>
                <a:tc>
                  <a:txBody>
                    <a:bodyPr/>
                    <a:lstStyle/>
                    <a:p>
                      <a:pPr algn="ctr" fontAlgn="b"/>
                      <a:r>
                        <a:rPr lang="en-GB" sz="1400" b="1" i="0" u="none" strike="noStrike" dirty="0">
                          <a:solidFill>
                            <a:schemeClr val="bg1"/>
                          </a:solidFill>
                          <a:effectLst/>
                          <a:latin typeface="Calibri" panose="020F0502020204030204" pitchFamily="34" charset="0"/>
                        </a:rPr>
                        <a:t>Parameter</a:t>
                      </a:r>
                    </a:p>
                  </a:txBody>
                  <a:tcPr marL="6350" marR="6350" marT="6350" marB="0" anchor="ctr"/>
                </a:tc>
                <a:tc>
                  <a:txBody>
                    <a:bodyPr/>
                    <a:lstStyle/>
                    <a:p>
                      <a:pPr algn="ctr" fontAlgn="b"/>
                      <a:r>
                        <a:rPr lang="en-GB" sz="1400" b="1" i="0" u="none" strike="noStrike" dirty="0">
                          <a:solidFill>
                            <a:schemeClr val="bg1"/>
                          </a:solidFill>
                          <a:effectLst/>
                          <a:latin typeface="Calibri" panose="020F0502020204030204" pitchFamily="34" charset="0"/>
                        </a:rPr>
                        <a:t>Value</a:t>
                      </a:r>
                    </a:p>
                  </a:txBody>
                  <a:tcPr marL="6350" marR="6350" marT="6350" marB="0" anchor="ctr"/>
                </a:tc>
                <a:tc>
                  <a:txBody>
                    <a:bodyPr/>
                    <a:lstStyle/>
                    <a:p>
                      <a:pPr algn="ctr" fontAlgn="b"/>
                      <a:r>
                        <a:rPr lang="en-GB" sz="1400" b="1" i="0" u="none" strike="noStrike" dirty="0">
                          <a:solidFill>
                            <a:schemeClr val="bg1"/>
                          </a:solidFill>
                          <a:effectLst/>
                          <a:latin typeface="Calibri" panose="020F0502020204030204" pitchFamily="34" charset="0"/>
                        </a:rPr>
                        <a:t>Source</a:t>
                      </a:r>
                    </a:p>
                  </a:txBody>
                  <a:tcPr marL="6350" marR="6350" marT="6350" marB="0" anchor="ctr"/>
                </a:tc>
                <a:extLst>
                  <a:ext uri="{0D108BD9-81ED-4DB2-BD59-A6C34878D82A}">
                    <a16:rowId xmlns:a16="http://schemas.microsoft.com/office/drawing/2014/main" val="125205491"/>
                  </a:ext>
                </a:extLst>
              </a:tr>
              <a:tr h="526454">
                <a:tc>
                  <a:txBody>
                    <a:bodyPr/>
                    <a:lstStyle/>
                    <a:p>
                      <a:pPr algn="ctr" fontAlgn="ctr"/>
                      <a:r>
                        <a:rPr lang="en-GB" sz="1400" b="0" i="0" u="none" strike="noStrike" dirty="0">
                          <a:solidFill>
                            <a:srgbClr val="000000"/>
                          </a:solidFill>
                          <a:effectLst/>
                          <a:latin typeface="Calibri" panose="020F0502020204030204" pitchFamily="34" charset="0"/>
                        </a:rPr>
                        <a:t>1</a:t>
                      </a:r>
                    </a:p>
                  </a:txBody>
                  <a:tcPr marL="6350" marR="6350" marT="6350" marB="0" anchor="ctr"/>
                </a:tc>
                <a:tc>
                  <a:txBody>
                    <a:bodyPr/>
                    <a:lstStyle/>
                    <a:p>
                      <a:pPr marL="0" marR="0" lvl="0" indent="0" algn="l" defTabSz="914400" rtl="0" eaLnBrk="1" fontAlgn="ctr" latinLnBrk="0" hangingPunct="1">
                        <a:lnSpc>
                          <a:spcPct val="100000"/>
                        </a:lnSpc>
                        <a:spcBef>
                          <a:spcPts val="0"/>
                        </a:spcBef>
                        <a:spcAft>
                          <a:spcPts val="0"/>
                        </a:spcAft>
                        <a:buClr>
                          <a:schemeClr val="accent1"/>
                        </a:buClr>
                        <a:buSzPts val="1100"/>
                        <a:buFont typeface="Calibri" panose="020F0502020204030204" pitchFamily="34" charset="0"/>
                        <a:buNone/>
                        <a:tabLst/>
                        <a:defRPr/>
                      </a:pPr>
                      <a:r>
                        <a:rPr lang="en-GB" sz="1400" b="0" i="0" u="none" strike="noStrike" dirty="0">
                          <a:solidFill>
                            <a:srgbClr val="000000"/>
                          </a:solidFill>
                          <a:effectLst/>
                          <a:latin typeface="Calibri" panose="020F0502020204030204" pitchFamily="34" charset="0"/>
                        </a:rPr>
                        <a:t>Thermal Conductivity of Soil </a:t>
                      </a:r>
                      <a:br>
                        <a:rPr lang="en-GB" sz="1400" b="0" i="0" u="none" strike="noStrike" dirty="0">
                          <a:solidFill>
                            <a:srgbClr val="000000"/>
                          </a:solidFill>
                          <a:effectLst/>
                          <a:latin typeface="Calibri" panose="020F0502020204030204" pitchFamily="34" charset="0"/>
                        </a:rPr>
                      </a:br>
                      <a:r>
                        <a:rPr lang="en-GB" sz="1400" b="0" i="0" u="none" strike="noStrike" dirty="0">
                          <a:solidFill>
                            <a:srgbClr val="000000"/>
                          </a:solidFill>
                          <a:effectLst/>
                          <a:latin typeface="Calibri" panose="020F0502020204030204" pitchFamily="34" charset="0"/>
                        </a:rPr>
                        <a:t>(Assuming Sandy Loam Soil)</a:t>
                      </a:r>
                    </a:p>
                  </a:txBody>
                  <a:tcPr marL="6350" marR="6350" marT="6350" marB="0" anchor="ctr"/>
                </a:tc>
                <a:tc>
                  <a:txBody>
                    <a:bodyPr/>
                    <a:lstStyle/>
                    <a:p>
                      <a:pPr algn="ctr" fontAlgn="ctr"/>
                      <a:r>
                        <a:rPr lang="en-GB" sz="1400" b="0" i="0" u="none" strike="noStrike" dirty="0">
                          <a:solidFill>
                            <a:srgbClr val="000000"/>
                          </a:solidFill>
                          <a:effectLst/>
                          <a:latin typeface="Calibri" panose="020F0502020204030204" pitchFamily="34" charset="0"/>
                        </a:rPr>
                        <a:t>0.75 (W/</a:t>
                      </a:r>
                      <a:r>
                        <a:rPr lang="en-GB" sz="1400" b="0" i="0" u="none" strike="noStrike" dirty="0" err="1">
                          <a:solidFill>
                            <a:srgbClr val="000000"/>
                          </a:solidFill>
                          <a:effectLst/>
                          <a:latin typeface="Calibri" panose="020F0502020204030204" pitchFamily="34" charset="0"/>
                        </a:rPr>
                        <a:t>mK</a:t>
                      </a:r>
                      <a:r>
                        <a:rPr lang="en-GB" sz="1400" b="0" i="0" u="none" strike="noStrike" dirty="0">
                          <a:solidFill>
                            <a:srgbClr val="000000"/>
                          </a:solidFill>
                          <a:effectLst/>
                          <a:latin typeface="Calibri" panose="020F0502020204030204" pitchFamily="34" charset="0"/>
                        </a:rPr>
                        <a:t>)</a:t>
                      </a:r>
                    </a:p>
                  </a:txBody>
                  <a:tcPr marL="6350" marR="6350" marT="6350" marB="0" anchor="ctr"/>
                </a:tc>
                <a:tc>
                  <a:txBody>
                    <a:bodyPr/>
                    <a:lstStyle/>
                    <a:p>
                      <a:pPr algn="l" fontAlgn="ctr"/>
                      <a:r>
                        <a:rPr lang="en-US" sz="1400" b="0" i="0" u="none" strike="noStrike" dirty="0" err="1">
                          <a:solidFill>
                            <a:srgbClr val="000000"/>
                          </a:solidFill>
                          <a:effectLst/>
                          <a:latin typeface="Calibri" panose="020F0502020204030204" pitchFamily="34" charset="0"/>
                        </a:rPr>
                        <a:t>Moench</a:t>
                      </a:r>
                      <a:r>
                        <a:rPr lang="en-US" sz="1400" b="0" i="0" u="none" strike="noStrike" dirty="0">
                          <a:solidFill>
                            <a:srgbClr val="000000"/>
                          </a:solidFill>
                          <a:effectLst/>
                          <a:latin typeface="Calibri" panose="020F0502020204030204" pitchFamily="34" charset="0"/>
                        </a:rPr>
                        <a:t> et. al. "Thermal Conductivity and Diffusivity of Soil Using a Cylindrical Heat Source"</a:t>
                      </a:r>
                    </a:p>
                  </a:txBody>
                  <a:tcPr marL="6350" marR="6350" marT="6350" marB="0" anchor="ctr"/>
                </a:tc>
                <a:extLst>
                  <a:ext uri="{0D108BD9-81ED-4DB2-BD59-A6C34878D82A}">
                    <a16:rowId xmlns:a16="http://schemas.microsoft.com/office/drawing/2014/main" val="4016279234"/>
                  </a:ext>
                </a:extLst>
              </a:tr>
              <a:tr h="684754">
                <a:tc>
                  <a:txBody>
                    <a:bodyPr/>
                    <a:lstStyle/>
                    <a:p>
                      <a:pPr algn="ctr" fontAlgn="ctr"/>
                      <a:r>
                        <a:rPr lang="en-GB" sz="1400" b="0" i="0" u="none" strike="noStrike" dirty="0">
                          <a:solidFill>
                            <a:srgbClr val="000000"/>
                          </a:solidFill>
                          <a:effectLst/>
                          <a:latin typeface="Calibri" panose="020F0502020204030204" pitchFamily="34" charset="0"/>
                        </a:rPr>
                        <a:t>2</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Thermal Conductivity of Grout</a:t>
                      </a:r>
                    </a:p>
                  </a:txBody>
                  <a:tcPr marL="6350" marR="6350" marT="6350" marB="0" anchor="ctr"/>
                </a:tc>
                <a:tc>
                  <a:txBody>
                    <a:bodyPr/>
                    <a:lstStyle/>
                    <a:p>
                      <a:pPr algn="ctr" fontAlgn="ctr"/>
                      <a:r>
                        <a:rPr lang="en-GB" sz="1400" b="0" i="0" u="none" strike="noStrike" dirty="0">
                          <a:solidFill>
                            <a:srgbClr val="000000"/>
                          </a:solidFill>
                          <a:effectLst/>
                          <a:latin typeface="Calibri" panose="020F0502020204030204" pitchFamily="34" charset="0"/>
                        </a:rPr>
                        <a:t>1.96 (W/</a:t>
                      </a:r>
                      <a:r>
                        <a:rPr lang="en-GB" sz="1400" b="0" i="0" u="none" strike="noStrike" dirty="0" err="1">
                          <a:solidFill>
                            <a:srgbClr val="000000"/>
                          </a:solidFill>
                          <a:effectLst/>
                          <a:latin typeface="Calibri" panose="020F0502020204030204" pitchFamily="34" charset="0"/>
                        </a:rPr>
                        <a:t>mK</a:t>
                      </a:r>
                      <a:r>
                        <a:rPr lang="en-GB" sz="1400" b="0" i="0" u="none" strike="noStrike" dirty="0">
                          <a:solidFill>
                            <a:srgbClr val="000000"/>
                          </a:solidFill>
                          <a:effectLst/>
                          <a:latin typeface="Calibri" panose="020F0502020204030204" pitchFamily="34" charset="0"/>
                        </a:rPr>
                        <a:t>)</a:t>
                      </a:r>
                    </a:p>
                  </a:txBody>
                  <a:tcPr marL="6350" marR="6350" marT="6350" marB="0" anchor="ctr"/>
                </a:tc>
                <a:tc>
                  <a:txBody>
                    <a:bodyPr/>
                    <a:lstStyle/>
                    <a:p>
                      <a:pPr algn="l" fontAlgn="ctr"/>
                      <a:r>
                        <a:rPr lang="en-GB" sz="1400" b="0" i="0" u="none" strike="noStrike" dirty="0">
                          <a:solidFill>
                            <a:srgbClr val="000000"/>
                          </a:solidFill>
                          <a:effectLst/>
                          <a:latin typeface="Calibri" panose="020F0502020204030204" pitchFamily="34" charset="0"/>
                        </a:rPr>
                        <a:t>Cement-based Grout (Industry Standard for HDPE pipes)</a:t>
                      </a:r>
                    </a:p>
                    <a:p>
                      <a:pPr algn="l" fontAlgn="ctr"/>
                      <a:r>
                        <a:rPr lang="en-GB" sz="1400" b="0" i="0" u="none" strike="noStrike" dirty="0">
                          <a:solidFill>
                            <a:srgbClr val="000000"/>
                          </a:solidFill>
                          <a:effectLst/>
                          <a:latin typeface="Calibri" panose="020F0502020204030204" pitchFamily="34" charset="0"/>
                        </a:rPr>
                        <a:t>Mahmoud et. al. “A </a:t>
                      </a:r>
                      <a:r>
                        <a:rPr lang="en-US" sz="1400" b="0" i="0" u="none" strike="noStrike" kern="1200" dirty="0">
                          <a:solidFill>
                            <a:srgbClr val="000000"/>
                          </a:solidFill>
                          <a:effectLst/>
                          <a:latin typeface="Calibri" panose="020F0502020204030204" pitchFamily="34" charset="0"/>
                          <a:ea typeface="+mn-ea"/>
                          <a:cs typeface="+mn-cs"/>
                        </a:rPr>
                        <a:t>review of grout materials in geothermal energy applications”</a:t>
                      </a:r>
                      <a:endParaRPr lang="en-GB" sz="1400" b="0" i="0" u="none" strike="noStrike" kern="1200" dirty="0">
                        <a:solidFill>
                          <a:srgbClr val="000000"/>
                        </a:solidFill>
                        <a:effectLst/>
                        <a:latin typeface="Calibri" panose="020F0502020204030204" pitchFamily="34" charset="0"/>
                        <a:ea typeface="+mn-ea"/>
                        <a:cs typeface="+mn-cs"/>
                      </a:endParaRPr>
                    </a:p>
                  </a:txBody>
                  <a:tcPr marL="6350" marR="6350" marT="6350" marB="0" anchor="ctr"/>
                </a:tc>
                <a:extLst>
                  <a:ext uri="{0D108BD9-81ED-4DB2-BD59-A6C34878D82A}">
                    <a16:rowId xmlns:a16="http://schemas.microsoft.com/office/drawing/2014/main" val="3413568136"/>
                  </a:ext>
                </a:extLst>
              </a:tr>
              <a:tr h="330601">
                <a:tc>
                  <a:txBody>
                    <a:bodyPr/>
                    <a:lstStyle/>
                    <a:p>
                      <a:pPr algn="ctr" fontAlgn="ctr"/>
                      <a:r>
                        <a:rPr lang="en-GB" sz="1400" b="0" i="0" u="none" strike="noStrike" dirty="0">
                          <a:solidFill>
                            <a:srgbClr val="000000"/>
                          </a:solidFill>
                          <a:effectLst/>
                          <a:latin typeface="Calibri" panose="020F0502020204030204" pitchFamily="34" charset="0"/>
                        </a:rPr>
                        <a:t>3</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HEX Pipe Material</a:t>
                      </a:r>
                    </a:p>
                  </a:txBody>
                  <a:tcPr marL="6350" marR="6350" marT="6350" marB="0" anchor="ctr"/>
                </a:tc>
                <a:tc>
                  <a:txBody>
                    <a:bodyPr/>
                    <a:lstStyle/>
                    <a:p>
                      <a:pPr algn="ctr" fontAlgn="ctr"/>
                      <a:r>
                        <a:rPr lang="en-GB" sz="1400" b="0" i="0" u="none" strike="noStrike" dirty="0">
                          <a:solidFill>
                            <a:srgbClr val="000000"/>
                          </a:solidFill>
                          <a:effectLst/>
                          <a:latin typeface="Calibri" panose="020F0502020204030204" pitchFamily="34" charset="0"/>
                        </a:rPr>
                        <a:t>SDR 11 HDPE</a:t>
                      </a:r>
                    </a:p>
                  </a:txBody>
                  <a:tcPr marL="6350" marR="6350" marT="6350" marB="0" anchor="ctr"/>
                </a:tc>
                <a:tc>
                  <a:txBody>
                    <a:bodyPr/>
                    <a:lstStyle/>
                    <a:p>
                      <a:pPr algn="l" fontAlgn="ctr"/>
                      <a:r>
                        <a:rPr lang="en-GB" sz="1400" b="0" i="0" u="none" strike="noStrike" dirty="0">
                          <a:solidFill>
                            <a:srgbClr val="000000"/>
                          </a:solidFill>
                          <a:effectLst/>
                          <a:latin typeface="Calibri" panose="020F0502020204030204" pitchFamily="34" charset="0"/>
                        </a:rPr>
                        <a:t>Industry Standard (As confirmed by </a:t>
                      </a:r>
                      <a:r>
                        <a:rPr lang="en-GB" sz="1400" b="0" i="0" u="none" strike="noStrike" dirty="0" err="1">
                          <a:solidFill>
                            <a:srgbClr val="000000"/>
                          </a:solidFill>
                          <a:effectLst/>
                          <a:latin typeface="Calibri" panose="020F0502020204030204" pitchFamily="34" charset="0"/>
                        </a:rPr>
                        <a:t>Riipen</a:t>
                      </a:r>
                      <a:r>
                        <a:rPr lang="en-GB" sz="1400" b="0" i="0" u="none" strike="noStrike" dirty="0">
                          <a:solidFill>
                            <a:srgbClr val="000000"/>
                          </a:solidFill>
                          <a:effectLst/>
                          <a:latin typeface="Calibri" panose="020F0502020204030204" pitchFamily="34" charset="0"/>
                        </a:rPr>
                        <a:t>)</a:t>
                      </a:r>
                    </a:p>
                  </a:txBody>
                  <a:tcPr marL="6350" marR="6350" marT="6350" marB="0" anchor="ctr"/>
                </a:tc>
                <a:extLst>
                  <a:ext uri="{0D108BD9-81ED-4DB2-BD59-A6C34878D82A}">
                    <a16:rowId xmlns:a16="http://schemas.microsoft.com/office/drawing/2014/main" val="1346537094"/>
                  </a:ext>
                </a:extLst>
              </a:tr>
              <a:tr h="330601">
                <a:tc>
                  <a:txBody>
                    <a:bodyPr/>
                    <a:lstStyle/>
                    <a:p>
                      <a:pPr algn="ctr" fontAlgn="ctr"/>
                      <a:r>
                        <a:rPr lang="en-GB" sz="1400" b="0" i="0" u="none" strike="noStrike">
                          <a:solidFill>
                            <a:srgbClr val="000000"/>
                          </a:solidFill>
                          <a:effectLst/>
                          <a:latin typeface="Calibri" panose="020F0502020204030204" pitchFamily="34" charset="0"/>
                        </a:rPr>
                        <a:t>4</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HEX Pipe Conductivity</a:t>
                      </a:r>
                    </a:p>
                  </a:txBody>
                  <a:tcPr marL="6350" marR="6350" marT="6350" marB="0" anchor="ctr"/>
                </a:tc>
                <a:tc>
                  <a:txBody>
                    <a:bodyPr/>
                    <a:lstStyle/>
                    <a:p>
                      <a:pPr algn="ctr" fontAlgn="ctr"/>
                      <a:r>
                        <a:rPr lang="en-GB" sz="1400" b="0" i="0" u="none" strike="noStrike" dirty="0">
                          <a:solidFill>
                            <a:srgbClr val="000000"/>
                          </a:solidFill>
                          <a:effectLst/>
                          <a:latin typeface="Calibri" panose="020F0502020204030204" pitchFamily="34" charset="0"/>
                        </a:rPr>
                        <a:t>0.46 (W/</a:t>
                      </a:r>
                      <a:r>
                        <a:rPr lang="en-GB" sz="1400" b="0" i="0" u="none" strike="noStrike" dirty="0" err="1">
                          <a:solidFill>
                            <a:srgbClr val="000000"/>
                          </a:solidFill>
                          <a:effectLst/>
                          <a:latin typeface="Calibri" panose="020F0502020204030204" pitchFamily="34" charset="0"/>
                        </a:rPr>
                        <a:t>mK</a:t>
                      </a:r>
                      <a:r>
                        <a:rPr lang="en-GB" sz="1400" b="0" i="0" u="none" strike="noStrike" dirty="0">
                          <a:solidFill>
                            <a:srgbClr val="000000"/>
                          </a:solidFill>
                          <a:effectLst/>
                          <a:latin typeface="Calibri" panose="020F0502020204030204" pitchFamily="34" charset="0"/>
                        </a:rPr>
                        <a:t>)</a:t>
                      </a:r>
                    </a:p>
                  </a:txBody>
                  <a:tcPr marL="6350" marR="6350" marT="6350" marB="0" anchor="ctr"/>
                </a:tc>
                <a:tc>
                  <a:txBody>
                    <a:bodyPr/>
                    <a:lstStyle/>
                    <a:p>
                      <a:pPr algn="l" fontAlgn="ctr"/>
                      <a:r>
                        <a:rPr lang="en-GB" sz="1400" b="0" i="0" u="none" strike="noStrike" dirty="0">
                          <a:solidFill>
                            <a:srgbClr val="000000"/>
                          </a:solidFill>
                          <a:effectLst/>
                          <a:latin typeface="Calibri" panose="020F0502020204030204" pitchFamily="34" charset="0"/>
                        </a:rPr>
                        <a:t> </a:t>
                      </a:r>
                      <a:r>
                        <a:rPr lang="en-GB" sz="1400" b="0" i="0" u="none" strike="noStrike" dirty="0" err="1">
                          <a:solidFill>
                            <a:srgbClr val="000000"/>
                          </a:solidFill>
                          <a:effectLst/>
                          <a:latin typeface="Calibri" panose="020F0502020204030204" pitchFamily="34" charset="0"/>
                        </a:rPr>
                        <a:t>Matweb</a:t>
                      </a:r>
                      <a:r>
                        <a:rPr lang="en-GB" sz="1400" b="0" i="0" u="none" strike="noStrike" dirty="0">
                          <a:solidFill>
                            <a:srgbClr val="000000"/>
                          </a:solidFill>
                          <a:effectLst/>
                          <a:latin typeface="Calibri" panose="020F0502020204030204" pitchFamily="34" charset="0"/>
                        </a:rPr>
                        <a:t> M</a:t>
                      </a:r>
                      <a:r>
                        <a:rPr lang="en-GB" sz="1400" b="0" i="0" u="none" strike="noStrike" baseline="0" dirty="0">
                          <a:solidFill>
                            <a:srgbClr val="000000"/>
                          </a:solidFill>
                          <a:effectLst/>
                          <a:latin typeface="Calibri" panose="020F0502020204030204" pitchFamily="34" charset="0"/>
                        </a:rPr>
                        <a:t>aterial Property Website </a:t>
                      </a:r>
                      <a:r>
                        <a:rPr lang="en-GB" sz="1400" b="0" i="0" u="none" strike="noStrike" dirty="0">
                          <a:solidFill>
                            <a:srgbClr val="000000"/>
                          </a:solidFill>
                          <a:effectLst/>
                          <a:latin typeface="Calibri" panose="020F0502020204030204" pitchFamily="34" charset="0"/>
                        </a:rPr>
                        <a:t>”https://www.matweb.com/search/</a:t>
                      </a:r>
                      <a:r>
                        <a:rPr lang="en-GB" sz="1400" b="0" i="0" u="none" strike="noStrike" dirty="0" err="1">
                          <a:solidFill>
                            <a:srgbClr val="000000"/>
                          </a:solidFill>
                          <a:effectLst/>
                          <a:latin typeface="Calibri" panose="020F0502020204030204" pitchFamily="34" charset="0"/>
                        </a:rPr>
                        <a:t>datasheet.aspx?matguid</a:t>
                      </a:r>
                      <a:r>
                        <a:rPr lang="en-GB" sz="1400" b="0" i="0" u="none" strike="noStrike" dirty="0">
                          <a:solidFill>
                            <a:srgbClr val="000000"/>
                          </a:solidFill>
                          <a:effectLst/>
                          <a:latin typeface="Calibri" panose="020F0502020204030204" pitchFamily="34" charset="0"/>
                        </a:rPr>
                        <a:t>=fce23f90005d4fbe8e12a1bce53ebdc8”</a:t>
                      </a:r>
                    </a:p>
                  </a:txBody>
                  <a:tcPr marL="6350" marR="6350" marT="6350" marB="0" anchor="ctr"/>
                </a:tc>
                <a:extLst>
                  <a:ext uri="{0D108BD9-81ED-4DB2-BD59-A6C34878D82A}">
                    <a16:rowId xmlns:a16="http://schemas.microsoft.com/office/drawing/2014/main" val="789318487"/>
                  </a:ext>
                </a:extLst>
              </a:tr>
              <a:tr h="330601">
                <a:tc>
                  <a:txBody>
                    <a:bodyPr/>
                    <a:lstStyle/>
                    <a:p>
                      <a:pPr algn="ctr" fontAlgn="ctr"/>
                      <a:r>
                        <a:rPr lang="en-GB" sz="1400" b="0" i="0" u="none" strike="noStrike">
                          <a:solidFill>
                            <a:srgbClr val="000000"/>
                          </a:solidFill>
                          <a:effectLst/>
                          <a:latin typeface="Calibri" panose="020F0502020204030204" pitchFamily="34" charset="0"/>
                        </a:rPr>
                        <a:t>5</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Insulator Material</a:t>
                      </a:r>
                    </a:p>
                  </a:txBody>
                  <a:tcPr marL="6350" marR="6350" marT="6350" marB="0" anchor="ctr"/>
                </a:tc>
                <a:tc>
                  <a:txBody>
                    <a:bodyPr/>
                    <a:lstStyle/>
                    <a:p>
                      <a:pPr algn="ctr" fontAlgn="ctr"/>
                      <a:r>
                        <a:rPr lang="en-GB" sz="1400" b="0" i="0" u="none" strike="noStrike" dirty="0">
                          <a:solidFill>
                            <a:srgbClr val="000000"/>
                          </a:solidFill>
                          <a:effectLst/>
                          <a:latin typeface="Calibri" panose="020F0502020204030204" pitchFamily="34" charset="0"/>
                        </a:rPr>
                        <a:t>PU Foam</a:t>
                      </a:r>
                    </a:p>
                  </a:txBody>
                  <a:tcPr marL="6350" marR="6350" marT="6350" marB="0" anchor="ctr"/>
                </a:tc>
                <a:tc>
                  <a:txBody>
                    <a:bodyPr/>
                    <a:lstStyle/>
                    <a:p>
                      <a:pPr algn="l" fontAlgn="ctr"/>
                      <a:r>
                        <a:rPr lang="en-GB" sz="1400" b="0" i="0" u="none" strike="noStrike" dirty="0">
                          <a:solidFill>
                            <a:srgbClr val="000000"/>
                          </a:solidFill>
                          <a:effectLst/>
                          <a:latin typeface="Calibri" panose="020F0502020204030204" pitchFamily="34" charset="0"/>
                        </a:rPr>
                        <a:t>Ngo et. al.</a:t>
                      </a:r>
                      <a:r>
                        <a:rPr lang="en-GB" sz="1400" b="0" i="0" u="none" strike="noStrike" baseline="0" dirty="0">
                          <a:solidFill>
                            <a:srgbClr val="000000"/>
                          </a:solidFill>
                          <a:effectLst/>
                          <a:latin typeface="Calibri" panose="020F0502020204030204" pitchFamily="34" charset="0"/>
                        </a:rPr>
                        <a:t> “</a:t>
                      </a:r>
                      <a:r>
                        <a:rPr lang="en-US" sz="1400" b="0" i="0" u="none" strike="noStrike" baseline="0" dirty="0">
                          <a:solidFill>
                            <a:srgbClr val="000000"/>
                          </a:solidFill>
                          <a:effectLst/>
                          <a:latin typeface="Calibri" panose="020F0502020204030204" pitchFamily="34" charset="0"/>
                        </a:rPr>
                        <a:t>A new design of ground heat exchanger with insulation plate for effectively geothermal management</a:t>
                      </a:r>
                      <a:r>
                        <a:rPr lang="en-GB" sz="1400" b="0" i="0" u="none" strike="noStrike" baseline="0" dirty="0">
                          <a:solidFill>
                            <a:srgbClr val="000000"/>
                          </a:solidFill>
                          <a:effectLst/>
                          <a:latin typeface="Calibri" panose="020F0502020204030204" pitchFamily="34" charset="0"/>
                        </a:rPr>
                        <a:t>”</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010574285"/>
                  </a:ext>
                </a:extLst>
              </a:tr>
              <a:tr h="330601">
                <a:tc>
                  <a:txBody>
                    <a:bodyPr/>
                    <a:lstStyle/>
                    <a:p>
                      <a:pPr algn="ctr" fontAlgn="ctr"/>
                      <a:r>
                        <a:rPr lang="en-GB" sz="1400" b="0" i="0" u="none" strike="noStrike" dirty="0">
                          <a:solidFill>
                            <a:srgbClr val="000000"/>
                          </a:solidFill>
                          <a:effectLst/>
                          <a:latin typeface="Calibri" panose="020F0502020204030204" pitchFamily="34" charset="0"/>
                        </a:rPr>
                        <a:t>6</a:t>
                      </a:r>
                    </a:p>
                  </a:txBody>
                  <a:tcPr marL="6350" marR="6350" marT="6350" marB="0" anchor="ctr"/>
                </a:tc>
                <a:tc>
                  <a:txBody>
                    <a:bodyPr/>
                    <a:lstStyle/>
                    <a:p>
                      <a:pPr algn="l" fontAlgn="b"/>
                      <a:r>
                        <a:rPr lang="en-GB" sz="1400" b="0" i="0" u="none" strike="noStrike" dirty="0">
                          <a:solidFill>
                            <a:srgbClr val="000000"/>
                          </a:solidFill>
                          <a:effectLst/>
                          <a:latin typeface="Calibri" panose="020F0502020204030204" pitchFamily="34" charset="0"/>
                        </a:rPr>
                        <a:t>Insulator Thickness</a:t>
                      </a:r>
                    </a:p>
                  </a:txBody>
                  <a:tcPr marL="6350" marR="6350" marT="6350" marB="0" anchor="ctr"/>
                </a:tc>
                <a:tc>
                  <a:txBody>
                    <a:bodyPr/>
                    <a:lstStyle/>
                    <a:p>
                      <a:pPr algn="ctr" fontAlgn="ctr"/>
                      <a:r>
                        <a:rPr lang="en-GB" sz="1400" b="0" i="0" u="none" strike="noStrike" dirty="0">
                          <a:solidFill>
                            <a:srgbClr val="000000"/>
                          </a:solidFill>
                          <a:effectLst/>
                          <a:latin typeface="Calibri" panose="020F0502020204030204" pitchFamily="34" charset="0"/>
                        </a:rPr>
                        <a:t> 5 cm</a:t>
                      </a:r>
                    </a:p>
                  </a:txBody>
                  <a:tcPr marL="6350" marR="6350" marT="6350" marB="0" anchor="ctr"/>
                </a:tc>
                <a:tc>
                  <a:txBody>
                    <a:bodyPr/>
                    <a:lstStyle/>
                    <a:p>
                      <a:pPr algn="l" fontAlgn="ctr"/>
                      <a:r>
                        <a:rPr lang="en-GB" sz="1400" b="0" i="0" u="none" strike="noStrike" dirty="0">
                          <a:solidFill>
                            <a:srgbClr val="000000"/>
                          </a:solidFill>
                          <a:effectLst/>
                          <a:latin typeface="Calibri" panose="020F0502020204030204" pitchFamily="34" charset="0"/>
                        </a:rPr>
                        <a:t>Approx.</a:t>
                      </a:r>
                      <a:r>
                        <a:rPr lang="en-GB" sz="1400" b="0" i="0" u="none" strike="noStrike" baseline="0" dirty="0">
                          <a:solidFill>
                            <a:srgbClr val="000000"/>
                          </a:solidFill>
                          <a:effectLst/>
                          <a:latin typeface="Calibri" panose="020F0502020204030204" pitchFamily="34" charset="0"/>
                        </a:rPr>
                        <a:t> initial value from </a:t>
                      </a:r>
                      <a:r>
                        <a:rPr lang="en-GB" sz="1400" b="0" i="0" u="none" strike="noStrike" baseline="0" dirty="0" err="1">
                          <a:solidFill>
                            <a:srgbClr val="000000"/>
                          </a:solidFill>
                          <a:effectLst/>
                          <a:latin typeface="Calibri" panose="020F0502020204030204" pitchFamily="34" charset="0"/>
                        </a:rPr>
                        <a:t>Riipen</a:t>
                      </a:r>
                      <a:r>
                        <a:rPr lang="en-GB" sz="1400" b="0" i="0" u="none" strike="noStrike" baseline="0" dirty="0">
                          <a:solidFill>
                            <a:srgbClr val="000000"/>
                          </a:solidFill>
                          <a:effectLst/>
                          <a:latin typeface="Calibri" panose="020F0502020204030204" pitchFamily="34" charset="0"/>
                        </a:rPr>
                        <a:t> drawing</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912148328"/>
                  </a:ext>
                </a:extLst>
              </a:tr>
              <a:tr h="330601">
                <a:tc>
                  <a:txBody>
                    <a:bodyPr/>
                    <a:lstStyle/>
                    <a:p>
                      <a:pPr algn="ctr" fontAlgn="ctr"/>
                      <a:r>
                        <a:rPr lang="en-GB" sz="1400" b="0" i="0" u="none" strike="noStrike" dirty="0">
                          <a:solidFill>
                            <a:srgbClr val="000000"/>
                          </a:solidFill>
                          <a:effectLst/>
                          <a:latin typeface="Calibri" panose="020F0502020204030204" pitchFamily="34" charset="0"/>
                        </a:rPr>
                        <a:t>7</a:t>
                      </a:r>
                    </a:p>
                  </a:txBody>
                  <a:tcPr marL="6350" marR="6350" marT="6350" marB="0" anchor="ctr"/>
                </a:tc>
                <a:tc>
                  <a:txBody>
                    <a:bodyPr/>
                    <a:lstStyle/>
                    <a:p>
                      <a:pPr algn="l" fontAlgn="b"/>
                      <a:r>
                        <a:rPr lang="en-US" sz="1400" b="0" i="0" u="none" strike="noStrike" dirty="0">
                          <a:solidFill>
                            <a:srgbClr val="000000"/>
                          </a:solidFill>
                          <a:effectLst/>
                          <a:latin typeface="Calibri" panose="020F0502020204030204" pitchFamily="34" charset="0"/>
                        </a:rPr>
                        <a:t>Ground temperatures below 30 feet</a:t>
                      </a:r>
                    </a:p>
                  </a:txBody>
                  <a:tcPr marL="6350" marR="6350" marT="6350" marB="0" anchor="ctr"/>
                </a:tc>
                <a:tc>
                  <a:txBody>
                    <a:bodyPr/>
                    <a:lstStyle/>
                    <a:p>
                      <a:pPr algn="ctr" fontAlgn="ctr"/>
                      <a:r>
                        <a:rPr lang="en-GB" sz="1400" b="0" i="0" u="none" strike="noStrike" dirty="0">
                          <a:solidFill>
                            <a:srgbClr val="000000"/>
                          </a:solidFill>
                          <a:effectLst/>
                          <a:latin typeface="Calibri" panose="020F0502020204030204" pitchFamily="34" charset="0"/>
                        </a:rPr>
                        <a:t>7-15⁰C</a:t>
                      </a:r>
                    </a:p>
                  </a:txBody>
                  <a:tcPr marL="6350" marR="6350" marT="6350" marB="0" anchor="ctr"/>
                </a:tc>
                <a:tc>
                  <a:txBody>
                    <a:bodyPr/>
                    <a:lstStyle/>
                    <a:p>
                      <a:pPr algn="l" fontAlgn="ctr"/>
                      <a:r>
                        <a:rPr lang="en-GB" sz="1400" b="0" i="0" u="none" strike="noStrike" dirty="0">
                          <a:solidFill>
                            <a:srgbClr val="000000"/>
                          </a:solidFill>
                          <a:effectLst/>
                          <a:latin typeface="Calibri" panose="020F0502020204030204" pitchFamily="34" charset="0"/>
                        </a:rPr>
                        <a:t>DOE Website ”https://www.energy.gov/</a:t>
                      </a:r>
                      <a:r>
                        <a:rPr lang="en-GB" sz="1400" b="0" i="0" u="none" strike="noStrike" dirty="0" err="1">
                          <a:solidFill>
                            <a:srgbClr val="000000"/>
                          </a:solidFill>
                          <a:effectLst/>
                          <a:latin typeface="Calibri" panose="020F0502020204030204" pitchFamily="34" charset="0"/>
                        </a:rPr>
                        <a:t>energysaver</a:t>
                      </a:r>
                      <a:r>
                        <a:rPr lang="en-GB" sz="1400" b="0" i="0" u="none" strike="noStrike" dirty="0">
                          <a:solidFill>
                            <a:srgbClr val="000000"/>
                          </a:solidFill>
                          <a:effectLst/>
                          <a:latin typeface="Calibri" panose="020F0502020204030204" pitchFamily="34" charset="0"/>
                        </a:rPr>
                        <a:t>/geothermal-heat-pumps”</a:t>
                      </a:r>
                    </a:p>
                  </a:txBody>
                  <a:tcPr marL="6350" marR="6350" marT="6350" marB="0" anchor="ctr"/>
                </a:tc>
                <a:extLst>
                  <a:ext uri="{0D108BD9-81ED-4DB2-BD59-A6C34878D82A}">
                    <a16:rowId xmlns:a16="http://schemas.microsoft.com/office/drawing/2014/main" val="1133004067"/>
                  </a:ext>
                </a:extLst>
              </a:tr>
              <a:tr h="330601">
                <a:tc>
                  <a:txBody>
                    <a:bodyPr/>
                    <a:lstStyle/>
                    <a:p>
                      <a:pPr algn="ctr" fontAlgn="ctr"/>
                      <a:r>
                        <a:rPr lang="en-GB" sz="1400" b="0" i="0" u="none" strike="noStrike" dirty="0">
                          <a:solidFill>
                            <a:srgbClr val="000000"/>
                          </a:solidFill>
                          <a:effectLst/>
                          <a:latin typeface="Calibri" panose="020F0502020204030204" pitchFamily="34" charset="0"/>
                        </a:rPr>
                        <a:t>8</a:t>
                      </a:r>
                    </a:p>
                  </a:txBody>
                  <a:tcPr marL="6350" marR="6350" marT="6350" marB="0" anchor="ctr"/>
                </a:tc>
                <a:tc>
                  <a:txBody>
                    <a:bodyPr/>
                    <a:lstStyle/>
                    <a:p>
                      <a:pPr algn="l" fontAlgn="b"/>
                      <a:r>
                        <a:rPr lang="en-US" sz="1400" b="0" i="0" u="none" strike="noStrike" dirty="0">
                          <a:solidFill>
                            <a:srgbClr val="000000"/>
                          </a:solidFill>
                          <a:effectLst/>
                          <a:latin typeface="Calibri" panose="020F0502020204030204" pitchFamily="34" charset="0"/>
                        </a:rPr>
                        <a:t>HEX Inlet Temp (Consider March, Sept)</a:t>
                      </a:r>
                    </a:p>
                  </a:txBody>
                  <a:tcPr marL="6350" marR="6350" marT="6350" marB="0" anchor="ctr"/>
                </a:tc>
                <a:tc>
                  <a:txBody>
                    <a:bodyPr/>
                    <a:lstStyle/>
                    <a:p>
                      <a:pPr algn="ctr" fontAlgn="ctr"/>
                      <a:r>
                        <a:rPr lang="en-GB" sz="1400" b="0" i="0" u="none" strike="noStrike" dirty="0">
                          <a:solidFill>
                            <a:srgbClr val="000000"/>
                          </a:solidFill>
                          <a:effectLst/>
                          <a:latin typeface="Calibri" panose="020F0502020204030204" pitchFamily="34" charset="0"/>
                        </a:rPr>
                        <a:t>26⁰C</a:t>
                      </a:r>
                    </a:p>
                  </a:txBody>
                  <a:tcPr marL="6350" marR="6350" marT="6350" marB="0" anchor="ctr"/>
                </a:tc>
                <a:tc>
                  <a:txBody>
                    <a:bodyPr/>
                    <a:lstStyle/>
                    <a:p>
                      <a:pPr algn="l" fontAlgn="ctr"/>
                      <a:r>
                        <a:rPr lang="en-GB" sz="1400" b="0" i="0" u="none" strike="noStrike" dirty="0">
                          <a:solidFill>
                            <a:srgbClr val="000000"/>
                          </a:solidFill>
                          <a:effectLst/>
                          <a:latin typeface="Calibri" panose="020F0502020204030204" pitchFamily="34" charset="0"/>
                        </a:rPr>
                        <a:t>Considering</a:t>
                      </a:r>
                      <a:r>
                        <a:rPr lang="en-GB" sz="1400" b="0" i="0" u="none" strike="noStrike" baseline="0" dirty="0">
                          <a:solidFill>
                            <a:srgbClr val="000000"/>
                          </a:solidFill>
                          <a:effectLst/>
                          <a:latin typeface="Calibri" panose="020F0502020204030204" pitchFamily="34" charset="0"/>
                        </a:rPr>
                        <a:t> average normal outside temperatures in Arizona</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886015417"/>
                  </a:ext>
                </a:extLst>
              </a:tr>
              <a:tr h="330601">
                <a:tc>
                  <a:txBody>
                    <a:bodyPr/>
                    <a:lstStyle/>
                    <a:p>
                      <a:pPr algn="ctr" fontAlgn="ctr"/>
                      <a:r>
                        <a:rPr lang="en-GB" sz="1400" b="0" i="0" u="none" strike="noStrike" dirty="0">
                          <a:solidFill>
                            <a:srgbClr val="000000"/>
                          </a:solidFill>
                          <a:effectLst/>
                          <a:latin typeface="Calibri" panose="020F0502020204030204" pitchFamily="34" charset="0"/>
                        </a:rPr>
                        <a:t>9</a:t>
                      </a:r>
                    </a:p>
                  </a:txBody>
                  <a:tcPr marL="6350" marR="6350" marT="6350" marB="0" anchor="ctr"/>
                </a:tc>
                <a:tc>
                  <a:txBody>
                    <a:bodyPr/>
                    <a:lstStyle/>
                    <a:p>
                      <a:pPr algn="l" fontAlgn="b"/>
                      <a:r>
                        <a:rPr lang="en-US" sz="1400" b="0" i="0" u="none" strike="noStrike" dirty="0">
                          <a:solidFill>
                            <a:srgbClr val="000000"/>
                          </a:solidFill>
                          <a:effectLst/>
                          <a:latin typeface="Calibri" panose="020F0502020204030204" pitchFamily="34" charset="0"/>
                        </a:rPr>
                        <a:t>HEX Outlet Temp</a:t>
                      </a:r>
                      <a:r>
                        <a:rPr lang="en-US" sz="1400" b="0" i="0" u="none" strike="noStrike" baseline="0" dirty="0">
                          <a:solidFill>
                            <a:srgbClr val="000000"/>
                          </a:solidFill>
                          <a:effectLst/>
                          <a:latin typeface="Calibri" panose="020F0502020204030204" pitchFamily="34" charset="0"/>
                        </a:rPr>
                        <a:t> = Room Temp </a:t>
                      </a:r>
                      <a:r>
                        <a:rPr lang="en-US" sz="1400" b="0" i="0" u="none" strike="noStrike" dirty="0">
                          <a:solidFill>
                            <a:srgbClr val="000000"/>
                          </a:solidFill>
                          <a:effectLst/>
                          <a:latin typeface="Calibri" panose="020F0502020204030204" pitchFamily="34" charset="0"/>
                        </a:rPr>
                        <a:t>(Consider March, Sept)</a:t>
                      </a:r>
                    </a:p>
                  </a:txBody>
                  <a:tcPr marL="6350" marR="6350" marT="6350" marB="0" anchor="ctr"/>
                </a:tc>
                <a:tc>
                  <a:txBody>
                    <a:bodyPr/>
                    <a:lstStyle/>
                    <a:p>
                      <a:pPr algn="ctr" fontAlgn="ctr"/>
                      <a:r>
                        <a:rPr lang="en-GB" sz="1400" b="0" i="0" u="none" strike="noStrike" dirty="0">
                          <a:solidFill>
                            <a:srgbClr val="000000"/>
                          </a:solidFill>
                          <a:effectLst/>
                          <a:latin typeface="Calibri" panose="020F0502020204030204" pitchFamily="34" charset="0"/>
                        </a:rPr>
                        <a:t>Approx. 20⁰C</a:t>
                      </a:r>
                    </a:p>
                  </a:txBody>
                  <a:tcPr marL="6350" marR="6350" marT="6350" marB="0" anchor="ctr"/>
                </a:tc>
                <a:tc>
                  <a:txBody>
                    <a:bodyPr/>
                    <a:lstStyle/>
                    <a:p>
                      <a:pPr algn="l" fontAlgn="ctr"/>
                      <a:r>
                        <a:rPr lang="en-GB" sz="1400" b="0" i="0" u="none" strike="noStrike" dirty="0">
                          <a:solidFill>
                            <a:srgbClr val="000000"/>
                          </a:solidFill>
                          <a:effectLst/>
                          <a:latin typeface="Calibri" panose="020F0502020204030204" pitchFamily="34" charset="0"/>
                        </a:rPr>
                        <a:t>Approx</a:t>
                      </a:r>
                      <a:r>
                        <a:rPr lang="en-GB" sz="1400" b="0" i="0" u="none" strike="noStrike" baseline="0" dirty="0">
                          <a:solidFill>
                            <a:srgbClr val="000000"/>
                          </a:solidFill>
                          <a:effectLst/>
                          <a:latin typeface="Calibri" panose="020F0502020204030204" pitchFamily="34" charset="0"/>
                        </a:rPr>
                        <a:t>. value considering ground inlet temperature to be 15</a:t>
                      </a:r>
                      <a:r>
                        <a:rPr lang="en-GB" sz="1400" b="0" i="0" u="none" strike="noStrike" dirty="0">
                          <a:solidFill>
                            <a:srgbClr val="000000"/>
                          </a:solidFill>
                          <a:effectLst/>
                          <a:latin typeface="Calibri" panose="020F0502020204030204" pitchFamily="34" charset="0"/>
                        </a:rPr>
                        <a:t>⁰</a:t>
                      </a:r>
                      <a:r>
                        <a:rPr lang="en-GB" sz="1400" b="0" i="0" u="none" strike="noStrike" baseline="0" dirty="0">
                          <a:solidFill>
                            <a:srgbClr val="000000"/>
                          </a:solidFill>
                          <a:effectLst/>
                          <a:latin typeface="Calibri" panose="020F0502020204030204" pitchFamily="34" charset="0"/>
                        </a:rPr>
                        <a:t>C</a:t>
                      </a:r>
                      <a:endParaRPr lang="en-GB"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135206835"/>
                  </a:ext>
                </a:extLst>
              </a:tr>
              <a:tr h="330601">
                <a:tc>
                  <a:txBody>
                    <a:bodyPr/>
                    <a:lstStyle/>
                    <a:p>
                      <a:pPr algn="ctr" fontAlgn="ctr"/>
                      <a:r>
                        <a:rPr lang="en-GB" sz="1400" b="0" i="0" u="none" strike="noStrike" dirty="0">
                          <a:solidFill>
                            <a:srgbClr val="000000"/>
                          </a:solidFill>
                          <a:effectLst/>
                          <a:latin typeface="Calibri" panose="020F0502020204030204" pitchFamily="34" charset="0"/>
                        </a:rPr>
                        <a:t>10</a:t>
                      </a:r>
                    </a:p>
                  </a:txBody>
                  <a:tcPr marL="6350" marR="6350" marT="6350" marB="0" anchor="ctr">
                    <a:lnB w="12700" cap="flat" cmpd="sng" algn="ctr">
                      <a:solidFill>
                        <a:schemeClr val="tx1"/>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Length of HEX Coil (Total Pitch)</a:t>
                      </a:r>
                    </a:p>
                  </a:txBody>
                  <a:tcPr marL="6350" marR="6350" marT="6350" marB="0" anchor="ctr">
                    <a:lnB w="12700" cap="flat" cmpd="sng" algn="ctr">
                      <a:solidFill>
                        <a:schemeClr val="tx1"/>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373 </a:t>
                      </a:r>
                      <a:r>
                        <a:rPr lang="en-US" sz="1400" b="0" i="0" u="none" strike="noStrike" dirty="0">
                          <a:solidFill>
                            <a:srgbClr val="000000"/>
                          </a:solidFill>
                          <a:effectLst/>
                          <a:latin typeface="Calibri" panose="020F0502020204030204" pitchFamily="34" charset="0"/>
                        </a:rPr>
                        <a:t>ft </a:t>
                      </a:r>
                      <a:r>
                        <a:rPr lang="en-US" sz="1400" b="0" i="0" u="none" strike="noStrike">
                          <a:solidFill>
                            <a:srgbClr val="000000"/>
                          </a:solidFill>
                          <a:effectLst/>
                          <a:latin typeface="Calibri" panose="020F0502020204030204" pitchFamily="34" charset="0"/>
                        </a:rPr>
                        <a:t>= 113 </a:t>
                      </a:r>
                      <a:r>
                        <a:rPr lang="en-US" sz="1400" b="0" i="0" u="none" strike="noStrike" dirty="0">
                          <a:solidFill>
                            <a:srgbClr val="000000"/>
                          </a:solidFill>
                          <a:effectLst/>
                          <a:latin typeface="Calibri" panose="020F0502020204030204" pitchFamily="34" charset="0"/>
                        </a:rPr>
                        <a:t>m</a:t>
                      </a:r>
                      <a:endParaRPr lang="en-GB" sz="1400" b="0" i="0" u="none" strike="noStrike" dirty="0">
                        <a:solidFill>
                          <a:srgbClr val="000000"/>
                        </a:solidFill>
                        <a:effectLst/>
                        <a:latin typeface="Calibri" panose="020F0502020204030204" pitchFamily="34" charset="0"/>
                      </a:endParaRPr>
                    </a:p>
                  </a:txBody>
                  <a:tcPr marL="6350" marR="6350" marT="6350" marB="0" anchor="ctr">
                    <a:lnB w="12700" cap="flat" cmpd="sng" algn="ctr">
                      <a:solidFill>
                        <a:schemeClr val="tx1"/>
                      </a:solidFill>
                      <a:prstDash val="solid"/>
                      <a:round/>
                      <a:headEnd type="none" w="med" len="med"/>
                      <a:tailEnd type="none" w="med" len="med"/>
                    </a:lnB>
                  </a:tcPr>
                </a:tc>
                <a:tc>
                  <a:txBody>
                    <a:bodyPr/>
                    <a:lstStyle/>
                    <a:p>
                      <a:pPr algn="l" fontAlgn="ctr"/>
                      <a:r>
                        <a:rPr lang="en-US" sz="1400" b="0" i="0" u="none" strike="noStrike" dirty="0">
                          <a:solidFill>
                            <a:srgbClr val="000000"/>
                          </a:solidFill>
                          <a:effectLst/>
                          <a:latin typeface="Calibri" panose="020F0502020204030204" pitchFamily="34" charset="0"/>
                        </a:rPr>
                        <a:t>Result based on Team Tempe Eskimos Project for Q=10 kW</a:t>
                      </a:r>
                      <a:endParaRPr lang="en-GB" sz="1400" b="0" i="0" u="none" strike="noStrike" dirty="0">
                        <a:solidFill>
                          <a:srgbClr val="000000"/>
                        </a:solidFill>
                        <a:effectLst/>
                        <a:latin typeface="Calibri" panose="020F0502020204030204" pitchFamily="34" charset="0"/>
                      </a:endParaRPr>
                    </a:p>
                  </a:txBody>
                  <a:tcPr marL="6350" marR="6350" marT="635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5988815"/>
                  </a:ext>
                </a:extLst>
              </a:tr>
            </a:tbl>
          </a:graphicData>
        </a:graphic>
      </p:graphicFrame>
    </p:spTree>
    <p:extLst>
      <p:ext uri="{BB962C8B-B14F-4D97-AF65-F5344CB8AC3E}">
        <p14:creationId xmlns:p14="http://schemas.microsoft.com/office/powerpoint/2010/main" val="3208558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29279" t="19385" r="27303" b="26488"/>
          <a:stretch/>
        </p:blipFill>
        <p:spPr>
          <a:xfrm>
            <a:off x="9012377" y="2651669"/>
            <a:ext cx="2699657" cy="2812869"/>
          </a:xfrm>
          <a:prstGeom prst="rect">
            <a:avLst/>
          </a:prstGeom>
        </p:spPr>
      </p:pic>
      <p:pic>
        <p:nvPicPr>
          <p:cNvPr id="4" name="Content Placeholder 3"/>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1094154" y="3924573"/>
            <a:ext cx="6778625" cy="1547813"/>
          </a:xfrm>
        </p:spPr>
      </p:pic>
      <p:sp>
        <p:nvSpPr>
          <p:cNvPr id="6" name="TextBox 5"/>
          <p:cNvSpPr txBox="1"/>
          <p:nvPr/>
        </p:nvSpPr>
        <p:spPr>
          <a:xfrm>
            <a:off x="2851532" y="5652365"/>
            <a:ext cx="4711799" cy="365760"/>
          </a:xfrm>
          <a:prstGeom prst="rect">
            <a:avLst/>
          </a:prstGeom>
          <a:noFill/>
        </p:spPr>
        <p:txBody>
          <a:bodyPr wrap="square" rtlCol="0">
            <a:spAutoFit/>
          </a:bodyPr>
          <a:lstStyle/>
          <a:p>
            <a:r>
              <a:rPr lang="en-US" dirty="0"/>
              <a:t>Right side view of the control volume</a:t>
            </a:r>
          </a:p>
        </p:txBody>
      </p:sp>
      <p:sp>
        <p:nvSpPr>
          <p:cNvPr id="19" name="TextBox 18"/>
          <p:cNvSpPr txBox="1"/>
          <p:nvPr/>
        </p:nvSpPr>
        <p:spPr>
          <a:xfrm>
            <a:off x="2603863" y="2925247"/>
            <a:ext cx="2264229" cy="369332"/>
          </a:xfrm>
          <a:prstGeom prst="rect">
            <a:avLst/>
          </a:prstGeom>
          <a:noFill/>
        </p:spPr>
        <p:txBody>
          <a:bodyPr wrap="square" rtlCol="0">
            <a:spAutoFit/>
          </a:bodyPr>
          <a:lstStyle/>
          <a:p>
            <a:r>
              <a:rPr lang="en-US" dirty="0"/>
              <a:t>Grout</a:t>
            </a:r>
          </a:p>
        </p:txBody>
      </p:sp>
      <p:sp>
        <p:nvSpPr>
          <p:cNvPr id="20" name="TextBox 19"/>
          <p:cNvSpPr txBox="1"/>
          <p:nvPr/>
        </p:nvSpPr>
        <p:spPr>
          <a:xfrm>
            <a:off x="4968753" y="3365639"/>
            <a:ext cx="2264229" cy="369332"/>
          </a:xfrm>
          <a:prstGeom prst="rect">
            <a:avLst/>
          </a:prstGeom>
          <a:noFill/>
        </p:spPr>
        <p:txBody>
          <a:bodyPr wrap="square" rtlCol="0">
            <a:spAutoFit/>
          </a:bodyPr>
          <a:lstStyle/>
          <a:p>
            <a:r>
              <a:rPr lang="en-US" dirty="0"/>
              <a:t>Insulator</a:t>
            </a:r>
          </a:p>
        </p:txBody>
      </p:sp>
      <p:sp>
        <p:nvSpPr>
          <p:cNvPr id="21" name="TextBox 20"/>
          <p:cNvSpPr txBox="1"/>
          <p:nvPr/>
        </p:nvSpPr>
        <p:spPr>
          <a:xfrm>
            <a:off x="6431217" y="3365639"/>
            <a:ext cx="2264229" cy="369332"/>
          </a:xfrm>
          <a:prstGeom prst="rect">
            <a:avLst/>
          </a:prstGeom>
          <a:noFill/>
        </p:spPr>
        <p:txBody>
          <a:bodyPr wrap="square" rtlCol="0">
            <a:spAutoFit/>
          </a:bodyPr>
          <a:lstStyle/>
          <a:p>
            <a:r>
              <a:rPr lang="en-US" dirty="0"/>
              <a:t>Helix tube</a:t>
            </a:r>
          </a:p>
        </p:txBody>
      </p:sp>
      <p:cxnSp>
        <p:nvCxnSpPr>
          <p:cNvPr id="27" name="Straight Arrow Connector 26"/>
          <p:cNvCxnSpPr/>
          <p:nvPr/>
        </p:nvCxnSpPr>
        <p:spPr>
          <a:xfrm flipV="1">
            <a:off x="3041904" y="3294579"/>
            <a:ext cx="0" cy="1143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4483466" y="3550305"/>
            <a:ext cx="0" cy="1015599"/>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20" idx="1"/>
          </p:cNvCxnSpPr>
          <p:nvPr/>
        </p:nvCxnSpPr>
        <p:spPr>
          <a:xfrm>
            <a:off x="4483466" y="3550305"/>
            <a:ext cx="4852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flipV="1">
            <a:off x="6748272" y="3734971"/>
            <a:ext cx="869" cy="781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8791273" y="2009013"/>
            <a:ext cx="4711799" cy="365760"/>
          </a:xfrm>
          <a:prstGeom prst="rect">
            <a:avLst/>
          </a:prstGeom>
          <a:noFill/>
        </p:spPr>
        <p:txBody>
          <a:bodyPr wrap="square" rtlCol="0">
            <a:spAutoFit/>
          </a:bodyPr>
          <a:lstStyle/>
          <a:p>
            <a:r>
              <a:rPr lang="en-US" dirty="0"/>
              <a:t>Top view of the control volume</a:t>
            </a:r>
          </a:p>
        </p:txBody>
      </p:sp>
      <p:sp>
        <p:nvSpPr>
          <p:cNvPr id="41" name="Title 1">
            <a:extLst>
              <a:ext uri="{FF2B5EF4-FFF2-40B4-BE49-F238E27FC236}">
                <a16:creationId xmlns:a16="http://schemas.microsoft.com/office/drawing/2014/main" id="{2A9E9248-1147-EFA8-DA15-26AE30B441FF}"/>
              </a:ext>
            </a:extLst>
          </p:cNvPr>
          <p:cNvSpPr txBox="1">
            <a:spLocks/>
          </p:cNvSpPr>
          <p:nvPr/>
        </p:nvSpPr>
        <p:spPr>
          <a:xfrm>
            <a:off x="1451579" y="516843"/>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US" sz="2800" dirty="0">
                <a:solidFill>
                  <a:srgbClr val="000000"/>
                </a:solidFill>
                <a:latin typeface="Times New Roman" panose="02020603050405020304" pitchFamily="18" charset="0"/>
                <a:cs typeface="Times New Roman" panose="02020603050405020304" pitchFamily="18" charset="0"/>
              </a:rPr>
              <a:t>Geometry verification of </a:t>
            </a:r>
            <a:r>
              <a:rPr lang="en-US" sz="2800" dirty="0" err="1">
                <a:solidFill>
                  <a:srgbClr val="000000"/>
                </a:solidFill>
                <a:latin typeface="Times New Roman" panose="02020603050405020304" pitchFamily="18" charset="0"/>
                <a:cs typeface="Times New Roman" panose="02020603050405020304" pitchFamily="18" charset="0"/>
              </a:rPr>
              <a:t>riipen</a:t>
            </a:r>
            <a:r>
              <a:rPr lang="en-US" sz="2800" dirty="0">
                <a:solidFill>
                  <a:srgbClr val="000000"/>
                </a:solidFill>
                <a:latin typeface="Times New Roman" panose="02020603050405020304" pitchFamily="18" charset="0"/>
                <a:cs typeface="Times New Roman" panose="02020603050405020304" pitchFamily="18" charset="0"/>
              </a:rPr>
              <a:t> model</a:t>
            </a:r>
            <a:endParaRPr lang="en-GB" sz="28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595044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A6599C0-B0B6-415D-9B63-E273EEA0EBF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D5E0056C-22F7-43F0-A6CE-AE8B59378E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3B6EBAF-D3F1-4C38-B9E9-9D4DBDA139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Gallery</Template>
  <TotalTime>490</TotalTime>
  <Words>508</Words>
  <Application>Microsoft Office PowerPoint</Application>
  <PresentationFormat>Widescreen</PresentationFormat>
  <Paragraphs>75</Paragraphs>
  <Slides>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Arial</vt:lpstr>
      <vt:lpstr>Calibri</vt:lpstr>
      <vt:lpstr>Gill Sans MT</vt:lpstr>
      <vt:lpstr>Jokerman</vt:lpstr>
      <vt:lpstr>Roboto</vt:lpstr>
      <vt:lpstr>Times New Roman</vt:lpstr>
      <vt:lpstr>Gallery</vt:lpstr>
      <vt:lpstr>Optimization of Diameter for  Screw-In Geothermal HeX Insulator</vt:lpstr>
      <vt:lpstr>Assumptions based on literature review</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Optimization of Insulator to Reduce Thermal Interference in Geothermal Loop</dc:title>
  <dc:creator>Tushar Vishwanath</dc:creator>
  <cp:lastModifiedBy>Tushar Vishwanath</cp:lastModifiedBy>
  <cp:revision>19</cp:revision>
  <dcterms:created xsi:type="dcterms:W3CDTF">2023-02-08T04:28:59Z</dcterms:created>
  <dcterms:modified xsi:type="dcterms:W3CDTF">2024-01-22T16:57:02Z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