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8"/>
  </p:notesMasterIdLst>
  <p:handoutMasterIdLst>
    <p:handoutMasterId r:id="rId19"/>
  </p:handoutMasterIdLst>
  <p:sldIdLst>
    <p:sldId id="262" r:id="rId5"/>
    <p:sldId id="268" r:id="rId6"/>
    <p:sldId id="264" r:id="rId7"/>
    <p:sldId id="267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241" autoAdjust="0"/>
  </p:normalViewPr>
  <p:slideViewPr>
    <p:cSldViewPr snapToGrid="0">
      <p:cViewPr>
        <p:scale>
          <a:sx n="97" d="100"/>
          <a:sy n="97" d="100"/>
        </p:scale>
        <p:origin x="484" y="108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MAE%20589\HT%20Project\Helix%20Coil%20Structural%20Dimens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p/D Vs Q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Sheet4!$F$4</c:f>
              <c:strCache>
                <c:ptCount val="1"/>
                <c:pt idx="0">
                  <c:v>p/D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Sheet4!$F$5:$F$8</c:f>
              <c:numCache>
                <c:formatCode>General</c:formatCode>
                <c:ptCount val="4"/>
                <c:pt idx="0">
                  <c:v>0.88890000000000002</c:v>
                </c:pt>
                <c:pt idx="1">
                  <c:v>1.6666666666666667</c:v>
                </c:pt>
                <c:pt idx="2">
                  <c:v>2.422857142857143</c:v>
                </c:pt>
                <c:pt idx="3">
                  <c:v>1.4</c:v>
                </c:pt>
              </c:numCache>
            </c:numRef>
          </c:xVal>
          <c:yVal>
            <c:numRef>
              <c:f>Sheet4!$G$5:$G$8</c:f>
              <c:numCache>
                <c:formatCode>General</c:formatCode>
                <c:ptCount val="4"/>
                <c:pt idx="0">
                  <c:v>14.15</c:v>
                </c:pt>
                <c:pt idx="1">
                  <c:v>6.5</c:v>
                </c:pt>
                <c:pt idx="2">
                  <c:v>2.61</c:v>
                </c:pt>
                <c:pt idx="3">
                  <c:v>1.62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15-4B0A-9BE2-A745DEB1B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00400"/>
        <c:axId val="1806500880"/>
      </c:scatterChart>
      <c:valAx>
        <c:axId val="180650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p/D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500880"/>
        <c:crosses val="autoZero"/>
        <c:crossBetween val="midCat"/>
      </c:valAx>
      <c:valAx>
        <c:axId val="180650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 in 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500400"/>
        <c:crosses val="autoZero"/>
        <c:crossBetween val="midCat"/>
      </c:valAx>
      <c:spPr>
        <a:noFill/>
        <a:ln w="41275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6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4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6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0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0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6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riipen.com/companies/eLkZ5pzl" TargetMode="External"/><Relationship Id="rId5" Type="http://schemas.openxmlformats.org/officeDocument/2006/relationships/hyperlink" Target="https://app.riipen.com/users/jzm09POm" TargetMode="External"/><Relationship Id="rId4" Type="http://schemas.openxmlformats.org/officeDocument/2006/relationships/hyperlink" Target="https://app.riipen.com/asu/subportals/94LA6vV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C4520-03B4-70BC-A56B-17328406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82" y="495919"/>
            <a:ext cx="9605635" cy="1059305"/>
          </a:xfrm>
        </p:spPr>
        <p:txBody>
          <a:bodyPr>
            <a:normAutofit/>
          </a:bodyPr>
          <a:lstStyle/>
          <a:p>
            <a:pPr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Pitch/Coil diameter ratio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Screw-In Geothermal Heat exchanger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393D6-1AEF-1192-4631-F048E49C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2356" y="1885333"/>
            <a:ext cx="4473377" cy="308733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Name: </a:t>
            </a:r>
            <a:r>
              <a:rPr lang="en-US" sz="3500" b="1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sz="35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</a:p>
          <a:p>
            <a:pPr marL="0" indent="0" algn="ctr">
              <a:buNone/>
            </a:pPr>
            <a:r>
              <a:rPr lang="en-US" sz="35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  <a:p>
            <a:pPr marL="331470" indent="-571500"/>
            <a:r>
              <a:rPr lang="en-US" sz="35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 Seshathri 	- 1227590561</a:t>
            </a:r>
          </a:p>
          <a:p>
            <a:pPr marL="331470" indent="-571500"/>
            <a:r>
              <a:rPr lang="en-US" sz="35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Anand Anil Kumar 	- 1226092922</a:t>
            </a:r>
          </a:p>
          <a:p>
            <a:pPr marL="331470" indent="-571500"/>
            <a:r>
              <a:rPr lang="en-US" sz="35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Tushar Vishwanath 	- 1227565302</a:t>
            </a:r>
          </a:p>
          <a:p>
            <a:pPr marL="331470" indent="-571500"/>
            <a:r>
              <a:rPr lang="en-US" sz="35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Abdulrahman Kurdi 	- 1228216537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2BDA07-7BD8-B2F0-296C-B193413C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266" y="1773121"/>
            <a:ext cx="6586240" cy="6010425"/>
          </a:xfrm>
        </p:spPr>
        <p:txBody>
          <a:bodyPr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rgbClr val="373737"/>
                </a:solidFill>
                <a:latin typeface="Jokerman" panose="04090605060D06020702" pitchFamily="82" charset="0"/>
              </a:rPr>
              <a:t>Objective</a:t>
            </a:r>
            <a:endParaRPr lang="en-US" sz="1400" b="1" u="sng" dirty="0">
              <a:solidFill>
                <a:srgbClr val="373737"/>
              </a:solidFill>
              <a:latin typeface="Jokerman" panose="04090605060D06020702" pitchFamily="8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evaluate the optimal Pitch/Coil diameter ratio of a Geothermal Double helical HEX loop.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3A12C7B-213F-BB2F-97C4-CA76F9D0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8" y="246711"/>
            <a:ext cx="1353845" cy="135384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81A8A7B-4D66-1184-EDEC-219EF2F6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16" y="89493"/>
            <a:ext cx="1667021" cy="166828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4DDD04-7B32-83D3-F22A-4F7863624E5E}"/>
              </a:ext>
            </a:extLst>
          </p:cNvPr>
          <p:cNvSpPr txBox="1">
            <a:spLocks/>
          </p:cNvSpPr>
          <p:nvPr/>
        </p:nvSpPr>
        <p:spPr>
          <a:xfrm>
            <a:off x="306266" y="3113219"/>
            <a:ext cx="6586240" cy="333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 dirty="0">
                <a:solidFill>
                  <a:srgbClr val="373737"/>
                </a:solidFill>
                <a:latin typeface="Jokerman" panose="04090605060D06020702" pitchFamily="82" charset="0"/>
              </a:rPr>
              <a:t>Tasks Completed</a:t>
            </a:r>
          </a:p>
          <a:p>
            <a:pPr algn="just"/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literature review to determine the boundary conditions. Further, an appropriate Nu formula and value were chosen to determine Q where an output temperature was determined based on a simulation software.</a:t>
            </a:r>
          </a:p>
          <a:p>
            <a:pPr algn="just"/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a Helix model in </a:t>
            </a:r>
            <a:r>
              <a:rPr lang="en-US" sz="1400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SolidWORKS</a:t>
            </a:r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computed a CFD analysis in ANSYS Fluent at different pitch and diameter values. For a given set of </a:t>
            </a:r>
            <a:r>
              <a:rPr lang="en-US" sz="1400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values, we have determined the outlet temperature. </a:t>
            </a:r>
          </a:p>
          <a:p>
            <a:pPr algn="just"/>
            <a:r>
              <a:rPr lang="en-US" sz="14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running the formulae on a python code, we were able to estimate a range of p/D values to maximize Q. A plot has been shown to demonstrate the results.</a:t>
            </a:r>
          </a:p>
          <a:p>
            <a:pPr marL="0" indent="0" algn="just">
              <a:buNone/>
            </a:pPr>
            <a:endParaRPr lang="en-US" sz="1400" dirty="0">
              <a:solidFill>
                <a:srgbClr val="373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399DFF5-3932-0BC0-706B-AFBD4984138C}"/>
              </a:ext>
            </a:extLst>
          </p:cNvPr>
          <p:cNvSpPr txBox="1">
            <a:spLocks/>
          </p:cNvSpPr>
          <p:nvPr/>
        </p:nvSpPr>
        <p:spPr>
          <a:xfrm>
            <a:off x="8909732" y="4559287"/>
            <a:ext cx="3088005" cy="154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1F71AE"/>
                </a:solidFill>
                <a:latin typeface="Roboto" panose="02000000000000000000" pitchFamily="2" charset="0"/>
                <a:hlinkClick r:id="rId4"/>
              </a:rPr>
              <a:t>Ira A. Fulton Schools of Engineering</a:t>
            </a:r>
          </a:p>
          <a:p>
            <a:pPr algn="r"/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</a:rPr>
              <a:t>Arizona State University (ASU)</a:t>
            </a:r>
          </a:p>
          <a:p>
            <a:pPr algn="r"/>
            <a:r>
              <a:rPr lang="en-US" dirty="0">
                <a:solidFill>
                  <a:srgbClr val="747474"/>
                </a:solidFill>
                <a:latin typeface="Roboto" panose="02000000000000000000" pitchFamily="2" charset="0"/>
              </a:rPr>
              <a:t>Tempe, Arizona, United States</a:t>
            </a:r>
          </a:p>
          <a:p>
            <a:pPr algn="r"/>
            <a:r>
              <a:rPr lang="en-US" b="1" dirty="0">
                <a:solidFill>
                  <a:srgbClr val="254364"/>
                </a:solidFill>
                <a:latin typeface="Roboto" panose="02000000000000000000" pitchFamily="2" charset="0"/>
                <a:hlinkClick r:id="rId5"/>
              </a:rPr>
              <a:t>Pat Phelan</a:t>
            </a:r>
            <a:endParaRPr lang="en-US" b="1" dirty="0">
              <a:solidFill>
                <a:srgbClr val="373737"/>
              </a:solidFill>
              <a:latin typeface="Roboto" panose="02000000000000000000" pitchFamily="2" charset="0"/>
            </a:endParaRPr>
          </a:p>
          <a:p>
            <a:pPr algn="r"/>
            <a:r>
              <a:rPr lang="en-US" dirty="0">
                <a:solidFill>
                  <a:srgbClr val="747474"/>
                </a:solidFill>
                <a:latin typeface="Roboto" panose="02000000000000000000" pitchFamily="2" charset="0"/>
              </a:rPr>
              <a:t>Professor &amp; Assistant Dean</a:t>
            </a:r>
            <a:endParaRPr lang="en-US" dirty="0">
              <a:solidFill>
                <a:srgbClr val="373737"/>
              </a:solidFill>
              <a:latin typeface="Roboto" panose="02000000000000000000" pitchFamily="2" charset="0"/>
            </a:endParaRPr>
          </a:p>
          <a:p>
            <a:pPr algn="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90B23C0-2665-2C7E-B816-8CB030FE6B4F}"/>
              </a:ext>
            </a:extLst>
          </p:cNvPr>
          <p:cNvSpPr txBox="1">
            <a:spLocks/>
          </p:cNvSpPr>
          <p:nvPr/>
        </p:nvSpPr>
        <p:spPr>
          <a:xfrm>
            <a:off x="8748157" y="5333287"/>
            <a:ext cx="3249580" cy="154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54364"/>
                </a:solidFill>
                <a:latin typeface="Roboto" panose="02000000000000000000" pitchFamily="2" charset="0"/>
                <a:hlinkClick r:id="rId6"/>
              </a:rPr>
              <a:t>Fluidaptic</a:t>
            </a:r>
            <a:r>
              <a:rPr lang="en-US" dirty="0">
                <a:solidFill>
                  <a:srgbClr val="254364"/>
                </a:solidFill>
                <a:latin typeface="Roboto" panose="02000000000000000000" pitchFamily="2" charset="0"/>
                <a:hlinkClick r:id="rId6"/>
              </a:rPr>
              <a:t>, LLC</a:t>
            </a:r>
            <a:endParaRPr lang="en-US" dirty="0">
              <a:solidFill>
                <a:srgbClr val="373737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747474"/>
                </a:solidFill>
                <a:latin typeface="Roboto" panose="02000000000000000000" pitchFamily="2" charset="0"/>
              </a:rPr>
              <a:t>Minneapolis, Minnesota, United States</a:t>
            </a:r>
          </a:p>
          <a:p>
            <a:r>
              <a:rPr lang="en-US" dirty="0">
                <a:solidFill>
                  <a:srgbClr val="747474"/>
                </a:solidFill>
                <a:latin typeface="Roboto" panose="02000000000000000000" pitchFamily="2" charset="0"/>
              </a:rPr>
              <a:t>Thomas BREIDENBACH</a:t>
            </a:r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</a:rPr>
              <a:t> (Owner)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3F819-C1D2-FAA3-51A3-FCA69AF70215}"/>
              </a:ext>
            </a:extLst>
          </p:cNvPr>
          <p:cNvSpPr/>
          <p:nvPr/>
        </p:nvSpPr>
        <p:spPr>
          <a:xfrm>
            <a:off x="1987826" y="1310873"/>
            <a:ext cx="8230886" cy="45719"/>
          </a:xfrm>
          <a:custGeom>
            <a:avLst/>
            <a:gdLst>
              <a:gd name="connsiteX0" fmla="*/ 0 w 8230886"/>
              <a:gd name="connsiteY0" fmla="*/ 0 h 45719"/>
              <a:gd name="connsiteX1" fmla="*/ 340994 w 8230886"/>
              <a:gd name="connsiteY1" fmla="*/ 0 h 45719"/>
              <a:gd name="connsiteX2" fmla="*/ 1011223 w 8230886"/>
              <a:gd name="connsiteY2" fmla="*/ 0 h 45719"/>
              <a:gd name="connsiteX3" fmla="*/ 1352217 w 8230886"/>
              <a:gd name="connsiteY3" fmla="*/ 0 h 45719"/>
              <a:gd name="connsiteX4" fmla="*/ 1775520 w 8230886"/>
              <a:gd name="connsiteY4" fmla="*/ 0 h 45719"/>
              <a:gd name="connsiteX5" fmla="*/ 2116514 w 8230886"/>
              <a:gd name="connsiteY5" fmla="*/ 0 h 45719"/>
              <a:gd name="connsiteX6" fmla="*/ 2704434 w 8230886"/>
              <a:gd name="connsiteY6" fmla="*/ 0 h 45719"/>
              <a:gd name="connsiteX7" fmla="*/ 3292354 w 8230886"/>
              <a:gd name="connsiteY7" fmla="*/ 0 h 45719"/>
              <a:gd name="connsiteX8" fmla="*/ 3880275 w 8230886"/>
              <a:gd name="connsiteY8" fmla="*/ 0 h 45719"/>
              <a:gd name="connsiteX9" fmla="*/ 4303578 w 8230886"/>
              <a:gd name="connsiteY9" fmla="*/ 0 h 45719"/>
              <a:gd name="connsiteX10" fmla="*/ 4809189 w 8230886"/>
              <a:gd name="connsiteY10" fmla="*/ 0 h 45719"/>
              <a:gd name="connsiteX11" fmla="*/ 5314801 w 8230886"/>
              <a:gd name="connsiteY11" fmla="*/ 0 h 45719"/>
              <a:gd name="connsiteX12" fmla="*/ 5902721 w 8230886"/>
              <a:gd name="connsiteY12" fmla="*/ 0 h 45719"/>
              <a:gd name="connsiteX13" fmla="*/ 6408333 w 8230886"/>
              <a:gd name="connsiteY13" fmla="*/ 0 h 45719"/>
              <a:gd name="connsiteX14" fmla="*/ 6996253 w 8230886"/>
              <a:gd name="connsiteY14" fmla="*/ 0 h 45719"/>
              <a:gd name="connsiteX15" fmla="*/ 7419556 w 8230886"/>
              <a:gd name="connsiteY15" fmla="*/ 0 h 45719"/>
              <a:gd name="connsiteX16" fmla="*/ 8230886 w 8230886"/>
              <a:gd name="connsiteY16" fmla="*/ 0 h 45719"/>
              <a:gd name="connsiteX17" fmla="*/ 8230886 w 8230886"/>
              <a:gd name="connsiteY17" fmla="*/ 45719 h 45719"/>
              <a:gd name="connsiteX18" fmla="*/ 7889892 w 8230886"/>
              <a:gd name="connsiteY18" fmla="*/ 45719 h 45719"/>
              <a:gd name="connsiteX19" fmla="*/ 7384281 w 8230886"/>
              <a:gd name="connsiteY19" fmla="*/ 45719 h 45719"/>
              <a:gd name="connsiteX20" fmla="*/ 6714051 w 8230886"/>
              <a:gd name="connsiteY20" fmla="*/ 45719 h 45719"/>
              <a:gd name="connsiteX21" fmla="*/ 6126131 w 8230886"/>
              <a:gd name="connsiteY21" fmla="*/ 45719 h 45719"/>
              <a:gd name="connsiteX22" fmla="*/ 5702828 w 8230886"/>
              <a:gd name="connsiteY22" fmla="*/ 45719 h 45719"/>
              <a:gd name="connsiteX23" fmla="*/ 5361834 w 8230886"/>
              <a:gd name="connsiteY23" fmla="*/ 45719 h 45719"/>
              <a:gd name="connsiteX24" fmla="*/ 4938532 w 8230886"/>
              <a:gd name="connsiteY24" fmla="*/ 45719 h 45719"/>
              <a:gd name="connsiteX25" fmla="*/ 4268302 w 8230886"/>
              <a:gd name="connsiteY25" fmla="*/ 45719 h 45719"/>
              <a:gd name="connsiteX26" fmla="*/ 3845000 w 8230886"/>
              <a:gd name="connsiteY26" fmla="*/ 45719 h 45719"/>
              <a:gd name="connsiteX27" fmla="*/ 3174770 w 8230886"/>
              <a:gd name="connsiteY27" fmla="*/ 45719 h 45719"/>
              <a:gd name="connsiteX28" fmla="*/ 2504541 w 8230886"/>
              <a:gd name="connsiteY28" fmla="*/ 45719 h 45719"/>
              <a:gd name="connsiteX29" fmla="*/ 2163547 w 8230886"/>
              <a:gd name="connsiteY29" fmla="*/ 45719 h 45719"/>
              <a:gd name="connsiteX30" fmla="*/ 1657936 w 8230886"/>
              <a:gd name="connsiteY30" fmla="*/ 45719 h 45719"/>
              <a:gd name="connsiteX31" fmla="*/ 987706 w 8230886"/>
              <a:gd name="connsiteY31" fmla="*/ 45719 h 45719"/>
              <a:gd name="connsiteX32" fmla="*/ 0 w 8230886"/>
              <a:gd name="connsiteY32" fmla="*/ 45719 h 45719"/>
              <a:gd name="connsiteX33" fmla="*/ 0 w 8230886"/>
              <a:gd name="connsiteY33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230886" h="45719" fill="none" extrusionOk="0">
                <a:moveTo>
                  <a:pt x="0" y="0"/>
                </a:moveTo>
                <a:cubicBezTo>
                  <a:pt x="107335" y="-6074"/>
                  <a:pt x="191160" y="12677"/>
                  <a:pt x="340994" y="0"/>
                </a:cubicBezTo>
                <a:cubicBezTo>
                  <a:pt x="490828" y="-12677"/>
                  <a:pt x="803489" y="15906"/>
                  <a:pt x="1011223" y="0"/>
                </a:cubicBezTo>
                <a:cubicBezTo>
                  <a:pt x="1218957" y="-15906"/>
                  <a:pt x="1238969" y="34411"/>
                  <a:pt x="1352217" y="0"/>
                </a:cubicBezTo>
                <a:cubicBezTo>
                  <a:pt x="1465465" y="-34411"/>
                  <a:pt x="1676866" y="27605"/>
                  <a:pt x="1775520" y="0"/>
                </a:cubicBezTo>
                <a:cubicBezTo>
                  <a:pt x="1874174" y="-27605"/>
                  <a:pt x="1970591" y="33876"/>
                  <a:pt x="2116514" y="0"/>
                </a:cubicBezTo>
                <a:cubicBezTo>
                  <a:pt x="2262437" y="-33876"/>
                  <a:pt x="2433408" y="41121"/>
                  <a:pt x="2704434" y="0"/>
                </a:cubicBezTo>
                <a:cubicBezTo>
                  <a:pt x="2975460" y="-41121"/>
                  <a:pt x="3067239" y="33850"/>
                  <a:pt x="3292354" y="0"/>
                </a:cubicBezTo>
                <a:cubicBezTo>
                  <a:pt x="3517469" y="-33850"/>
                  <a:pt x="3597098" y="36149"/>
                  <a:pt x="3880275" y="0"/>
                </a:cubicBezTo>
                <a:cubicBezTo>
                  <a:pt x="4163452" y="-36149"/>
                  <a:pt x="4164490" y="13754"/>
                  <a:pt x="4303578" y="0"/>
                </a:cubicBezTo>
                <a:cubicBezTo>
                  <a:pt x="4442666" y="-13754"/>
                  <a:pt x="4613881" y="58079"/>
                  <a:pt x="4809189" y="0"/>
                </a:cubicBezTo>
                <a:cubicBezTo>
                  <a:pt x="5004497" y="-58079"/>
                  <a:pt x="5109225" y="44848"/>
                  <a:pt x="5314801" y="0"/>
                </a:cubicBezTo>
                <a:cubicBezTo>
                  <a:pt x="5520377" y="-44848"/>
                  <a:pt x="5613455" y="58185"/>
                  <a:pt x="5902721" y="0"/>
                </a:cubicBezTo>
                <a:cubicBezTo>
                  <a:pt x="6191987" y="-58185"/>
                  <a:pt x="6299038" y="2958"/>
                  <a:pt x="6408333" y="0"/>
                </a:cubicBezTo>
                <a:cubicBezTo>
                  <a:pt x="6517628" y="-2958"/>
                  <a:pt x="6780388" y="10399"/>
                  <a:pt x="6996253" y="0"/>
                </a:cubicBezTo>
                <a:cubicBezTo>
                  <a:pt x="7212118" y="-10399"/>
                  <a:pt x="7319895" y="10835"/>
                  <a:pt x="7419556" y="0"/>
                </a:cubicBezTo>
                <a:cubicBezTo>
                  <a:pt x="7519217" y="-10835"/>
                  <a:pt x="7967895" y="89453"/>
                  <a:pt x="8230886" y="0"/>
                </a:cubicBezTo>
                <a:cubicBezTo>
                  <a:pt x="8231935" y="21267"/>
                  <a:pt x="8227876" y="30719"/>
                  <a:pt x="8230886" y="45719"/>
                </a:cubicBezTo>
                <a:cubicBezTo>
                  <a:pt x="8133273" y="54934"/>
                  <a:pt x="8023214" y="28569"/>
                  <a:pt x="7889892" y="45719"/>
                </a:cubicBezTo>
                <a:cubicBezTo>
                  <a:pt x="7756570" y="62869"/>
                  <a:pt x="7587782" y="28903"/>
                  <a:pt x="7384281" y="45719"/>
                </a:cubicBezTo>
                <a:cubicBezTo>
                  <a:pt x="7180780" y="62535"/>
                  <a:pt x="7039034" y="33817"/>
                  <a:pt x="6714051" y="45719"/>
                </a:cubicBezTo>
                <a:cubicBezTo>
                  <a:pt x="6389068" y="57621"/>
                  <a:pt x="6314330" y="-11860"/>
                  <a:pt x="6126131" y="45719"/>
                </a:cubicBezTo>
                <a:cubicBezTo>
                  <a:pt x="5937932" y="103298"/>
                  <a:pt x="5822637" y="29133"/>
                  <a:pt x="5702828" y="45719"/>
                </a:cubicBezTo>
                <a:cubicBezTo>
                  <a:pt x="5583019" y="62305"/>
                  <a:pt x="5439625" y="42389"/>
                  <a:pt x="5361834" y="45719"/>
                </a:cubicBezTo>
                <a:cubicBezTo>
                  <a:pt x="5284043" y="49049"/>
                  <a:pt x="5062505" y="9290"/>
                  <a:pt x="4938532" y="45719"/>
                </a:cubicBezTo>
                <a:cubicBezTo>
                  <a:pt x="4814559" y="82148"/>
                  <a:pt x="4565663" y="-20615"/>
                  <a:pt x="4268302" y="45719"/>
                </a:cubicBezTo>
                <a:cubicBezTo>
                  <a:pt x="3970941" y="112053"/>
                  <a:pt x="3947117" y="2450"/>
                  <a:pt x="3845000" y="45719"/>
                </a:cubicBezTo>
                <a:cubicBezTo>
                  <a:pt x="3742883" y="88988"/>
                  <a:pt x="3471511" y="4056"/>
                  <a:pt x="3174770" y="45719"/>
                </a:cubicBezTo>
                <a:cubicBezTo>
                  <a:pt x="2878029" y="87382"/>
                  <a:pt x="2755951" y="10525"/>
                  <a:pt x="2504541" y="45719"/>
                </a:cubicBezTo>
                <a:cubicBezTo>
                  <a:pt x="2253131" y="80913"/>
                  <a:pt x="2317901" y="23948"/>
                  <a:pt x="2163547" y="45719"/>
                </a:cubicBezTo>
                <a:cubicBezTo>
                  <a:pt x="2009193" y="67490"/>
                  <a:pt x="1895156" y="7735"/>
                  <a:pt x="1657936" y="45719"/>
                </a:cubicBezTo>
                <a:cubicBezTo>
                  <a:pt x="1420716" y="83703"/>
                  <a:pt x="1133567" y="44032"/>
                  <a:pt x="987706" y="45719"/>
                </a:cubicBezTo>
                <a:cubicBezTo>
                  <a:pt x="841845" y="47406"/>
                  <a:pt x="274225" y="-29539"/>
                  <a:pt x="0" y="45719"/>
                </a:cubicBezTo>
                <a:cubicBezTo>
                  <a:pt x="-1596" y="24557"/>
                  <a:pt x="1012" y="19879"/>
                  <a:pt x="0" y="0"/>
                </a:cubicBezTo>
                <a:close/>
              </a:path>
              <a:path w="8230886" h="45719" stroke="0" extrusionOk="0">
                <a:moveTo>
                  <a:pt x="0" y="0"/>
                </a:moveTo>
                <a:cubicBezTo>
                  <a:pt x="129947" y="-3591"/>
                  <a:pt x="350548" y="23684"/>
                  <a:pt x="587920" y="0"/>
                </a:cubicBezTo>
                <a:cubicBezTo>
                  <a:pt x="825292" y="-23684"/>
                  <a:pt x="928839" y="39426"/>
                  <a:pt x="1175841" y="0"/>
                </a:cubicBezTo>
                <a:cubicBezTo>
                  <a:pt x="1422843" y="-39426"/>
                  <a:pt x="1455705" y="10557"/>
                  <a:pt x="1599144" y="0"/>
                </a:cubicBezTo>
                <a:cubicBezTo>
                  <a:pt x="1742583" y="-10557"/>
                  <a:pt x="1803591" y="22990"/>
                  <a:pt x="1940137" y="0"/>
                </a:cubicBezTo>
                <a:cubicBezTo>
                  <a:pt x="2076683" y="-22990"/>
                  <a:pt x="2279980" y="34745"/>
                  <a:pt x="2528058" y="0"/>
                </a:cubicBezTo>
                <a:cubicBezTo>
                  <a:pt x="2776136" y="-34745"/>
                  <a:pt x="2703927" y="18917"/>
                  <a:pt x="2869052" y="0"/>
                </a:cubicBezTo>
                <a:cubicBezTo>
                  <a:pt x="3034177" y="-18917"/>
                  <a:pt x="3297955" y="76567"/>
                  <a:pt x="3539281" y="0"/>
                </a:cubicBezTo>
                <a:cubicBezTo>
                  <a:pt x="3780607" y="-76567"/>
                  <a:pt x="3785538" y="14938"/>
                  <a:pt x="3880275" y="0"/>
                </a:cubicBezTo>
                <a:cubicBezTo>
                  <a:pt x="3975012" y="-14938"/>
                  <a:pt x="4134396" y="8685"/>
                  <a:pt x="4303578" y="0"/>
                </a:cubicBezTo>
                <a:cubicBezTo>
                  <a:pt x="4472760" y="-8685"/>
                  <a:pt x="4646301" y="39618"/>
                  <a:pt x="4809189" y="0"/>
                </a:cubicBezTo>
                <a:cubicBezTo>
                  <a:pt x="4972077" y="-39618"/>
                  <a:pt x="5149847" y="61137"/>
                  <a:pt x="5479418" y="0"/>
                </a:cubicBezTo>
                <a:cubicBezTo>
                  <a:pt x="5808989" y="-61137"/>
                  <a:pt x="5792884" y="37043"/>
                  <a:pt x="6067339" y="0"/>
                </a:cubicBezTo>
                <a:cubicBezTo>
                  <a:pt x="6341794" y="-37043"/>
                  <a:pt x="6325971" y="1181"/>
                  <a:pt x="6408333" y="0"/>
                </a:cubicBezTo>
                <a:cubicBezTo>
                  <a:pt x="6490695" y="-1181"/>
                  <a:pt x="6709737" y="24829"/>
                  <a:pt x="6996253" y="0"/>
                </a:cubicBezTo>
                <a:cubicBezTo>
                  <a:pt x="7282769" y="-24829"/>
                  <a:pt x="7381376" y="49134"/>
                  <a:pt x="7584174" y="0"/>
                </a:cubicBezTo>
                <a:cubicBezTo>
                  <a:pt x="7786972" y="-49134"/>
                  <a:pt x="7941369" y="142"/>
                  <a:pt x="8230886" y="0"/>
                </a:cubicBezTo>
                <a:cubicBezTo>
                  <a:pt x="8231225" y="18283"/>
                  <a:pt x="8229178" y="27863"/>
                  <a:pt x="8230886" y="45719"/>
                </a:cubicBezTo>
                <a:cubicBezTo>
                  <a:pt x="8026223" y="74433"/>
                  <a:pt x="7885640" y="12053"/>
                  <a:pt x="7725274" y="45719"/>
                </a:cubicBezTo>
                <a:cubicBezTo>
                  <a:pt x="7564908" y="79385"/>
                  <a:pt x="7236473" y="27415"/>
                  <a:pt x="7055045" y="45719"/>
                </a:cubicBezTo>
                <a:cubicBezTo>
                  <a:pt x="6873617" y="64023"/>
                  <a:pt x="6603840" y="23344"/>
                  <a:pt x="6467125" y="45719"/>
                </a:cubicBezTo>
                <a:cubicBezTo>
                  <a:pt x="6330410" y="68094"/>
                  <a:pt x="6224972" y="11001"/>
                  <a:pt x="6043822" y="45719"/>
                </a:cubicBezTo>
                <a:cubicBezTo>
                  <a:pt x="5862672" y="80437"/>
                  <a:pt x="5639795" y="39404"/>
                  <a:pt x="5455902" y="45719"/>
                </a:cubicBezTo>
                <a:cubicBezTo>
                  <a:pt x="5272009" y="52034"/>
                  <a:pt x="5236588" y="23888"/>
                  <a:pt x="5032599" y="45719"/>
                </a:cubicBezTo>
                <a:cubicBezTo>
                  <a:pt x="4828610" y="67550"/>
                  <a:pt x="4760876" y="17536"/>
                  <a:pt x="4691605" y="45719"/>
                </a:cubicBezTo>
                <a:cubicBezTo>
                  <a:pt x="4622334" y="73902"/>
                  <a:pt x="4172282" y="29139"/>
                  <a:pt x="3939067" y="45719"/>
                </a:cubicBezTo>
                <a:cubicBezTo>
                  <a:pt x="3705852" y="62299"/>
                  <a:pt x="3756253" y="23319"/>
                  <a:pt x="3598073" y="45719"/>
                </a:cubicBezTo>
                <a:cubicBezTo>
                  <a:pt x="3439893" y="68119"/>
                  <a:pt x="3261330" y="7945"/>
                  <a:pt x="3174770" y="45719"/>
                </a:cubicBezTo>
                <a:cubicBezTo>
                  <a:pt x="3088210" y="83493"/>
                  <a:pt x="2792546" y="6776"/>
                  <a:pt x="2586850" y="45719"/>
                </a:cubicBezTo>
                <a:cubicBezTo>
                  <a:pt x="2381154" y="84662"/>
                  <a:pt x="2323028" y="2554"/>
                  <a:pt x="2081238" y="45719"/>
                </a:cubicBezTo>
                <a:cubicBezTo>
                  <a:pt x="1839448" y="88884"/>
                  <a:pt x="1571308" y="12187"/>
                  <a:pt x="1411009" y="45719"/>
                </a:cubicBezTo>
                <a:cubicBezTo>
                  <a:pt x="1250710" y="79251"/>
                  <a:pt x="868888" y="10799"/>
                  <a:pt x="658471" y="45719"/>
                </a:cubicBezTo>
                <a:cubicBezTo>
                  <a:pt x="448054" y="80639"/>
                  <a:pt x="166968" y="-16830"/>
                  <a:pt x="0" y="45719"/>
                </a:cubicBezTo>
                <a:cubicBezTo>
                  <a:pt x="-2323" y="32624"/>
                  <a:pt x="1179" y="1808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extLst>
              <a:ext uri="{C807C97D-BFC1-408E-A445-0C87EB9F89A2}">
                <ask:lineSketchStyleProps xmlns:ask="http://schemas.microsoft.com/office/drawing/2018/sketchyshapes" sd="20455424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4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5" name="Picture 4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5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CEF2F-05C9-DA8C-8F3D-8648F3B1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" y="128989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Simple Excel plot based on values of code and simulation output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6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48FDC5-A734-6762-4416-70C959EF2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312991"/>
              </p:ext>
            </p:extLst>
          </p:nvPr>
        </p:nvGraphicFramePr>
        <p:xfrm>
          <a:off x="4292144" y="811443"/>
          <a:ext cx="6928279" cy="446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EFFB0C-816F-1425-E878-78510CDB240B}"/>
              </a:ext>
            </a:extLst>
          </p:cNvPr>
          <p:cNvSpPr/>
          <p:nvPr/>
        </p:nvSpPr>
        <p:spPr>
          <a:xfrm>
            <a:off x="318425" y="4148164"/>
            <a:ext cx="2424775" cy="45719"/>
          </a:xfrm>
          <a:prstGeom prst="rect">
            <a:avLst/>
          </a:prstGeom>
          <a:solidFill>
            <a:srgbClr val="FF0000"/>
          </a:solidFill>
          <a:ln>
            <a:extLst>
              <a:ext uri="{C807C97D-BFC1-408E-A445-0C87EB9F89A2}">
                <ask:lineSketchStyleProps xmlns:ask="http://schemas.microsoft.com/office/drawing/2018/sketchyshapes" sd="2045542423">
                  <a:custGeom>
                    <a:avLst/>
                    <a:gdLst>
                      <a:gd name="connsiteX0" fmla="*/ 0 w 2398271"/>
                      <a:gd name="connsiteY0" fmla="*/ 0 h 45719"/>
                      <a:gd name="connsiteX1" fmla="*/ 527620 w 2398271"/>
                      <a:gd name="connsiteY1" fmla="*/ 0 h 45719"/>
                      <a:gd name="connsiteX2" fmla="*/ 1175153 w 2398271"/>
                      <a:gd name="connsiteY2" fmla="*/ 0 h 45719"/>
                      <a:gd name="connsiteX3" fmla="*/ 1702772 w 2398271"/>
                      <a:gd name="connsiteY3" fmla="*/ 0 h 45719"/>
                      <a:gd name="connsiteX4" fmla="*/ 2398271 w 2398271"/>
                      <a:gd name="connsiteY4" fmla="*/ 0 h 45719"/>
                      <a:gd name="connsiteX5" fmla="*/ 2398271 w 2398271"/>
                      <a:gd name="connsiteY5" fmla="*/ 45719 h 45719"/>
                      <a:gd name="connsiteX6" fmla="*/ 1798703 w 2398271"/>
                      <a:gd name="connsiteY6" fmla="*/ 45719 h 45719"/>
                      <a:gd name="connsiteX7" fmla="*/ 1151170 w 2398271"/>
                      <a:gd name="connsiteY7" fmla="*/ 45719 h 45719"/>
                      <a:gd name="connsiteX8" fmla="*/ 575585 w 2398271"/>
                      <a:gd name="connsiteY8" fmla="*/ 45719 h 45719"/>
                      <a:gd name="connsiteX9" fmla="*/ 0 w 2398271"/>
                      <a:gd name="connsiteY9" fmla="*/ 45719 h 45719"/>
                      <a:gd name="connsiteX10" fmla="*/ 0 w 2398271"/>
                      <a:gd name="connsiteY10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98271" h="45719" fill="none" extrusionOk="0">
                        <a:moveTo>
                          <a:pt x="0" y="0"/>
                        </a:moveTo>
                        <a:cubicBezTo>
                          <a:pt x="107782" y="-3402"/>
                          <a:pt x="362623" y="61548"/>
                          <a:pt x="527620" y="0"/>
                        </a:cubicBezTo>
                        <a:cubicBezTo>
                          <a:pt x="692617" y="-61548"/>
                          <a:pt x="971758" y="59471"/>
                          <a:pt x="1175153" y="0"/>
                        </a:cubicBezTo>
                        <a:cubicBezTo>
                          <a:pt x="1378548" y="-59471"/>
                          <a:pt x="1490244" y="28227"/>
                          <a:pt x="1702772" y="0"/>
                        </a:cubicBezTo>
                        <a:cubicBezTo>
                          <a:pt x="1915300" y="-28227"/>
                          <a:pt x="2195263" y="56841"/>
                          <a:pt x="2398271" y="0"/>
                        </a:cubicBezTo>
                        <a:cubicBezTo>
                          <a:pt x="2402049" y="14147"/>
                          <a:pt x="2396839" y="29147"/>
                          <a:pt x="2398271" y="45719"/>
                        </a:cubicBezTo>
                        <a:cubicBezTo>
                          <a:pt x="2275829" y="93403"/>
                          <a:pt x="2060002" y="37215"/>
                          <a:pt x="1798703" y="45719"/>
                        </a:cubicBezTo>
                        <a:cubicBezTo>
                          <a:pt x="1537404" y="54223"/>
                          <a:pt x="1444923" y="13768"/>
                          <a:pt x="1151170" y="45719"/>
                        </a:cubicBezTo>
                        <a:cubicBezTo>
                          <a:pt x="857417" y="77670"/>
                          <a:pt x="823885" y="1516"/>
                          <a:pt x="575585" y="45719"/>
                        </a:cubicBezTo>
                        <a:cubicBezTo>
                          <a:pt x="327285" y="89922"/>
                          <a:pt x="230625" y="6982"/>
                          <a:pt x="0" y="45719"/>
                        </a:cubicBezTo>
                        <a:cubicBezTo>
                          <a:pt x="-1708" y="33693"/>
                          <a:pt x="3667" y="12331"/>
                          <a:pt x="0" y="0"/>
                        </a:cubicBezTo>
                        <a:close/>
                      </a:path>
                      <a:path w="2398271" h="45719" stroke="0" extrusionOk="0">
                        <a:moveTo>
                          <a:pt x="0" y="0"/>
                        </a:moveTo>
                        <a:cubicBezTo>
                          <a:pt x="128735" y="-58344"/>
                          <a:pt x="316918" y="65225"/>
                          <a:pt x="599568" y="0"/>
                        </a:cubicBezTo>
                        <a:cubicBezTo>
                          <a:pt x="882218" y="-65225"/>
                          <a:pt x="1036986" y="51433"/>
                          <a:pt x="1199136" y="0"/>
                        </a:cubicBezTo>
                        <a:cubicBezTo>
                          <a:pt x="1361286" y="-51433"/>
                          <a:pt x="1570854" y="42490"/>
                          <a:pt x="1750738" y="0"/>
                        </a:cubicBezTo>
                        <a:cubicBezTo>
                          <a:pt x="1930622" y="-42490"/>
                          <a:pt x="2217348" y="29529"/>
                          <a:pt x="2398271" y="0"/>
                        </a:cubicBezTo>
                        <a:cubicBezTo>
                          <a:pt x="2398694" y="12644"/>
                          <a:pt x="2394505" y="27407"/>
                          <a:pt x="2398271" y="45719"/>
                        </a:cubicBezTo>
                        <a:cubicBezTo>
                          <a:pt x="2146785" y="87131"/>
                          <a:pt x="2073709" y="42485"/>
                          <a:pt x="1774721" y="45719"/>
                        </a:cubicBezTo>
                        <a:cubicBezTo>
                          <a:pt x="1475733" y="48953"/>
                          <a:pt x="1320453" y="5433"/>
                          <a:pt x="1175153" y="45719"/>
                        </a:cubicBezTo>
                        <a:cubicBezTo>
                          <a:pt x="1029853" y="86005"/>
                          <a:pt x="722683" y="17292"/>
                          <a:pt x="551602" y="45719"/>
                        </a:cubicBezTo>
                        <a:cubicBezTo>
                          <a:pt x="380521" y="74146"/>
                          <a:pt x="196788" y="-4225"/>
                          <a:pt x="0" y="45719"/>
                        </a:cubicBezTo>
                        <a:cubicBezTo>
                          <a:pt x="-2152" y="24267"/>
                          <a:pt x="1389" y="122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172D-355E-F1BC-9144-3D33DD6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476819"/>
            <a:ext cx="11600700" cy="1049235"/>
          </a:xfrm>
          <a:noFill/>
        </p:spPr>
        <p:txBody>
          <a:bodyPr/>
          <a:lstStyle/>
          <a:p>
            <a:pPr algn="ctr"/>
            <a:r>
              <a:rPr lang="en-US" dirty="0"/>
              <a:t>Python code to calculate optimal values of p and 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6F9C2-42B9-0EEC-FE05-20B69FC4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1420627"/>
            <a:ext cx="4990154" cy="533613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9D4C5-15EE-CFD8-F833-F128B640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04" y="1555705"/>
            <a:ext cx="6074853" cy="506598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24D7F0-D86E-9AD0-5BB0-6F0E12018DCC}"/>
              </a:ext>
            </a:extLst>
          </p:cNvPr>
          <p:cNvSpPr/>
          <p:nvPr/>
        </p:nvSpPr>
        <p:spPr>
          <a:xfrm flipV="1">
            <a:off x="246743" y="1001437"/>
            <a:ext cx="11600700" cy="45719"/>
          </a:xfrm>
          <a:prstGeom prst="rect">
            <a:avLst/>
          </a:prstGeom>
          <a:solidFill>
            <a:srgbClr val="FF0000"/>
          </a:solidFill>
          <a:ln>
            <a:extLst>
              <a:ext uri="{C807C97D-BFC1-408E-A445-0C87EB9F89A2}">
                <ask:lineSketchStyleProps xmlns:ask="http://schemas.microsoft.com/office/drawing/2018/sketchyshapes" sd="2045542423">
                  <a:custGeom>
                    <a:avLst/>
                    <a:gdLst>
                      <a:gd name="connsiteX0" fmla="*/ 0 w 2398271"/>
                      <a:gd name="connsiteY0" fmla="*/ 0 h 45719"/>
                      <a:gd name="connsiteX1" fmla="*/ 527620 w 2398271"/>
                      <a:gd name="connsiteY1" fmla="*/ 0 h 45719"/>
                      <a:gd name="connsiteX2" fmla="*/ 1175153 w 2398271"/>
                      <a:gd name="connsiteY2" fmla="*/ 0 h 45719"/>
                      <a:gd name="connsiteX3" fmla="*/ 1702772 w 2398271"/>
                      <a:gd name="connsiteY3" fmla="*/ 0 h 45719"/>
                      <a:gd name="connsiteX4" fmla="*/ 2398271 w 2398271"/>
                      <a:gd name="connsiteY4" fmla="*/ 0 h 45719"/>
                      <a:gd name="connsiteX5" fmla="*/ 2398271 w 2398271"/>
                      <a:gd name="connsiteY5" fmla="*/ 45719 h 45719"/>
                      <a:gd name="connsiteX6" fmla="*/ 1798703 w 2398271"/>
                      <a:gd name="connsiteY6" fmla="*/ 45719 h 45719"/>
                      <a:gd name="connsiteX7" fmla="*/ 1151170 w 2398271"/>
                      <a:gd name="connsiteY7" fmla="*/ 45719 h 45719"/>
                      <a:gd name="connsiteX8" fmla="*/ 575585 w 2398271"/>
                      <a:gd name="connsiteY8" fmla="*/ 45719 h 45719"/>
                      <a:gd name="connsiteX9" fmla="*/ 0 w 2398271"/>
                      <a:gd name="connsiteY9" fmla="*/ 45719 h 45719"/>
                      <a:gd name="connsiteX10" fmla="*/ 0 w 2398271"/>
                      <a:gd name="connsiteY10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98271" h="45719" fill="none" extrusionOk="0">
                        <a:moveTo>
                          <a:pt x="0" y="0"/>
                        </a:moveTo>
                        <a:cubicBezTo>
                          <a:pt x="107782" y="-3402"/>
                          <a:pt x="362623" y="61548"/>
                          <a:pt x="527620" y="0"/>
                        </a:cubicBezTo>
                        <a:cubicBezTo>
                          <a:pt x="692617" y="-61548"/>
                          <a:pt x="971758" y="59471"/>
                          <a:pt x="1175153" y="0"/>
                        </a:cubicBezTo>
                        <a:cubicBezTo>
                          <a:pt x="1378548" y="-59471"/>
                          <a:pt x="1490244" y="28227"/>
                          <a:pt x="1702772" y="0"/>
                        </a:cubicBezTo>
                        <a:cubicBezTo>
                          <a:pt x="1915300" y="-28227"/>
                          <a:pt x="2195263" y="56841"/>
                          <a:pt x="2398271" y="0"/>
                        </a:cubicBezTo>
                        <a:cubicBezTo>
                          <a:pt x="2402049" y="14147"/>
                          <a:pt x="2396839" y="29147"/>
                          <a:pt x="2398271" y="45719"/>
                        </a:cubicBezTo>
                        <a:cubicBezTo>
                          <a:pt x="2275829" y="93403"/>
                          <a:pt x="2060002" y="37215"/>
                          <a:pt x="1798703" y="45719"/>
                        </a:cubicBezTo>
                        <a:cubicBezTo>
                          <a:pt x="1537404" y="54223"/>
                          <a:pt x="1444923" y="13768"/>
                          <a:pt x="1151170" y="45719"/>
                        </a:cubicBezTo>
                        <a:cubicBezTo>
                          <a:pt x="857417" y="77670"/>
                          <a:pt x="823885" y="1516"/>
                          <a:pt x="575585" y="45719"/>
                        </a:cubicBezTo>
                        <a:cubicBezTo>
                          <a:pt x="327285" y="89922"/>
                          <a:pt x="230625" y="6982"/>
                          <a:pt x="0" y="45719"/>
                        </a:cubicBezTo>
                        <a:cubicBezTo>
                          <a:pt x="-1708" y="33693"/>
                          <a:pt x="3667" y="12331"/>
                          <a:pt x="0" y="0"/>
                        </a:cubicBezTo>
                        <a:close/>
                      </a:path>
                      <a:path w="2398271" h="45719" stroke="0" extrusionOk="0">
                        <a:moveTo>
                          <a:pt x="0" y="0"/>
                        </a:moveTo>
                        <a:cubicBezTo>
                          <a:pt x="128735" y="-58344"/>
                          <a:pt x="316918" y="65225"/>
                          <a:pt x="599568" y="0"/>
                        </a:cubicBezTo>
                        <a:cubicBezTo>
                          <a:pt x="882218" y="-65225"/>
                          <a:pt x="1036986" y="51433"/>
                          <a:pt x="1199136" y="0"/>
                        </a:cubicBezTo>
                        <a:cubicBezTo>
                          <a:pt x="1361286" y="-51433"/>
                          <a:pt x="1570854" y="42490"/>
                          <a:pt x="1750738" y="0"/>
                        </a:cubicBezTo>
                        <a:cubicBezTo>
                          <a:pt x="1930622" y="-42490"/>
                          <a:pt x="2217348" y="29529"/>
                          <a:pt x="2398271" y="0"/>
                        </a:cubicBezTo>
                        <a:cubicBezTo>
                          <a:pt x="2398694" y="12644"/>
                          <a:pt x="2394505" y="27407"/>
                          <a:pt x="2398271" y="45719"/>
                        </a:cubicBezTo>
                        <a:cubicBezTo>
                          <a:pt x="2146785" y="87131"/>
                          <a:pt x="2073709" y="42485"/>
                          <a:pt x="1774721" y="45719"/>
                        </a:cubicBezTo>
                        <a:cubicBezTo>
                          <a:pt x="1475733" y="48953"/>
                          <a:pt x="1320453" y="5433"/>
                          <a:pt x="1175153" y="45719"/>
                        </a:cubicBezTo>
                        <a:cubicBezTo>
                          <a:pt x="1029853" y="86005"/>
                          <a:pt x="722683" y="17292"/>
                          <a:pt x="551602" y="45719"/>
                        </a:cubicBezTo>
                        <a:cubicBezTo>
                          <a:pt x="380521" y="74146"/>
                          <a:pt x="196788" y="-4225"/>
                          <a:pt x="0" y="45719"/>
                        </a:cubicBezTo>
                        <a:cubicBezTo>
                          <a:pt x="-2152" y="24267"/>
                          <a:pt x="1389" y="122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0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469-6EE8-481F-DCDB-ECE35E2C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05" y="1281599"/>
            <a:ext cx="5837117" cy="547202"/>
          </a:xfrm>
        </p:spPr>
        <p:txBody>
          <a:bodyPr>
            <a:normAutofit/>
          </a:bodyPr>
          <a:lstStyle/>
          <a:p>
            <a:r>
              <a:rPr lang="en-US" dirty="0"/>
              <a:t>Conclusion and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BD8A-14F0-33D2-7808-3A563F85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 boundary conditions on a portion of the double coil helical tube heat exchanger considered, an optimal p/D ratio would be approximately 2.5.</a:t>
            </a:r>
          </a:p>
          <a:p>
            <a:r>
              <a:rPr lang="en-US" dirty="0"/>
              <a:t>More accurate values can be determined by powerful computers with a registered ANSYS software and computing power. </a:t>
            </a:r>
          </a:p>
          <a:p>
            <a:r>
              <a:rPr lang="en-US" dirty="0"/>
              <a:t>Further studies can be conducted on the secondary flow by the 2</a:t>
            </a:r>
            <a:r>
              <a:rPr lang="en-US" baseline="30000" dirty="0"/>
              <a:t>nd</a:t>
            </a:r>
            <a:r>
              <a:rPr lang="en-US" dirty="0"/>
              <a:t> helical tube and its effect on the overall heat output and the p/D ratio.  Also, different flow rates and pipe diameters can be considered as well.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5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AE2B-290F-C80D-92D8-48BB79A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406" y="1255094"/>
            <a:ext cx="2563830" cy="587136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06B4-CBF8-4F2D-E19B-6EC0F457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Abul-</a:t>
            </a:r>
            <a:r>
              <a:rPr lang="en-US" dirty="0" err="1"/>
              <a:t>Hamayel</a:t>
            </a:r>
            <a:r>
              <a:rPr lang="en-US" dirty="0"/>
              <a:t>, M. A. (1995). Heat transfer in helically coiled tubes with laminar flow. Heat Transfer Engineering, 16(2), 5-12.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Borse</a:t>
            </a:r>
            <a:r>
              <a:rPr lang="en-US" dirty="0"/>
              <a:t>, D., &amp; Bute, J. V. (2014). A review on helical coil heat exchanger. International Journal of Advanced Engineering Research and Studies, 2(4), 77-80.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Ito, H., "Theoretical and Experimental Investigation Concerning the Flow Through Curved Pipes", Mem. Inst. High Speed Mechanics, Tohoku Univ., Japan, 14, 137 (1959).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Koenig, A. A. (2013). Thermal resistance of borehole heat exchangers composed of multiple loops and custom shapes. </a:t>
            </a:r>
            <a:r>
              <a:rPr lang="en-US" dirty="0" err="1"/>
              <a:t>Geothermics</a:t>
            </a:r>
            <a:r>
              <a:rPr lang="en-US" dirty="0"/>
              <a:t>, 46, 45-55.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Ngo, V. T., Kim, K. H., &amp; Cho, H. H. (2019). A new design of ground heat exchanger with insulation plate for effectively geothermal management. Energy, 167, 739-746.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Purandare</a:t>
            </a:r>
            <a:r>
              <a:rPr lang="en-US" dirty="0"/>
              <a:t>, P. S., </a:t>
            </a:r>
            <a:r>
              <a:rPr lang="en-US" dirty="0" err="1"/>
              <a:t>Lele</a:t>
            </a:r>
            <a:r>
              <a:rPr lang="en-US" dirty="0"/>
              <a:t>, M. M., &amp; Gupta, R. (2014). Parametric analysis of helical coil heat exchanger. Chemical Engineering Research and Design, 92(11), 2397-2406.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Rogers, G. F. C., &amp; Mayhew, Y. R. (1964). Heat transfer and pressure loss in helically coiled tubes with turbulent flow. International Journal of Heat and Mass Transfer, 7(12), 1207-1216.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B2D666-0337-F3FE-1C41-7C9F7F1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Application and purpose of geothermal heat exchanger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82E72-FAFD-6B5F-0AB7-FDB2161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693026"/>
            <a:ext cx="4074836" cy="2067978"/>
          </a:xfrm>
          <a:prstGeom prst="rect">
            <a:avLst/>
          </a:prstGeom>
        </p:spPr>
      </p:pic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78EBCD9-122A-3C95-C378-D00AD33A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41" y="3137516"/>
            <a:ext cx="3762831" cy="249287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A0E19B-1E4C-2D60-DB4D-8B4724E8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Geothermal HEX is widely used in housing applications as a part of Green HVAC systems in an assisting capacity.</a:t>
            </a:r>
          </a:p>
          <a:p>
            <a:pPr>
              <a:lnSpc>
                <a:spcPct val="110000"/>
              </a:lnSpc>
            </a:pPr>
            <a:r>
              <a:rPr lang="en-US" sz="1700"/>
              <a:t>A few hundred meters of geothermal HEX can power up approx. 10 kW.</a:t>
            </a:r>
          </a:p>
          <a:p>
            <a:pPr>
              <a:lnSpc>
                <a:spcPct val="110000"/>
              </a:lnSpc>
            </a:pPr>
            <a:r>
              <a:rPr lang="en-US" sz="1700"/>
              <a:t>A double helical coil is preferred over a U coil as demonstrated by team Tempe Eskimos. It has better heat exchanging efficiency over a smaller length.</a:t>
            </a:r>
          </a:p>
          <a:p>
            <a:pPr>
              <a:lnSpc>
                <a:spcPct val="110000"/>
              </a:lnSpc>
            </a:pPr>
            <a:r>
              <a:rPr lang="en-US" sz="1700"/>
              <a:t>A helical coil has flow pushed outwards by centrifugal force exerting more h and hence improved heat transfer.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E9248-1147-EFA8-DA15-26AE30B4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04519"/>
            <a:ext cx="11688416" cy="10492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for boundary conditions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literature 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70E917-EE5F-FCBC-1F33-D32AB196D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34125"/>
              </p:ext>
            </p:extLst>
          </p:nvPr>
        </p:nvGraphicFramePr>
        <p:xfrm>
          <a:off x="556591" y="2019474"/>
          <a:ext cx="11141923" cy="451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34">
                  <a:extLst>
                    <a:ext uri="{9D8B030D-6E8A-4147-A177-3AD203B41FA5}">
                      <a16:colId xmlns:a16="http://schemas.microsoft.com/office/drawing/2014/main" val="1453398028"/>
                    </a:ext>
                  </a:extLst>
                </a:gridCol>
                <a:gridCol w="3710476">
                  <a:extLst>
                    <a:ext uri="{9D8B030D-6E8A-4147-A177-3AD203B41FA5}">
                      <a16:colId xmlns:a16="http://schemas.microsoft.com/office/drawing/2014/main" val="1992534289"/>
                    </a:ext>
                  </a:extLst>
                </a:gridCol>
                <a:gridCol w="1127759">
                  <a:extLst>
                    <a:ext uri="{9D8B030D-6E8A-4147-A177-3AD203B41FA5}">
                      <a16:colId xmlns:a16="http://schemas.microsoft.com/office/drawing/2014/main" val="848387351"/>
                    </a:ext>
                  </a:extLst>
                </a:gridCol>
                <a:gridCol w="5791954">
                  <a:extLst>
                    <a:ext uri="{9D8B030D-6E8A-4147-A177-3AD203B41FA5}">
                      <a16:colId xmlns:a16="http://schemas.microsoft.com/office/drawing/2014/main" val="975214762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125205491"/>
                  </a:ext>
                </a:extLst>
              </a:tr>
              <a:tr h="5141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Thermal Conductivity of Soil 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(Assuming Sandy Loam Soil typical in Arizona)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 (W/mK)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Moench et. al. "Thermal Conductivity and Diffusivity of Soil Using a Cylindrical Heat Source"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4016279234"/>
                  </a:ext>
                </a:extLst>
              </a:tr>
              <a:tr h="5141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Thermal Conductivity of Cement-Silica (80-20) Grout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 (W/mK)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Cement-based Grout (Industry Standard for HDPE pipes)</a:t>
                      </a:r>
                    </a:p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Mahmoud et. al. “A </a:t>
                      </a: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grout materials in geothermal energy applications”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3413568136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 Pipe Material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 11 HDPE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 Standard (As confirmed by Riipen)</a:t>
                      </a: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1346537094"/>
                  </a:ext>
                </a:extLst>
              </a:tr>
              <a:tr h="74285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 Pipe Conductivity, k (W/mK)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 (W/mK)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Matweb M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aterial Property Website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”https://www.matweb.com/search/datasheet.aspx?matguid=fce23f90005d4fbe8e12a1bce53ebdc8”</a:t>
                      </a: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789318487"/>
                  </a:ext>
                </a:extLst>
              </a:tr>
              <a:tr h="5141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Insulator Material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 Foam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 et. al.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new design of ground heat exchanger with insulation plate for effectively geothermal management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”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2010574285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Insulator Thickness, cm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 cm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Approx.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 from Riipen drawing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912148328"/>
                  </a:ext>
                </a:extLst>
              </a:tr>
              <a:tr h="5141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Insulator Conductivity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k (W/mK)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W/mK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Thermal insulation materials made of rigid polyurethane foam (PUR/PIR) - Specification" by European Committee for Standardization (CEN) (EN 13165:2016)</a:t>
                      </a:r>
                      <a:endParaRPr lang="en-GB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3256474666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 temperatures below 30 feet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7-15⁰C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 Website ”https://www.energy.gov/energysaver/geothermal-heat-pumps”</a:t>
                      </a: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1133004067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 Inlet Temp (Consider March, Sept)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29⁰C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Considering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 normal outside temperatures in Arizona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3886015417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HEX Coil (Total Pitch)</a:t>
                      </a: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ft = 113 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 based on Team Tempe Eskimos Project for Q=10 kW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213520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5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046D16-A8FF-EE34-ED95-2BF96702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to determine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p&amp;D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6F25E9B-A2EA-017C-6AE0-195C53538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017828"/>
              </p:ext>
            </p:extLst>
          </p:nvPr>
        </p:nvGraphicFramePr>
        <p:xfrm>
          <a:off x="301849" y="1922553"/>
          <a:ext cx="11587999" cy="470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82">
                  <a:extLst>
                    <a:ext uri="{9D8B030D-6E8A-4147-A177-3AD203B41FA5}">
                      <a16:colId xmlns:a16="http://schemas.microsoft.com/office/drawing/2014/main" val="1453398028"/>
                    </a:ext>
                  </a:extLst>
                </a:gridCol>
                <a:gridCol w="2704323">
                  <a:extLst>
                    <a:ext uri="{9D8B030D-6E8A-4147-A177-3AD203B41FA5}">
                      <a16:colId xmlns:a16="http://schemas.microsoft.com/office/drawing/2014/main" val="1992534289"/>
                    </a:ext>
                  </a:extLst>
                </a:gridCol>
                <a:gridCol w="5078092">
                  <a:extLst>
                    <a:ext uri="{9D8B030D-6E8A-4147-A177-3AD203B41FA5}">
                      <a16:colId xmlns:a16="http://schemas.microsoft.com/office/drawing/2014/main" val="848387351"/>
                    </a:ext>
                  </a:extLst>
                </a:gridCol>
                <a:gridCol w="2933402">
                  <a:extLst>
                    <a:ext uri="{9D8B030D-6E8A-4147-A177-3AD203B41FA5}">
                      <a16:colId xmlns:a16="http://schemas.microsoft.com/office/drawing/2014/main" val="975214762"/>
                    </a:ext>
                  </a:extLst>
                </a:gridCol>
              </a:tblGrid>
              <a:tr h="432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205491"/>
                  </a:ext>
                </a:extLst>
              </a:tr>
              <a:tr h="134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Nusselt Number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Re&gt;2000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Rogers, G. F. C., &amp; Mayhew, Y. R. (1984). Heat transfer and pressure loss in helically coiled tubes with turbulent flow. International Journal of Heat and Mass Transfer, 27(3), 475-486.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568136"/>
                  </a:ext>
                </a:extLst>
              </a:tr>
              <a:tr h="134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 Reynolds number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Ito, H., "Theoretical and Experimental Investigation Concerning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Flow Through Curved Pipes", Mem. Inst. High Speed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Mechanics, Tohoku Univ., Japan, 14, 137 (1959).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6537094"/>
                  </a:ext>
                </a:extLst>
              </a:tr>
              <a:tr h="67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Helical Coil Dimensions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 = N * (S + </a:t>
                      </a:r>
                      <a:r>
                        <a:rPr lang="en-GB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Dw</a:t>
                      </a:r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(N*(((pi*Dc)^2)+(P^2))^0.5)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Helical Coil Calculator by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CalcTool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“https://www.calctool.org/electromagnetism/helical-coil”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318487"/>
                  </a:ext>
                </a:extLst>
              </a:tr>
              <a:tr h="899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 Capacity Formula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= h * (pi * d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 (Tin – Tout)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Nu * k / di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Cengel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Y. A., 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Ghajar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 J. (2018). Heat and Mass Transfer: Fundamentals and Applications (5th ed.). McGraw-Hill Education.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057428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6D0BAE9-9BC7-7D70-10E2-4018260A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137" y="2826294"/>
            <a:ext cx="3196154" cy="326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F9073-053D-B585-43AC-0135B401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47" y="4070233"/>
            <a:ext cx="2621332" cy="4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4B70-AF2A-C512-1131-6A9ED86F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586805"/>
            <a:ext cx="9603275" cy="1049235"/>
          </a:xfr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Ansys fluent simulations of various p/d ratios to determine outlet temperature</a:t>
            </a:r>
            <a:endParaRPr lang="en-GB" dirty="0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F94C44C0-B888-0FFC-643C-0F7BD51E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9" y="2061030"/>
            <a:ext cx="8557864" cy="3526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B00FD-23A5-9D52-DCF2-A6FF34BE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71631"/>
              </p:ext>
            </p:extLst>
          </p:nvPr>
        </p:nvGraphicFramePr>
        <p:xfrm>
          <a:off x="9252139" y="2047240"/>
          <a:ext cx="2643552" cy="352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847">
                  <a:extLst>
                    <a:ext uri="{9D8B030D-6E8A-4147-A177-3AD203B41FA5}">
                      <a16:colId xmlns:a16="http://schemas.microsoft.com/office/drawing/2014/main" val="63889044"/>
                    </a:ext>
                  </a:extLst>
                </a:gridCol>
                <a:gridCol w="1269705">
                  <a:extLst>
                    <a:ext uri="{9D8B030D-6E8A-4147-A177-3AD203B41FA5}">
                      <a16:colId xmlns:a16="http://schemas.microsoft.com/office/drawing/2014/main" val="3329150003"/>
                    </a:ext>
                  </a:extLst>
                </a:gridCol>
              </a:tblGrid>
              <a:tr h="4732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164985"/>
                  </a:ext>
                </a:extLst>
              </a:tr>
              <a:tr h="8169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Pitch 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80534"/>
                  </a:ext>
                </a:extLst>
              </a:tr>
              <a:tr h="8169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Coil Dia 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843665"/>
                  </a:ext>
                </a:extLst>
              </a:tr>
              <a:tr h="4732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41454"/>
                  </a:ext>
                </a:extLst>
              </a:tr>
              <a:tr h="4732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 (W)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2156"/>
                  </a:ext>
                </a:extLst>
              </a:tr>
              <a:tr h="4732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3.423836751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0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B00FD-23A5-9D52-DCF2-A6FF34BE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45130"/>
              </p:ext>
            </p:extLst>
          </p:nvPr>
        </p:nvGraphicFramePr>
        <p:xfrm>
          <a:off x="9303026" y="1310214"/>
          <a:ext cx="2403421" cy="37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51">
                  <a:extLst>
                    <a:ext uri="{9D8B030D-6E8A-4147-A177-3AD203B41FA5}">
                      <a16:colId xmlns:a16="http://schemas.microsoft.com/office/drawing/2014/main" val="63889044"/>
                    </a:ext>
                  </a:extLst>
                </a:gridCol>
                <a:gridCol w="1154370">
                  <a:extLst>
                    <a:ext uri="{9D8B030D-6E8A-4147-A177-3AD203B41FA5}">
                      <a16:colId xmlns:a16="http://schemas.microsoft.com/office/drawing/2014/main" val="3329150003"/>
                    </a:ext>
                  </a:extLst>
                </a:gridCol>
              </a:tblGrid>
              <a:tr h="5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Results</a:t>
                      </a:r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164985"/>
                  </a:ext>
                </a:extLst>
              </a:tr>
              <a:tr h="86955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Pitch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480534"/>
                  </a:ext>
                </a:extLst>
              </a:tr>
              <a:tr h="86955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Coil Dia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843665"/>
                  </a:ext>
                </a:extLst>
              </a:tr>
              <a:tr h="5037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2.422857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1454"/>
                  </a:ext>
                </a:extLst>
              </a:tr>
              <a:tr h="5037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 (W)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872156"/>
                  </a:ext>
                </a:extLst>
              </a:tr>
              <a:tr h="5037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1.144951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68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FE4A8B8-4AF3-5B39-73DE-12275B657BF1}"/>
              </a:ext>
            </a:extLst>
          </p:cNvPr>
          <p:cNvSpPr/>
          <p:nvPr/>
        </p:nvSpPr>
        <p:spPr>
          <a:xfrm>
            <a:off x="152158" y="155691"/>
            <a:ext cx="587543" cy="542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8C65D9-1EFB-3BEE-D7B3-EC677F9F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6" y="934187"/>
            <a:ext cx="8517759" cy="44830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2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B00FD-23A5-9D52-DCF2-A6FF34BE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28166"/>
              </p:ext>
            </p:extLst>
          </p:nvPr>
        </p:nvGraphicFramePr>
        <p:xfrm>
          <a:off x="9550466" y="1502041"/>
          <a:ext cx="2438400" cy="301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30">
                  <a:extLst>
                    <a:ext uri="{9D8B030D-6E8A-4147-A177-3AD203B41FA5}">
                      <a16:colId xmlns:a16="http://schemas.microsoft.com/office/drawing/2014/main" val="63889044"/>
                    </a:ext>
                  </a:extLst>
                </a:gridCol>
                <a:gridCol w="1171170">
                  <a:extLst>
                    <a:ext uri="{9D8B030D-6E8A-4147-A177-3AD203B41FA5}">
                      <a16:colId xmlns:a16="http://schemas.microsoft.com/office/drawing/2014/main" val="3329150003"/>
                    </a:ext>
                  </a:extLst>
                </a:gridCol>
              </a:tblGrid>
              <a:tr h="4050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Results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7164985"/>
                  </a:ext>
                </a:extLst>
              </a:tr>
              <a:tr h="69921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Pitch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5480534"/>
                  </a:ext>
                </a:extLst>
              </a:tr>
              <a:tr h="69921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Coil Dia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6843665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1.6666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241454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 (W)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72156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268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FE4A8B8-4AF3-5B39-73DE-12275B657BF1}"/>
              </a:ext>
            </a:extLst>
          </p:cNvPr>
          <p:cNvSpPr/>
          <p:nvPr/>
        </p:nvSpPr>
        <p:spPr>
          <a:xfrm>
            <a:off x="135467" y="148789"/>
            <a:ext cx="595024" cy="549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5196">
              <a:spcAft>
                <a:spcPts val="600"/>
              </a:spcAft>
            </a:pP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B467845-5838-A11E-1CDA-E2FD3A2D1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2"/>
          <a:stretch/>
        </p:blipFill>
        <p:spPr>
          <a:xfrm>
            <a:off x="338647" y="974957"/>
            <a:ext cx="8873172" cy="41059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06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B00FD-23A5-9D52-DCF2-A6FF34BE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08051"/>
              </p:ext>
            </p:extLst>
          </p:nvPr>
        </p:nvGraphicFramePr>
        <p:xfrm>
          <a:off x="9376336" y="1506435"/>
          <a:ext cx="2455559" cy="342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47">
                  <a:extLst>
                    <a:ext uri="{9D8B030D-6E8A-4147-A177-3AD203B41FA5}">
                      <a16:colId xmlns:a16="http://schemas.microsoft.com/office/drawing/2014/main" val="63889044"/>
                    </a:ext>
                  </a:extLst>
                </a:gridCol>
                <a:gridCol w="1179412">
                  <a:extLst>
                    <a:ext uri="{9D8B030D-6E8A-4147-A177-3AD203B41FA5}">
                      <a16:colId xmlns:a16="http://schemas.microsoft.com/office/drawing/2014/main" val="3329150003"/>
                    </a:ext>
                  </a:extLst>
                </a:gridCol>
              </a:tblGrid>
              <a:tr h="459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Results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7164985"/>
                  </a:ext>
                </a:extLst>
              </a:tr>
              <a:tr h="7929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Pitch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GB" dirty="0"/>
                        <a:t>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5480534"/>
                  </a:ext>
                </a:extLst>
              </a:tr>
              <a:tr h="7929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Coil Dia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6843665"/>
                  </a:ext>
                </a:extLst>
              </a:tr>
              <a:tr h="459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241454"/>
                  </a:ext>
                </a:extLst>
              </a:tr>
              <a:tr h="459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 (W)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1.62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72156"/>
                  </a:ext>
                </a:extLst>
              </a:tr>
              <a:tr h="459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2.6638</a:t>
                      </a:r>
                      <a:endParaRPr lang="en-GB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268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FE4A8B8-4AF3-5B39-73DE-12275B657BF1}"/>
              </a:ext>
            </a:extLst>
          </p:cNvPr>
          <p:cNvSpPr/>
          <p:nvPr/>
        </p:nvSpPr>
        <p:spPr>
          <a:xfrm>
            <a:off x="165791" y="163075"/>
            <a:ext cx="611713" cy="564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89188-ADF4-7D30-6E55-131AC730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04" y="1506435"/>
            <a:ext cx="7984904" cy="3423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54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2A3C9-9929-489E-898B-B98AD5FA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69442"/>
              </p:ext>
            </p:extLst>
          </p:nvPr>
        </p:nvGraphicFramePr>
        <p:xfrm>
          <a:off x="643464" y="795528"/>
          <a:ext cx="10905071" cy="384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94">
                  <a:extLst>
                    <a:ext uri="{9D8B030D-6E8A-4147-A177-3AD203B41FA5}">
                      <a16:colId xmlns:a16="http://schemas.microsoft.com/office/drawing/2014/main" val="1553929446"/>
                    </a:ext>
                  </a:extLst>
                </a:gridCol>
                <a:gridCol w="1184591">
                  <a:extLst>
                    <a:ext uri="{9D8B030D-6E8A-4147-A177-3AD203B41FA5}">
                      <a16:colId xmlns:a16="http://schemas.microsoft.com/office/drawing/2014/main" val="1574853446"/>
                    </a:ext>
                  </a:extLst>
                </a:gridCol>
                <a:gridCol w="958259">
                  <a:extLst>
                    <a:ext uri="{9D8B030D-6E8A-4147-A177-3AD203B41FA5}">
                      <a16:colId xmlns:a16="http://schemas.microsoft.com/office/drawing/2014/main" val="845236102"/>
                    </a:ext>
                  </a:extLst>
                </a:gridCol>
                <a:gridCol w="1525832">
                  <a:extLst>
                    <a:ext uri="{9D8B030D-6E8A-4147-A177-3AD203B41FA5}">
                      <a16:colId xmlns:a16="http://schemas.microsoft.com/office/drawing/2014/main" val="510953945"/>
                    </a:ext>
                  </a:extLst>
                </a:gridCol>
                <a:gridCol w="1059238">
                  <a:extLst>
                    <a:ext uri="{9D8B030D-6E8A-4147-A177-3AD203B41FA5}">
                      <a16:colId xmlns:a16="http://schemas.microsoft.com/office/drawing/2014/main" val="9776982"/>
                    </a:ext>
                  </a:extLst>
                </a:gridCol>
                <a:gridCol w="1525834">
                  <a:extLst>
                    <a:ext uri="{9D8B030D-6E8A-4147-A177-3AD203B41FA5}">
                      <a16:colId xmlns:a16="http://schemas.microsoft.com/office/drawing/2014/main" val="2155581231"/>
                    </a:ext>
                  </a:extLst>
                </a:gridCol>
                <a:gridCol w="1525832">
                  <a:extLst>
                    <a:ext uri="{9D8B030D-6E8A-4147-A177-3AD203B41FA5}">
                      <a16:colId xmlns:a16="http://schemas.microsoft.com/office/drawing/2014/main" val="3344485775"/>
                    </a:ext>
                  </a:extLst>
                </a:gridCol>
                <a:gridCol w="958259">
                  <a:extLst>
                    <a:ext uri="{9D8B030D-6E8A-4147-A177-3AD203B41FA5}">
                      <a16:colId xmlns:a16="http://schemas.microsoft.com/office/drawing/2014/main" val="2020555018"/>
                    </a:ext>
                  </a:extLst>
                </a:gridCol>
                <a:gridCol w="1525832">
                  <a:extLst>
                    <a:ext uri="{9D8B030D-6E8A-4147-A177-3AD203B41FA5}">
                      <a16:colId xmlns:a16="http://schemas.microsoft.com/office/drawing/2014/main" val="2532471349"/>
                    </a:ext>
                  </a:extLst>
                </a:gridCol>
              </a:tblGrid>
              <a:tr h="80494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'p/D' V/s 'Q' Table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04009"/>
                  </a:ext>
                </a:extLst>
              </a:tr>
              <a:tr h="11972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Sr No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Pitch (mm) 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Coil </a:t>
                      </a:r>
                      <a:r>
                        <a:rPr lang="en-GB" sz="1600" b="1" u="none" strike="noStrike" dirty="0">
                          <a:effectLst/>
                        </a:rPr>
                        <a:t>Diameter</a:t>
                      </a:r>
                      <a:r>
                        <a:rPr lang="en-GB" sz="2400" b="1" u="none" strike="noStrike" dirty="0">
                          <a:effectLst/>
                        </a:rPr>
                        <a:t> (mm)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p/D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Q </a:t>
                      </a:r>
                      <a:br>
                        <a:rPr lang="en-GB" sz="2400" b="1" u="none" strike="noStrike" dirty="0">
                          <a:effectLst/>
                        </a:rPr>
                      </a:br>
                      <a:r>
                        <a:rPr lang="en-GB" sz="2400" b="1" u="none" strike="noStrike" dirty="0">
                          <a:effectLst/>
                        </a:rPr>
                        <a:t>(W)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err="1">
                          <a:effectLst/>
                        </a:rPr>
                        <a:t>T_out</a:t>
                      </a:r>
                      <a:r>
                        <a:rPr lang="en-GB" sz="2400" b="1" u="none" strike="noStrike" dirty="0">
                          <a:effectLst/>
                        </a:rPr>
                        <a:t> (⁰C)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L </a:t>
                      </a:r>
                      <a:br>
                        <a:rPr lang="en-GB" sz="2400" b="1" u="none" strike="noStrike" dirty="0">
                          <a:effectLst/>
                        </a:rPr>
                      </a:br>
                      <a:r>
                        <a:rPr lang="en-GB" sz="2400" b="1" u="none" strike="noStrike" dirty="0">
                          <a:effectLst/>
                        </a:rPr>
                        <a:t>(mm)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H (mm)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7459068"/>
                  </a:ext>
                </a:extLst>
              </a:tr>
              <a:tr h="4618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266.67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0.8889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14.15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79.96495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3353.573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1000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3.423837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7598182"/>
                  </a:ext>
                </a:extLst>
              </a:tr>
              <a:tr h="4618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848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350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2.422857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2.61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79.98557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1589.846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1000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1.144951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3259051"/>
                  </a:ext>
                </a:extLst>
              </a:tr>
              <a:tr h="4618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500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1.666667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6.5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32.99357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6401.368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8183569"/>
                  </a:ext>
                </a:extLst>
              </a:tr>
              <a:tr h="4618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350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250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1.4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1.62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32.99581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2290.481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1000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2.6638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28" marR="13928" marT="1392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7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17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1097</TotalTime>
  <Words>1383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Jokerman</vt:lpstr>
      <vt:lpstr>Roboto</vt:lpstr>
      <vt:lpstr>Times New Roman</vt:lpstr>
      <vt:lpstr>Gallery</vt:lpstr>
      <vt:lpstr>Optimization of Pitch/Coil diameter ratio for Screw-In Geothermal Heat exchanger</vt:lpstr>
      <vt:lpstr>Application and purpose of geothermal heat exchanger</vt:lpstr>
      <vt:lpstr>Assumptions for boundary conditions  based on literature review</vt:lpstr>
      <vt:lpstr>Literature review to determine p&amp;D values</vt:lpstr>
      <vt:lpstr>Ansys fluent simulations of various p/d ratios to determine outlet temperature</vt:lpstr>
      <vt:lpstr>PowerPoint Presentation</vt:lpstr>
      <vt:lpstr>PowerPoint Presentation</vt:lpstr>
      <vt:lpstr>PowerPoint Presentation</vt:lpstr>
      <vt:lpstr>PowerPoint Presentation</vt:lpstr>
      <vt:lpstr>Simple Excel plot based on values of code and simulation output</vt:lpstr>
      <vt:lpstr>Python code to calculate optimal values of p and d</vt:lpstr>
      <vt:lpstr>Conclusion and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Insulator to Reduce Thermal Interference in Geothermal Loop</dc:title>
  <dc:creator>Tushar Vishwanath</dc:creator>
  <cp:lastModifiedBy>Tushar Vishwanath</cp:lastModifiedBy>
  <cp:revision>28</cp:revision>
  <dcterms:created xsi:type="dcterms:W3CDTF">2023-02-08T04:28:59Z</dcterms:created>
  <dcterms:modified xsi:type="dcterms:W3CDTF">2024-01-22T16:55:48Z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