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76" r:id="rId7"/>
    <p:sldId id="279" r:id="rId8"/>
    <p:sldId id="277" r:id="rId9"/>
    <p:sldId id="293" r:id="rId10"/>
    <p:sldId id="280" r:id="rId11"/>
    <p:sldId id="284" r:id="rId12"/>
    <p:sldId id="283" r:id="rId13"/>
    <p:sldId id="285" r:id="rId14"/>
    <p:sldId id="286" r:id="rId15"/>
    <p:sldId id="287" r:id="rId16"/>
    <p:sldId id="291" r:id="rId17"/>
    <p:sldId id="288" r:id="rId18"/>
    <p:sldId id="289" r:id="rId19"/>
    <p:sldId id="294" r:id="rId20"/>
    <p:sldId id="290" r:id="rId21"/>
    <p:sldId id="292" r:id="rId22"/>
    <p:sldId id="25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bigmartprediction147.herokuapp.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72357" y="1122363"/>
            <a:ext cx="7812350" cy="1967066"/>
          </a:xfrm>
        </p:spPr>
        <p:txBody>
          <a:bodyPr/>
          <a:lstStyle/>
          <a:p>
            <a:r>
              <a:rPr lang="en-US" sz="5400" dirty="0" err="1">
                <a:latin typeface="Times New Roman" panose="02020603050405020304" pitchFamily="18" charset="0"/>
                <a:cs typeface="Times New Roman" panose="02020603050405020304" pitchFamily="18" charset="0"/>
              </a:rPr>
              <a:t>BigMart</a:t>
            </a:r>
            <a:r>
              <a:rPr lang="en-US" sz="5400" dirty="0">
                <a:latin typeface="Times New Roman" panose="02020603050405020304" pitchFamily="18" charset="0"/>
                <a:cs typeface="Times New Roman" panose="02020603050405020304" pitchFamily="18" charset="0"/>
              </a:rPr>
              <a:t> Sales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72357" y="3089429"/>
            <a:ext cx="9500507" cy="806675"/>
          </a:xfrm>
        </p:spPr>
        <p:txBody>
          <a:bodyPr/>
          <a:lstStyle/>
          <a:p>
            <a:r>
              <a:rPr lang="en-US" sz="2400" dirty="0"/>
              <a:t>Sales Prediction using Machine Learning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0CD-FF10-4BC0-A1ED-8332D89AB823}"/>
              </a:ext>
            </a:extLst>
          </p:cNvPr>
          <p:cNvSpPr>
            <a:spLocks noGrp="1"/>
          </p:cNvSpPr>
          <p:nvPr>
            <p:ph type="title"/>
          </p:nvPr>
        </p:nvSpPr>
        <p:spPr/>
        <p:txBody>
          <a:bodyPr/>
          <a:lstStyle/>
          <a:p>
            <a:r>
              <a:rPr lang="en-US" dirty="0"/>
              <a:t>Handling Null Values</a:t>
            </a:r>
            <a:endParaRPr lang="en-IN" dirty="0"/>
          </a:p>
        </p:txBody>
      </p:sp>
      <p:sp>
        <p:nvSpPr>
          <p:cNvPr id="6" name="Slide Number Placeholder 5">
            <a:extLst>
              <a:ext uri="{FF2B5EF4-FFF2-40B4-BE49-F238E27FC236}">
                <a16:creationId xmlns:a16="http://schemas.microsoft.com/office/drawing/2014/main" id="{BF67784C-CF8E-4A2C-836B-AC0FF353E39A}"/>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9" name="Picture 8">
            <a:extLst>
              <a:ext uri="{FF2B5EF4-FFF2-40B4-BE49-F238E27FC236}">
                <a16:creationId xmlns:a16="http://schemas.microsoft.com/office/drawing/2014/main" id="{CBEAEA80-C50F-4F71-900F-3AA3581C1FD3}"/>
              </a:ext>
            </a:extLst>
          </p:cNvPr>
          <p:cNvPicPr>
            <a:picLocks noChangeAspect="1"/>
          </p:cNvPicPr>
          <p:nvPr/>
        </p:nvPicPr>
        <p:blipFill>
          <a:blip r:embed="rId2"/>
          <a:stretch>
            <a:fillRect/>
          </a:stretch>
        </p:blipFill>
        <p:spPr>
          <a:xfrm>
            <a:off x="1167492" y="2330994"/>
            <a:ext cx="9103910" cy="4146006"/>
          </a:xfrm>
          <a:prstGeom prst="rect">
            <a:avLst/>
          </a:prstGeom>
        </p:spPr>
      </p:pic>
    </p:spTree>
    <p:extLst>
      <p:ext uri="{BB962C8B-B14F-4D97-AF65-F5344CB8AC3E}">
        <p14:creationId xmlns:p14="http://schemas.microsoft.com/office/powerpoint/2010/main" val="248830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8254-9D75-40E4-AC54-14981B545FD8}"/>
              </a:ext>
            </a:extLst>
          </p:cNvPr>
          <p:cNvSpPr>
            <a:spLocks noGrp="1"/>
          </p:cNvSpPr>
          <p:nvPr>
            <p:ph type="title"/>
          </p:nvPr>
        </p:nvSpPr>
        <p:spPr/>
        <p:txBody>
          <a:bodyPr/>
          <a:lstStyle/>
          <a:p>
            <a:r>
              <a:rPr lang="en-US" dirty="0"/>
              <a:t>Label Encoding</a:t>
            </a:r>
            <a:endParaRPr lang="en-IN" dirty="0"/>
          </a:p>
        </p:txBody>
      </p:sp>
      <p:pic>
        <p:nvPicPr>
          <p:cNvPr id="8" name="Content Placeholder 7">
            <a:extLst>
              <a:ext uri="{FF2B5EF4-FFF2-40B4-BE49-F238E27FC236}">
                <a16:creationId xmlns:a16="http://schemas.microsoft.com/office/drawing/2014/main" id="{2C4A1D6B-B1B4-4786-854C-A12969693806}"/>
              </a:ext>
            </a:extLst>
          </p:cNvPr>
          <p:cNvPicPr>
            <a:picLocks noGrp="1" noChangeAspect="1"/>
          </p:cNvPicPr>
          <p:nvPr>
            <p:ph idx="1"/>
          </p:nvPr>
        </p:nvPicPr>
        <p:blipFill>
          <a:blip r:embed="rId2"/>
          <a:stretch>
            <a:fillRect/>
          </a:stretch>
        </p:blipFill>
        <p:spPr>
          <a:xfrm>
            <a:off x="1318695" y="1706563"/>
            <a:ext cx="9476776" cy="4303713"/>
          </a:xfrm>
        </p:spPr>
      </p:pic>
      <p:sp>
        <p:nvSpPr>
          <p:cNvPr id="6" name="Slide Number Placeholder 5">
            <a:extLst>
              <a:ext uri="{FF2B5EF4-FFF2-40B4-BE49-F238E27FC236}">
                <a16:creationId xmlns:a16="http://schemas.microsoft.com/office/drawing/2014/main" id="{BC0DEB8E-EC67-4B85-9CD5-1134B4241BE6}"/>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10659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B551-5A96-42E2-B88C-6B03D63DE721}"/>
              </a:ext>
            </a:extLst>
          </p:cNvPr>
          <p:cNvSpPr>
            <a:spLocks noGrp="1"/>
          </p:cNvSpPr>
          <p:nvPr>
            <p:ph type="title"/>
          </p:nvPr>
        </p:nvSpPr>
        <p:spPr/>
        <p:txBody>
          <a:bodyPr/>
          <a:lstStyle/>
          <a:p>
            <a:r>
              <a:rPr lang="en-US" dirty="0"/>
              <a:t>Standard Scaling</a:t>
            </a:r>
            <a:endParaRPr lang="en-IN" dirty="0"/>
          </a:p>
        </p:txBody>
      </p:sp>
      <p:sp>
        <p:nvSpPr>
          <p:cNvPr id="6" name="Slide Number Placeholder 5">
            <a:extLst>
              <a:ext uri="{FF2B5EF4-FFF2-40B4-BE49-F238E27FC236}">
                <a16:creationId xmlns:a16="http://schemas.microsoft.com/office/drawing/2014/main" id="{D09923BC-286A-43A9-8A1C-4B5A7EDBBBB1}"/>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0" name="Picture 9">
            <a:extLst>
              <a:ext uri="{FF2B5EF4-FFF2-40B4-BE49-F238E27FC236}">
                <a16:creationId xmlns:a16="http://schemas.microsoft.com/office/drawing/2014/main" id="{DBEFBDFA-5D0B-4D7B-A2FF-F95003E72165}"/>
              </a:ext>
            </a:extLst>
          </p:cNvPr>
          <p:cNvPicPr>
            <a:picLocks noChangeAspect="1"/>
          </p:cNvPicPr>
          <p:nvPr/>
        </p:nvPicPr>
        <p:blipFill>
          <a:blip r:embed="rId2"/>
          <a:stretch>
            <a:fillRect/>
          </a:stretch>
        </p:blipFill>
        <p:spPr>
          <a:xfrm>
            <a:off x="1167492" y="1706563"/>
            <a:ext cx="9228259" cy="3882466"/>
          </a:xfrm>
          <a:prstGeom prst="rect">
            <a:avLst/>
          </a:prstGeom>
        </p:spPr>
      </p:pic>
    </p:spTree>
    <p:extLst>
      <p:ext uri="{BB962C8B-B14F-4D97-AF65-F5344CB8AC3E}">
        <p14:creationId xmlns:p14="http://schemas.microsoft.com/office/powerpoint/2010/main" val="388860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20B-0274-4E62-A237-D6A914E9B57C}"/>
              </a:ext>
            </a:extLst>
          </p:cNvPr>
          <p:cNvSpPr>
            <a:spLocks noGrp="1"/>
          </p:cNvSpPr>
          <p:nvPr>
            <p:ph type="title"/>
          </p:nvPr>
        </p:nvSpPr>
        <p:spPr>
          <a:xfrm>
            <a:off x="1168217" y="638452"/>
            <a:ext cx="9779183" cy="1325563"/>
          </a:xfrm>
        </p:spPr>
        <p:txBody>
          <a:bodyPr/>
          <a:lstStyle/>
          <a:p>
            <a:r>
              <a:rPr lang="en-US" dirty="0"/>
              <a:t>Separating Dependent and Independent Variable</a:t>
            </a:r>
            <a:endParaRPr lang="en-IN" dirty="0"/>
          </a:p>
        </p:txBody>
      </p:sp>
      <p:sp>
        <p:nvSpPr>
          <p:cNvPr id="4" name="Date Placeholder 3">
            <a:extLst>
              <a:ext uri="{FF2B5EF4-FFF2-40B4-BE49-F238E27FC236}">
                <a16:creationId xmlns:a16="http://schemas.microsoft.com/office/drawing/2014/main" id="{E63933F7-A97E-4894-BD46-717036D17E94}"/>
              </a:ext>
            </a:extLst>
          </p:cNvPr>
          <p:cNvSpPr>
            <a:spLocks noGrp="1"/>
          </p:cNvSpPr>
          <p:nvPr>
            <p:ph type="dt" sz="half" idx="2"/>
          </p:nvPr>
        </p:nvSpPr>
        <p:spPr/>
        <p:txBody>
          <a:bodyPr/>
          <a:lstStyle/>
          <a:p>
            <a:fld id="{7E7AB22C-8B7E-9B4A-8C65-396C3C874D86}" type="datetime1">
              <a:rPr lang="en-US" smtClean="0"/>
              <a:pPr/>
              <a:t>3/12/2022</a:t>
            </a:fld>
            <a:endParaRPr lang="en-US" dirty="0"/>
          </a:p>
        </p:txBody>
      </p:sp>
      <p:sp>
        <p:nvSpPr>
          <p:cNvPr id="5" name="Footer Placeholder 4">
            <a:extLst>
              <a:ext uri="{FF2B5EF4-FFF2-40B4-BE49-F238E27FC236}">
                <a16:creationId xmlns:a16="http://schemas.microsoft.com/office/drawing/2014/main" id="{F01EB624-D035-49BC-8505-F98BDAE181B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62915A5-BFCA-4027-B393-985E4608D1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2" name="Content Placeholder 11">
            <a:extLst>
              <a:ext uri="{FF2B5EF4-FFF2-40B4-BE49-F238E27FC236}">
                <a16:creationId xmlns:a16="http://schemas.microsoft.com/office/drawing/2014/main" id="{4A1FCF31-E8BE-44A0-AB76-6FA30D2ADECF}"/>
              </a:ext>
            </a:extLst>
          </p:cNvPr>
          <p:cNvPicPr>
            <a:picLocks noGrp="1" noChangeAspect="1"/>
          </p:cNvPicPr>
          <p:nvPr>
            <p:ph idx="1"/>
          </p:nvPr>
        </p:nvPicPr>
        <p:blipFill rotWithShape="1">
          <a:blip r:embed="rId2"/>
          <a:srcRect t="32257" b="5462"/>
          <a:stretch/>
        </p:blipFill>
        <p:spPr>
          <a:xfrm>
            <a:off x="1166813" y="2956265"/>
            <a:ext cx="9780587" cy="1325564"/>
          </a:xfrm>
        </p:spPr>
      </p:pic>
    </p:spTree>
    <p:extLst>
      <p:ext uri="{BB962C8B-B14F-4D97-AF65-F5344CB8AC3E}">
        <p14:creationId xmlns:p14="http://schemas.microsoft.com/office/powerpoint/2010/main" val="246073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4917-A308-489E-A10B-13A8F7BA6DD8}"/>
              </a:ext>
            </a:extLst>
          </p:cNvPr>
          <p:cNvSpPr>
            <a:spLocks noGrp="1"/>
          </p:cNvSpPr>
          <p:nvPr>
            <p:ph type="ctrTitle"/>
          </p:nvPr>
        </p:nvSpPr>
        <p:spPr>
          <a:xfrm>
            <a:off x="593176" y="420208"/>
            <a:ext cx="6245912" cy="2387600"/>
          </a:xfrm>
        </p:spPr>
        <p:txBody>
          <a:bodyPr/>
          <a:lstStyle/>
          <a:p>
            <a:r>
              <a:rPr lang="en-US" dirty="0"/>
              <a:t>Train Test Split</a:t>
            </a:r>
            <a:endParaRPr lang="en-IN" dirty="0"/>
          </a:p>
        </p:txBody>
      </p:sp>
      <p:pic>
        <p:nvPicPr>
          <p:cNvPr id="5" name="Picture 4">
            <a:extLst>
              <a:ext uri="{FF2B5EF4-FFF2-40B4-BE49-F238E27FC236}">
                <a16:creationId xmlns:a16="http://schemas.microsoft.com/office/drawing/2014/main" id="{A269B419-3EDC-4C1F-8DB0-1BC31747A661}"/>
              </a:ext>
            </a:extLst>
          </p:cNvPr>
          <p:cNvPicPr>
            <a:picLocks noChangeAspect="1"/>
          </p:cNvPicPr>
          <p:nvPr/>
        </p:nvPicPr>
        <p:blipFill rotWithShape="1">
          <a:blip r:embed="rId2"/>
          <a:srcRect r="14251"/>
          <a:stretch/>
        </p:blipFill>
        <p:spPr>
          <a:xfrm>
            <a:off x="593175" y="2972696"/>
            <a:ext cx="7236929" cy="1200318"/>
          </a:xfrm>
          <a:prstGeom prst="rect">
            <a:avLst/>
          </a:prstGeom>
        </p:spPr>
      </p:pic>
    </p:spTree>
    <p:extLst>
      <p:ext uri="{BB962C8B-B14F-4D97-AF65-F5344CB8AC3E}">
        <p14:creationId xmlns:p14="http://schemas.microsoft.com/office/powerpoint/2010/main" val="410051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E6D8-F5F9-4738-9F26-7F1C3C354760}"/>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949B125C-EB0A-494C-81B3-C0A64FA8F4AE}"/>
              </a:ext>
            </a:extLst>
          </p:cNvPr>
          <p:cNvSpPr>
            <a:spLocks noGrp="1"/>
          </p:cNvSpPr>
          <p:nvPr>
            <p:ph idx="1"/>
          </p:nvPr>
        </p:nvSpPr>
        <p:spPr/>
        <p:txBody>
          <a:bodyPr/>
          <a:lstStyle/>
          <a:p>
            <a:pPr marL="457200" indent="-457200">
              <a:buFont typeface="Wingdings" panose="05000000000000000000" pitchFamily="2" charset="2"/>
              <a:buChar char="Ø"/>
            </a:pPr>
            <a:r>
              <a:rPr lang="en-US" dirty="0"/>
              <a:t>Linear Regression</a:t>
            </a:r>
            <a:endParaRPr lang="en-IN" dirty="0"/>
          </a:p>
          <a:p>
            <a:pPr marL="457200" indent="-457200">
              <a:buFont typeface="Wingdings" panose="05000000000000000000" pitchFamily="2" charset="2"/>
              <a:buChar char="Ø"/>
            </a:pPr>
            <a:r>
              <a:rPr lang="en-IN" dirty="0"/>
              <a:t>Decision Tree Regressor</a:t>
            </a:r>
          </a:p>
          <a:p>
            <a:pPr marL="457200" indent="-457200">
              <a:buFont typeface="Wingdings" panose="05000000000000000000" pitchFamily="2" charset="2"/>
              <a:buChar char="Ø"/>
            </a:pPr>
            <a:r>
              <a:rPr lang="en-IN" dirty="0"/>
              <a:t>K-</a:t>
            </a:r>
            <a:r>
              <a:rPr lang="en-IN" dirty="0" err="1"/>
              <a:t>Neighbors</a:t>
            </a:r>
            <a:r>
              <a:rPr lang="en-IN" dirty="0"/>
              <a:t> Regressor</a:t>
            </a:r>
          </a:p>
          <a:p>
            <a:pPr marL="457200" indent="-457200">
              <a:buFont typeface="Wingdings" panose="05000000000000000000" pitchFamily="2" charset="2"/>
              <a:buChar char="Ø"/>
            </a:pPr>
            <a:r>
              <a:rPr lang="en-IN" dirty="0" err="1"/>
              <a:t>XGBoost</a:t>
            </a:r>
            <a:r>
              <a:rPr lang="en-IN" dirty="0"/>
              <a:t> Regressor</a:t>
            </a:r>
          </a:p>
          <a:p>
            <a:pPr marL="457200" indent="-457200">
              <a:buFont typeface="Wingdings" panose="05000000000000000000" pitchFamily="2" charset="2"/>
              <a:buChar char="Ø"/>
            </a:pPr>
            <a:r>
              <a:rPr lang="en-IN" dirty="0"/>
              <a:t>Random Forest Regressor</a:t>
            </a:r>
          </a:p>
          <a:p>
            <a:pPr marL="457200" indent="-457200">
              <a:buFont typeface="Wingdings" panose="05000000000000000000" pitchFamily="2" charset="2"/>
              <a:buChar char="Ø"/>
            </a:pPr>
            <a:r>
              <a:rPr lang="en-IN" dirty="0"/>
              <a:t>Gradient Boosting Regressor</a:t>
            </a:r>
            <a:endParaRPr lang="en-US" dirty="0"/>
          </a:p>
        </p:txBody>
      </p:sp>
      <p:sp>
        <p:nvSpPr>
          <p:cNvPr id="6" name="Slide Number Placeholder 5">
            <a:extLst>
              <a:ext uri="{FF2B5EF4-FFF2-40B4-BE49-F238E27FC236}">
                <a16:creationId xmlns:a16="http://schemas.microsoft.com/office/drawing/2014/main" id="{61190D5B-E738-4608-B459-AE086DDAF81F}"/>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34522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53C7-81CC-4C21-B176-2CB868653519}"/>
              </a:ext>
            </a:extLst>
          </p:cNvPr>
          <p:cNvSpPr>
            <a:spLocks noGrp="1"/>
          </p:cNvSpPr>
          <p:nvPr>
            <p:ph type="title"/>
          </p:nvPr>
        </p:nvSpPr>
        <p:spPr/>
        <p:txBody>
          <a:bodyPr/>
          <a:lstStyle/>
          <a:p>
            <a:r>
              <a:rPr lang="en-US" dirty="0"/>
              <a:t>Accuracy Of Model</a:t>
            </a:r>
            <a:endParaRPr lang="en-IN" dirty="0"/>
          </a:p>
        </p:txBody>
      </p:sp>
      <p:pic>
        <p:nvPicPr>
          <p:cNvPr id="8" name="Content Placeholder 7">
            <a:extLst>
              <a:ext uri="{FF2B5EF4-FFF2-40B4-BE49-F238E27FC236}">
                <a16:creationId xmlns:a16="http://schemas.microsoft.com/office/drawing/2014/main" id="{2D54F6E5-A5C1-490A-A972-C336BBB99DD7}"/>
              </a:ext>
            </a:extLst>
          </p:cNvPr>
          <p:cNvPicPr>
            <a:picLocks noGrp="1" noChangeAspect="1"/>
          </p:cNvPicPr>
          <p:nvPr>
            <p:ph idx="1"/>
          </p:nvPr>
        </p:nvPicPr>
        <p:blipFill>
          <a:blip r:embed="rId2"/>
          <a:stretch>
            <a:fillRect/>
          </a:stretch>
        </p:blipFill>
        <p:spPr>
          <a:xfrm>
            <a:off x="1167492" y="1706563"/>
            <a:ext cx="10423874" cy="4129461"/>
          </a:xfrm>
        </p:spPr>
      </p:pic>
      <p:sp>
        <p:nvSpPr>
          <p:cNvPr id="6" name="Slide Number Placeholder 5">
            <a:extLst>
              <a:ext uri="{FF2B5EF4-FFF2-40B4-BE49-F238E27FC236}">
                <a16:creationId xmlns:a16="http://schemas.microsoft.com/office/drawing/2014/main" id="{24F29FDF-EAD4-4C03-967E-486D721E7CCD}"/>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2166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E9B4-F86D-4743-AD05-B0DD33606F7E}"/>
              </a:ext>
            </a:extLst>
          </p:cNvPr>
          <p:cNvSpPr>
            <a:spLocks noGrp="1"/>
          </p:cNvSpPr>
          <p:nvPr>
            <p:ph type="title"/>
          </p:nvPr>
        </p:nvSpPr>
        <p:spPr/>
        <p:txBody>
          <a:bodyPr/>
          <a:lstStyle/>
          <a:p>
            <a:r>
              <a:rPr lang="en-US" dirty="0"/>
              <a:t>Model Saving</a:t>
            </a:r>
            <a:endParaRPr lang="en-IN" dirty="0"/>
          </a:p>
        </p:txBody>
      </p:sp>
      <p:pic>
        <p:nvPicPr>
          <p:cNvPr id="8" name="Content Placeholder 7">
            <a:extLst>
              <a:ext uri="{FF2B5EF4-FFF2-40B4-BE49-F238E27FC236}">
                <a16:creationId xmlns:a16="http://schemas.microsoft.com/office/drawing/2014/main" id="{A15AB95D-DA31-4409-81AD-6F2A02BDD5B3}"/>
              </a:ext>
            </a:extLst>
          </p:cNvPr>
          <p:cNvPicPr>
            <a:picLocks noGrp="1" noChangeAspect="1"/>
          </p:cNvPicPr>
          <p:nvPr>
            <p:ph idx="1"/>
          </p:nvPr>
        </p:nvPicPr>
        <p:blipFill rotWithShape="1">
          <a:blip r:embed="rId2"/>
          <a:srcRect t="7832" b="-7832"/>
          <a:stretch/>
        </p:blipFill>
        <p:spPr>
          <a:xfrm>
            <a:off x="1299954" y="2408884"/>
            <a:ext cx="9780587" cy="1941174"/>
          </a:xfrm>
        </p:spPr>
      </p:pic>
      <p:sp>
        <p:nvSpPr>
          <p:cNvPr id="6" name="Slide Number Placeholder 5">
            <a:extLst>
              <a:ext uri="{FF2B5EF4-FFF2-40B4-BE49-F238E27FC236}">
                <a16:creationId xmlns:a16="http://schemas.microsoft.com/office/drawing/2014/main" id="{D4EB9A3B-5403-4FEC-B8E6-E2E605A6C6D8}"/>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4362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A447-1B4E-4B9F-8A3C-B0CC9B56A716}"/>
              </a:ext>
            </a:extLst>
          </p:cNvPr>
          <p:cNvSpPr>
            <a:spLocks noGrp="1"/>
          </p:cNvSpPr>
          <p:nvPr>
            <p:ph type="title"/>
          </p:nvPr>
        </p:nvSpPr>
        <p:spPr>
          <a:xfrm>
            <a:off x="726141" y="329060"/>
            <a:ext cx="6390538" cy="1055987"/>
          </a:xfrm>
        </p:spPr>
        <p:txBody>
          <a:bodyPr/>
          <a:lstStyle/>
          <a:p>
            <a:pPr algn="l"/>
            <a:r>
              <a:rPr lang="en-US" b="1" dirty="0"/>
              <a:t>API Using Flask</a:t>
            </a:r>
            <a:endParaRPr lang="en-IN" b="1" dirty="0"/>
          </a:p>
        </p:txBody>
      </p:sp>
      <p:sp>
        <p:nvSpPr>
          <p:cNvPr id="8" name="Slide Number Placeholder 7">
            <a:extLst>
              <a:ext uri="{FF2B5EF4-FFF2-40B4-BE49-F238E27FC236}">
                <a16:creationId xmlns:a16="http://schemas.microsoft.com/office/drawing/2014/main" id="{7F1FCA32-9846-4683-88BA-37CC3032EC69}"/>
              </a:ext>
            </a:extLst>
          </p:cNvPr>
          <p:cNvSpPr>
            <a:spLocks noGrp="1"/>
          </p:cNvSpPr>
          <p:nvPr>
            <p:ph type="sldNum" sz="quarter" idx="12"/>
          </p:nvPr>
        </p:nvSpPr>
        <p:spPr/>
        <p:txBody>
          <a:bodyPr/>
          <a:lstStyle/>
          <a:p>
            <a:fld id="{294A09A9-5501-47C1-A89A-A340965A2BE2}" type="slidenum">
              <a:rPr lang="en-US" smtClean="0"/>
              <a:pPr/>
              <a:t>18</a:t>
            </a:fld>
            <a:endParaRPr lang="en-US" dirty="0"/>
          </a:p>
        </p:txBody>
      </p:sp>
      <p:pic>
        <p:nvPicPr>
          <p:cNvPr id="10" name="Picture 9">
            <a:extLst>
              <a:ext uri="{FF2B5EF4-FFF2-40B4-BE49-F238E27FC236}">
                <a16:creationId xmlns:a16="http://schemas.microsoft.com/office/drawing/2014/main" id="{8C584169-E07E-4393-9E0A-DCF17207D7DF}"/>
              </a:ext>
            </a:extLst>
          </p:cNvPr>
          <p:cNvPicPr>
            <a:picLocks noChangeAspect="1"/>
          </p:cNvPicPr>
          <p:nvPr/>
        </p:nvPicPr>
        <p:blipFill rotWithShape="1">
          <a:blip r:embed="rId2"/>
          <a:srcRect t="221" r="10110" b="34230"/>
          <a:stretch/>
        </p:blipFill>
        <p:spPr>
          <a:xfrm>
            <a:off x="726141" y="1624136"/>
            <a:ext cx="10959353" cy="4493125"/>
          </a:xfrm>
          <a:prstGeom prst="rect">
            <a:avLst/>
          </a:prstGeom>
        </p:spPr>
      </p:pic>
    </p:spTree>
    <p:extLst>
      <p:ext uri="{BB962C8B-B14F-4D97-AF65-F5344CB8AC3E}">
        <p14:creationId xmlns:p14="http://schemas.microsoft.com/office/powerpoint/2010/main" val="253244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4800" b="1" dirty="0">
                <a:effectLst/>
                <a:latin typeface="Calibri" panose="020F0502020204030204" pitchFamily="34" charset="0"/>
                <a:ea typeface="Times New Roman" panose="02020603050405020304" pitchFamily="18" charset="0"/>
              </a:rPr>
              <a:t>Deployment:</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a:effectLst/>
                <a:latin typeface="Calibri" panose="020F0502020204030204" pitchFamily="34" charset="0"/>
                <a:ea typeface="Times New Roman" panose="02020603050405020304" pitchFamily="18" charset="0"/>
              </a:rPr>
              <a:t>The Cloud environment was set up and the project was deployed from GitHub into Heroku cloud platform.</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libri" panose="020F0502020204030204" pitchFamily="34" charset="0"/>
                <a:ea typeface="Times New Roman" panose="02020603050405020304" pitchFamily="18" charset="0"/>
              </a:rPr>
              <a:t>App link- </a:t>
            </a:r>
            <a:r>
              <a:rPr lang="en-US" sz="2400" dirty="0">
                <a:solidFill>
                  <a:schemeClr val="tx1"/>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https://bigmartprediction147.herokuapp.com/</a:t>
            </a:r>
            <a:endParaRPr lang="en-US" dirty="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4800" b="1" dirty="0">
                <a:solidFill>
                  <a:schemeClr val="accent1">
                    <a:lumMod val="50000"/>
                  </a:schemeClr>
                </a:solidFill>
                <a:latin typeface="Times New Roman"/>
                <a:ea typeface="Times New Roman"/>
                <a:cs typeface="Times New Roman"/>
                <a:sym typeface="Times New Roman"/>
              </a:rPr>
              <a:t>Objective:</a:t>
            </a:r>
            <a:r>
              <a:rPr lang="en-US" sz="4800" dirty="0">
                <a:latin typeface="Times New Roman"/>
                <a:ea typeface="Times New Roman"/>
                <a:cs typeface="Times New Roman"/>
                <a:sym typeface="Times New Roman"/>
              </a:rPr>
              <a:t> </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algn="just">
              <a:lnSpc>
                <a:spcPct val="115000"/>
              </a:lnSpc>
            </a:pPr>
            <a:r>
              <a:rPr lang="en-US" sz="2800" dirty="0">
                <a:effectLst/>
                <a:latin typeface="Calibri" panose="020F0502020204030204" pitchFamily="34" charset="0"/>
                <a:ea typeface="Times New Roman" panose="02020603050405020304" pitchFamily="18" charset="0"/>
              </a:rPr>
              <a:t>“</a:t>
            </a:r>
            <a:r>
              <a:rPr lang="en-US" sz="2800" dirty="0">
                <a:effectLst/>
                <a:ea typeface="Times New Roman" panose="02020603050405020304" pitchFamily="18" charset="0"/>
              </a:rPr>
              <a:t>To find out what role certain properties of an item play and how they affect their sales by understanding Big Mart sales.”</a:t>
            </a:r>
            <a:endParaRPr lang="en-IN" sz="2800" dirty="0">
              <a:effectLst/>
              <a:ea typeface="Times New Roman" panose="02020603050405020304" pitchFamily="18" charset="0"/>
            </a:endParaRPr>
          </a:p>
          <a:p>
            <a:pPr algn="just">
              <a:lnSpc>
                <a:spcPct val="115000"/>
              </a:lnSpc>
            </a:pPr>
            <a:r>
              <a:rPr lang="en-US" sz="2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Team Name :- Ex-</a:t>
            </a:r>
            <a:r>
              <a:rPr lang="en-US" dirty="0" err="1"/>
              <a:t>Holkarian</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579E-960B-4309-A7EA-C93C0FB4C31C}"/>
              </a:ext>
            </a:extLst>
          </p:cNvPr>
          <p:cNvSpPr>
            <a:spLocks noGrp="1"/>
          </p:cNvSpPr>
          <p:nvPr>
            <p:ph type="title"/>
          </p:nvPr>
        </p:nvSpPr>
        <p:spPr/>
        <p:txBody>
          <a:bodyPr/>
          <a:lstStyle/>
          <a:p>
            <a:r>
              <a:rPr lang="en-US" sz="4800" b="1" dirty="0">
                <a:solidFill>
                  <a:schemeClr val="accent1">
                    <a:lumMod val="50000"/>
                  </a:schemeClr>
                </a:solidFill>
                <a:latin typeface="Times New Roman"/>
                <a:ea typeface="Times New Roman"/>
                <a:cs typeface="Times New Roman"/>
                <a:sym typeface="Times New Roman"/>
              </a:rPr>
              <a:t>Benefits</a:t>
            </a:r>
            <a:r>
              <a:rPr lang="en-US" sz="4800" dirty="0">
                <a:latin typeface="Times New Roman"/>
                <a:ea typeface="Times New Roman"/>
                <a:cs typeface="Times New Roman"/>
                <a:sym typeface="Times New Roman"/>
              </a:rPr>
              <a:t>: </a:t>
            </a:r>
            <a:endParaRPr lang="en-IN" dirty="0"/>
          </a:p>
        </p:txBody>
      </p:sp>
      <p:sp>
        <p:nvSpPr>
          <p:cNvPr id="3" name="Content Placeholder 2">
            <a:extLst>
              <a:ext uri="{FF2B5EF4-FFF2-40B4-BE49-F238E27FC236}">
                <a16:creationId xmlns:a16="http://schemas.microsoft.com/office/drawing/2014/main" id="{AEF4A9CE-4E28-4836-ABD7-5742C96BE659}"/>
              </a:ext>
            </a:extLst>
          </p:cNvPr>
          <p:cNvSpPr>
            <a:spLocks noGrp="1"/>
          </p:cNvSpPr>
          <p:nvPr>
            <p:ph idx="1"/>
          </p:nvPr>
        </p:nvSpPr>
        <p:spPr/>
        <p:txBody>
          <a:bodyPr/>
          <a:lstStyle/>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
        <p:nvSpPr>
          <p:cNvPr id="6" name="Slide Number Placeholder 5">
            <a:extLst>
              <a:ext uri="{FF2B5EF4-FFF2-40B4-BE49-F238E27FC236}">
                <a16:creationId xmlns:a16="http://schemas.microsoft.com/office/drawing/2014/main" id="{9049D312-7A8E-475F-B767-B3806EBD53E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356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AA88-00A3-4336-B0F1-DC7705BF3CD6}"/>
              </a:ext>
            </a:extLst>
          </p:cNvPr>
          <p:cNvSpPr>
            <a:spLocks noGrp="1"/>
          </p:cNvSpPr>
          <p:nvPr>
            <p:ph type="title"/>
          </p:nvPr>
        </p:nvSpPr>
        <p:spPr/>
        <p:txBody>
          <a:bodyPr/>
          <a:lstStyle/>
          <a:p>
            <a:r>
              <a:rPr lang="en-US" sz="48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endParaRPr lang="en-IN" dirty="0"/>
          </a:p>
        </p:txBody>
      </p:sp>
      <p:sp>
        <p:nvSpPr>
          <p:cNvPr id="6" name="Slide Number Placeholder 5">
            <a:extLst>
              <a:ext uri="{FF2B5EF4-FFF2-40B4-BE49-F238E27FC236}">
                <a16:creationId xmlns:a16="http://schemas.microsoft.com/office/drawing/2014/main" id="{709A7F85-003A-48A6-9D4E-1A47115399B5}"/>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Content Placeholder 6">
            <a:extLst>
              <a:ext uri="{FF2B5EF4-FFF2-40B4-BE49-F238E27FC236}">
                <a16:creationId xmlns:a16="http://schemas.microsoft.com/office/drawing/2014/main" id="{041E4F7E-CCEC-43A8-9A10-2FE2D9D1C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721" y="1706563"/>
            <a:ext cx="8854084" cy="4454540"/>
          </a:xfrm>
          <a:prstGeom prst="rect">
            <a:avLst/>
          </a:prstGeom>
        </p:spPr>
      </p:pic>
    </p:spTree>
    <p:extLst>
      <p:ext uri="{BB962C8B-B14F-4D97-AF65-F5344CB8AC3E}">
        <p14:creationId xmlns:p14="http://schemas.microsoft.com/office/powerpoint/2010/main" val="226441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9005-7CAE-46B5-97EE-5E732D5DEAAE}"/>
              </a:ext>
            </a:extLst>
          </p:cNvPr>
          <p:cNvSpPr>
            <a:spLocks noGrp="1"/>
          </p:cNvSpPr>
          <p:nvPr>
            <p:ph type="title"/>
          </p:nvPr>
        </p:nvSpPr>
        <p:spPr>
          <a:xfrm>
            <a:off x="976544" y="381000"/>
            <a:ext cx="9970132" cy="804589"/>
          </a:xfrm>
        </p:spPr>
        <p:txBody>
          <a:bodyPr/>
          <a:lstStyle/>
          <a:p>
            <a:r>
              <a:rPr lang="en-US" sz="4400" dirty="0">
                <a:latin typeface="Times New Roman" panose="02020603050405020304" pitchFamily="18" charset="0"/>
                <a:cs typeface="Times New Roman" panose="02020603050405020304" pitchFamily="18" charset="0"/>
              </a:rPr>
              <a:t>Data Description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45F13A-4908-4AFF-ABDC-FA73C6D83ED7}"/>
              </a:ext>
            </a:extLst>
          </p:cNvPr>
          <p:cNvSpPr>
            <a:spLocks noGrp="1"/>
          </p:cNvSpPr>
          <p:nvPr>
            <p:ph idx="1"/>
          </p:nvPr>
        </p:nvSpPr>
        <p:spPr>
          <a:xfrm>
            <a:off x="976543" y="1331650"/>
            <a:ext cx="9970132" cy="4918229"/>
          </a:xfrm>
        </p:spPr>
        <p:txBody>
          <a:bodyPr/>
          <a:lstStyle/>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Item_Identifier</a:t>
            </a:r>
            <a:r>
              <a:rPr lang="en-US" sz="1800" dirty="0">
                <a:latin typeface="Times New Roman" panose="02020603050405020304" pitchFamily="18" charset="0"/>
                <a:cs typeface="Times New Roman" panose="02020603050405020304" pitchFamily="18" charset="0"/>
              </a:rPr>
              <a:t>: Unique product ID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Item_Weight</a:t>
            </a:r>
            <a:r>
              <a:rPr lang="en-US" sz="1800" dirty="0">
                <a:latin typeface="Times New Roman" panose="02020603050405020304" pitchFamily="18" charset="0"/>
                <a:cs typeface="Times New Roman" panose="02020603050405020304" pitchFamily="18" charset="0"/>
              </a:rPr>
              <a:t>: Weight of the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Item_Fat_Content</a:t>
            </a:r>
            <a:r>
              <a:rPr lang="en-US" sz="1800" dirty="0">
                <a:latin typeface="Times New Roman" panose="02020603050405020304" pitchFamily="18" charset="0"/>
                <a:cs typeface="Times New Roman" panose="02020603050405020304" pitchFamily="18" charset="0"/>
              </a:rPr>
              <a:t>: Whether the product is low fat or not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Item_Visibility</a:t>
            </a:r>
            <a:r>
              <a:rPr lang="en-US" sz="1800" dirty="0">
                <a:latin typeface="Times New Roman" panose="02020603050405020304" pitchFamily="18" charset="0"/>
                <a:cs typeface="Times New Roman" panose="02020603050405020304" pitchFamily="18" charset="0"/>
              </a:rPr>
              <a:t>: The % of the total display area of all products in a store allocated to the particular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Item_Type</a:t>
            </a:r>
            <a:r>
              <a:rPr lang="en-US" sz="1800" dirty="0">
                <a:latin typeface="Times New Roman" panose="02020603050405020304" pitchFamily="18" charset="0"/>
                <a:cs typeface="Times New Roman" panose="02020603050405020304" pitchFamily="18" charset="0"/>
              </a:rPr>
              <a:t>: The category to which the product belongs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Item_MRP</a:t>
            </a:r>
            <a:r>
              <a:rPr lang="en-US" sz="1800" dirty="0">
                <a:latin typeface="Times New Roman" panose="02020603050405020304" pitchFamily="18" charset="0"/>
                <a:cs typeface="Times New Roman" panose="02020603050405020304" pitchFamily="18" charset="0"/>
              </a:rPr>
              <a:t>: Maximum Retail Price (list price) of the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Outlet_Identifier</a:t>
            </a:r>
            <a:r>
              <a:rPr lang="en-US" sz="1800" dirty="0">
                <a:latin typeface="Times New Roman" panose="02020603050405020304" pitchFamily="18" charset="0"/>
                <a:cs typeface="Times New Roman" panose="02020603050405020304" pitchFamily="18" charset="0"/>
              </a:rPr>
              <a:t>: Unique store ID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Outlet_Establishment_Year</a:t>
            </a:r>
            <a:r>
              <a:rPr lang="en-US" sz="1800" dirty="0">
                <a:latin typeface="Times New Roman" panose="02020603050405020304" pitchFamily="18" charset="0"/>
                <a:cs typeface="Times New Roman" panose="02020603050405020304" pitchFamily="18" charset="0"/>
              </a:rPr>
              <a:t>: The year in which the store was established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Outlet_Size</a:t>
            </a:r>
            <a:r>
              <a:rPr lang="en-US" sz="1800" dirty="0">
                <a:latin typeface="Times New Roman" panose="02020603050405020304" pitchFamily="18" charset="0"/>
                <a:cs typeface="Times New Roman" panose="02020603050405020304" pitchFamily="18" charset="0"/>
              </a:rPr>
              <a:t>: The size of the store in terms of ground area covered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Outlet_Location_Type</a:t>
            </a:r>
            <a:r>
              <a:rPr lang="en-US" sz="1800" dirty="0">
                <a:latin typeface="Times New Roman" panose="02020603050405020304" pitchFamily="18" charset="0"/>
                <a:cs typeface="Times New Roman" panose="02020603050405020304" pitchFamily="18" charset="0"/>
              </a:rPr>
              <a:t>: The type of city in which the store is located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Outlet_Type</a:t>
            </a:r>
            <a:r>
              <a:rPr lang="en-US" sz="1800" dirty="0">
                <a:latin typeface="Times New Roman" panose="02020603050405020304" pitchFamily="18" charset="0"/>
                <a:cs typeface="Times New Roman" panose="02020603050405020304" pitchFamily="18" charset="0"/>
              </a:rPr>
              <a:t>: Whether the outlet is just a grocery store or some sort of supermarket</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Item_Outlet_Sales</a:t>
            </a:r>
            <a:r>
              <a:rPr lang="en-US" sz="1800" dirty="0">
                <a:latin typeface="Times New Roman" panose="02020603050405020304" pitchFamily="18" charset="0"/>
                <a:cs typeface="Times New Roman" panose="02020603050405020304" pitchFamily="18" charset="0"/>
              </a:rPr>
              <a:t>: Sales of the product in the particular store. This is the outcome variable to be predicted. </a:t>
            </a:r>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8A449CC-070B-4FA0-8A04-6DBC4DB346B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0020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6EC2-846B-4502-872D-B77EE353CA7A}"/>
              </a:ext>
            </a:extLst>
          </p:cNvPr>
          <p:cNvSpPr>
            <a:spLocks noGrp="1"/>
          </p:cNvSpPr>
          <p:nvPr>
            <p:ph type="title"/>
          </p:nvPr>
        </p:nvSpPr>
        <p:spPr/>
        <p:txBody>
          <a:bodyPr/>
          <a:lstStyle/>
          <a:p>
            <a:r>
              <a:rPr lang="en-US" dirty="0"/>
              <a:t>Importing Libraries</a:t>
            </a:r>
            <a:endParaRPr lang="en-IN" dirty="0"/>
          </a:p>
        </p:txBody>
      </p:sp>
      <p:pic>
        <p:nvPicPr>
          <p:cNvPr id="8" name="Content Placeholder 7">
            <a:extLst>
              <a:ext uri="{FF2B5EF4-FFF2-40B4-BE49-F238E27FC236}">
                <a16:creationId xmlns:a16="http://schemas.microsoft.com/office/drawing/2014/main" id="{D4B36A7A-2D14-46DB-84DA-11BEE393CEE7}"/>
              </a:ext>
            </a:extLst>
          </p:cNvPr>
          <p:cNvPicPr>
            <a:picLocks noGrp="1" noChangeAspect="1"/>
          </p:cNvPicPr>
          <p:nvPr>
            <p:ph idx="1"/>
          </p:nvPr>
        </p:nvPicPr>
        <p:blipFill rotWithShape="1">
          <a:blip r:embed="rId2"/>
          <a:srcRect t="5372"/>
          <a:stretch/>
        </p:blipFill>
        <p:spPr>
          <a:xfrm>
            <a:off x="1166813" y="2070847"/>
            <a:ext cx="10061481" cy="3079377"/>
          </a:xfrm>
        </p:spPr>
      </p:pic>
      <p:sp>
        <p:nvSpPr>
          <p:cNvPr id="6" name="Slide Number Placeholder 5">
            <a:extLst>
              <a:ext uri="{FF2B5EF4-FFF2-40B4-BE49-F238E27FC236}">
                <a16:creationId xmlns:a16="http://schemas.microsoft.com/office/drawing/2014/main" id="{ED5182D7-46C2-4B7B-9F5C-E820A3E7635B}"/>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4186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E57C-D492-4C35-BA77-A4045A1B75F2}"/>
              </a:ext>
            </a:extLst>
          </p:cNvPr>
          <p:cNvSpPr>
            <a:spLocks noGrp="1"/>
          </p:cNvSpPr>
          <p:nvPr>
            <p:ph type="title"/>
          </p:nvPr>
        </p:nvSpPr>
        <p:spPr>
          <a:xfrm>
            <a:off x="1167493" y="381001"/>
            <a:ext cx="5881378" cy="648810"/>
          </a:xfrm>
        </p:spPr>
        <p:txBody>
          <a:bodyPr/>
          <a:lstStyle/>
          <a:p>
            <a:r>
              <a:rPr kumimoji="0" lang="en-US" altLang="en-US" sz="4000" b="1" i="0"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IN" sz="4000" dirty="0"/>
          </a:p>
        </p:txBody>
      </p:sp>
      <p:sp>
        <p:nvSpPr>
          <p:cNvPr id="6" name="Slide Number Placeholder 5">
            <a:extLst>
              <a:ext uri="{FF2B5EF4-FFF2-40B4-BE49-F238E27FC236}">
                <a16:creationId xmlns:a16="http://schemas.microsoft.com/office/drawing/2014/main" id="{62747E74-AF23-43E7-BBF3-E9B250B57395}"/>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27">
            <a:extLst>
              <a:ext uri="{FF2B5EF4-FFF2-40B4-BE49-F238E27FC236}">
                <a16:creationId xmlns:a16="http://schemas.microsoft.com/office/drawing/2014/main" id="{0FBEE90D-8715-423D-B76E-EC600FFB86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494" y="1057753"/>
            <a:ext cx="9174992" cy="28902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6">
            <a:extLst>
              <a:ext uri="{FF2B5EF4-FFF2-40B4-BE49-F238E27FC236}">
                <a16:creationId xmlns:a16="http://schemas.microsoft.com/office/drawing/2014/main" id="{CB88FEB7-327B-4542-8903-7B65C5FDC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432" y="3956921"/>
            <a:ext cx="9121935" cy="185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7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EB2F-FDF0-4EF3-999F-DC1637D657B0}"/>
              </a:ext>
            </a:extLst>
          </p:cNvPr>
          <p:cNvSpPr>
            <a:spLocks noGrp="1"/>
          </p:cNvSpPr>
          <p:nvPr>
            <p:ph type="title"/>
          </p:nvPr>
        </p:nvSpPr>
        <p:spPr/>
        <p:txBody>
          <a:bodyPr/>
          <a:lstStyle/>
          <a:p>
            <a:r>
              <a:rPr kumimoji="0" lang="en-US" altLang="en-US" sz="4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 Info.</a:t>
            </a:r>
            <a:b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lang="en-IN" sz="2000" dirty="0"/>
          </a:p>
        </p:txBody>
      </p:sp>
      <p:sp>
        <p:nvSpPr>
          <p:cNvPr id="6" name="Slide Number Placeholder 5">
            <a:extLst>
              <a:ext uri="{FF2B5EF4-FFF2-40B4-BE49-F238E27FC236}">
                <a16:creationId xmlns:a16="http://schemas.microsoft.com/office/drawing/2014/main" id="{8988F1DF-B7CC-4A14-AA17-D12D4E5097DF}"/>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7" name="Picture 14">
            <a:extLst>
              <a:ext uri="{FF2B5EF4-FFF2-40B4-BE49-F238E27FC236}">
                <a16:creationId xmlns:a16="http://schemas.microsoft.com/office/drawing/2014/main" id="{832CC5A9-3C57-49D1-A582-2B91BC616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262" y="2087563"/>
            <a:ext cx="7936637" cy="410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0086-C827-4189-9239-88650D710922}"/>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id="{C40BA15A-BF3C-472F-85F3-B582F165F5E6}"/>
              </a:ext>
            </a:extLst>
          </p:cNvPr>
          <p:cNvSpPr>
            <a:spLocks noGrp="1"/>
          </p:cNvSpPr>
          <p:nvPr>
            <p:ph idx="1"/>
          </p:nvPr>
        </p:nvSpPr>
        <p:spPr>
          <a:xfrm>
            <a:off x="1167492" y="1889011"/>
            <a:ext cx="4663440" cy="2828613"/>
          </a:xfrm>
        </p:spPr>
        <p:txBody>
          <a:bodyPr/>
          <a:lstStyle/>
          <a:p>
            <a:pPr algn="just"/>
            <a:r>
              <a:rPr lang="en-US" sz="24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endParaRPr lang="en-IN" sz="2400" dirty="0"/>
          </a:p>
        </p:txBody>
      </p:sp>
      <p:sp>
        <p:nvSpPr>
          <p:cNvPr id="6" name="Slide Number Placeholder 5">
            <a:extLst>
              <a:ext uri="{FF2B5EF4-FFF2-40B4-BE49-F238E27FC236}">
                <a16:creationId xmlns:a16="http://schemas.microsoft.com/office/drawing/2014/main" id="{CA202A83-0F5B-4FDC-B2D5-0179001DD7D1}"/>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Content Placeholder 6">
            <a:extLst>
              <a:ext uri="{FF2B5EF4-FFF2-40B4-BE49-F238E27FC236}">
                <a16:creationId xmlns:a16="http://schemas.microsoft.com/office/drawing/2014/main" id="{AF120ADC-EF90-41EB-865B-689C02F0AE77}"/>
              </a:ext>
            </a:extLst>
          </p:cNvPr>
          <p:cNvPicPr>
            <a:picLocks noGrp="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285390" y="1706562"/>
            <a:ext cx="4739118" cy="3948513"/>
          </a:xfrm>
          <a:prstGeom prst="rect">
            <a:avLst/>
          </a:prstGeom>
          <a:noFill/>
          <a:ln>
            <a:noFill/>
          </a:ln>
        </p:spPr>
      </p:pic>
    </p:spTree>
    <p:extLst>
      <p:ext uri="{BB962C8B-B14F-4D97-AF65-F5344CB8AC3E}">
        <p14:creationId xmlns:p14="http://schemas.microsoft.com/office/powerpoint/2010/main" val="114905663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230e9df3-be65-4c73-a93b-d1236ebd677e"/>
    <ds:schemaRef ds:uri="http://purl.org/dc/elements/1.1/"/>
    <ds:schemaRef ds:uri="http://schemas.microsoft.com/sharepoint/v3"/>
    <ds:schemaRef ds:uri="http://schemas.microsoft.com/office/2006/metadata/properties"/>
    <ds:schemaRef ds:uri="http://purl.org/dc/terms/"/>
    <ds:schemaRef ds:uri="http://schemas.microsoft.com/office/2006/documentManagement/types"/>
    <ds:schemaRef ds:uri="http://schemas.microsoft.com/office/infopath/2007/PartnerControls"/>
    <ds:schemaRef ds:uri="71af3243-3dd4-4a8d-8c0d-dd76da1f02a5"/>
    <ds:schemaRef ds:uri="http://schemas.openxmlformats.org/package/2006/metadata/core-properties"/>
    <ds:schemaRef ds:uri="16c05727-aa75-4e4a-9b5f-8a80a1165891"/>
    <ds:schemaRef ds:uri="http://www.w3.org/XML/1998/namespace"/>
    <ds:schemaRef ds:uri="http://purl.org/dc/dcmityp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246</TotalTime>
  <Words>436</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Noto Sans Symbols</vt:lpstr>
      <vt:lpstr>Tenorite</vt:lpstr>
      <vt:lpstr>Times New Roman</vt:lpstr>
      <vt:lpstr>Wingdings</vt:lpstr>
      <vt:lpstr>Office Theme</vt:lpstr>
      <vt:lpstr>BigMart Sales Prediction</vt:lpstr>
      <vt:lpstr>Objective: </vt:lpstr>
      <vt:lpstr>Benefits: </vt:lpstr>
      <vt:lpstr>Architecture</vt:lpstr>
      <vt:lpstr>Data Description</vt:lpstr>
      <vt:lpstr>Importing Libraries</vt:lpstr>
      <vt:lpstr>Dataset</vt:lpstr>
      <vt:lpstr>Dataset Info. The data set consists of various data types from integer to float to object as shown in Fig.</vt:lpstr>
      <vt:lpstr>Correlation</vt:lpstr>
      <vt:lpstr>Handling Null Values</vt:lpstr>
      <vt:lpstr>Label Encoding</vt:lpstr>
      <vt:lpstr>Standard Scaling</vt:lpstr>
      <vt:lpstr>Separating Dependent and Independent Variable</vt:lpstr>
      <vt:lpstr>Train Test Split</vt:lpstr>
      <vt:lpstr>Model Building</vt:lpstr>
      <vt:lpstr>Accuracy Of Model</vt:lpstr>
      <vt:lpstr>Model Saving</vt:lpstr>
      <vt:lpstr>API Using Flask</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Prediction</dc:title>
  <dc:creator>Tarun choudhary</dc:creator>
  <cp:lastModifiedBy>Tushar Sonp</cp:lastModifiedBy>
  <cp:revision>8</cp:revision>
  <dcterms:created xsi:type="dcterms:W3CDTF">2022-03-11T11:39:33Z</dcterms:created>
  <dcterms:modified xsi:type="dcterms:W3CDTF">2022-03-12T05:16:05Z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