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256" r:id="rId5"/>
    <p:sldId id="257" r:id="rId6"/>
    <p:sldId id="276" r:id="rId7"/>
    <p:sldId id="279" r:id="rId8"/>
    <p:sldId id="277" r:id="rId9"/>
    <p:sldId id="280" r:id="rId10"/>
    <p:sldId id="284" r:id="rId11"/>
    <p:sldId id="283" r:id="rId12"/>
    <p:sldId id="285" r:id="rId13"/>
    <p:sldId id="286" r:id="rId14"/>
    <p:sldId id="287" r:id="rId15"/>
    <p:sldId id="291" r:id="rId16"/>
    <p:sldId id="288" r:id="rId17"/>
    <p:sldId id="289" r:id="rId18"/>
    <p:sldId id="290" r:id="rId19"/>
    <p:sldId id="258"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3/11/2022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3/11/2022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3/11/2022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3/11/2022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3/11/2022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3/11/2022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3/11/2022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3/11/2022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3/11/2022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3/11/2022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3/11/2022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bigmartprediction147.herokuapp.com/"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772357" y="1122363"/>
            <a:ext cx="7812350" cy="1967066"/>
          </a:xfrm>
        </p:spPr>
        <p:txBody>
          <a:bodyPr/>
          <a:lstStyle/>
          <a:p>
            <a:r>
              <a:rPr lang="en-US" sz="5400" dirty="0" err="1">
                <a:latin typeface="Times New Roman" panose="02020603050405020304" pitchFamily="18" charset="0"/>
                <a:cs typeface="Times New Roman" panose="02020603050405020304" pitchFamily="18" charset="0"/>
              </a:rPr>
              <a:t>BigMart</a:t>
            </a:r>
            <a:r>
              <a:rPr lang="en-US" sz="5400" dirty="0">
                <a:latin typeface="Times New Roman" panose="02020603050405020304" pitchFamily="18" charset="0"/>
                <a:cs typeface="Times New Roman" panose="02020603050405020304" pitchFamily="18" charset="0"/>
              </a:rPr>
              <a:t> Sales Prediction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772357" y="3089429"/>
            <a:ext cx="9500507" cy="806675"/>
          </a:xfrm>
        </p:spPr>
        <p:txBody>
          <a:bodyPr/>
          <a:lstStyle/>
          <a:p>
            <a:r>
              <a:rPr lang="en-US" sz="2400" dirty="0"/>
              <a:t>Sales Prediction using Machine Learning</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8254-9D75-40E4-AC54-14981B545FD8}"/>
              </a:ext>
            </a:extLst>
          </p:cNvPr>
          <p:cNvSpPr>
            <a:spLocks noGrp="1"/>
          </p:cNvSpPr>
          <p:nvPr>
            <p:ph type="title"/>
          </p:nvPr>
        </p:nvSpPr>
        <p:spPr/>
        <p:txBody>
          <a:bodyPr/>
          <a:lstStyle/>
          <a:p>
            <a:r>
              <a:rPr lang="en-US" dirty="0"/>
              <a:t>Label Encoding</a:t>
            </a:r>
            <a:endParaRPr lang="en-IN" dirty="0"/>
          </a:p>
        </p:txBody>
      </p:sp>
      <p:pic>
        <p:nvPicPr>
          <p:cNvPr id="8" name="Content Placeholder 7">
            <a:extLst>
              <a:ext uri="{FF2B5EF4-FFF2-40B4-BE49-F238E27FC236}">
                <a16:creationId xmlns:a16="http://schemas.microsoft.com/office/drawing/2014/main" id="{2C4A1D6B-B1B4-4786-854C-A12969693806}"/>
              </a:ext>
            </a:extLst>
          </p:cNvPr>
          <p:cNvPicPr>
            <a:picLocks noGrp="1" noChangeAspect="1"/>
          </p:cNvPicPr>
          <p:nvPr>
            <p:ph idx="1"/>
          </p:nvPr>
        </p:nvPicPr>
        <p:blipFill>
          <a:blip r:embed="rId2"/>
          <a:stretch>
            <a:fillRect/>
          </a:stretch>
        </p:blipFill>
        <p:spPr>
          <a:xfrm>
            <a:off x="1318695" y="1706563"/>
            <a:ext cx="9476776" cy="4303713"/>
          </a:xfrm>
        </p:spPr>
      </p:pic>
      <p:sp>
        <p:nvSpPr>
          <p:cNvPr id="6" name="Slide Number Placeholder 5">
            <a:extLst>
              <a:ext uri="{FF2B5EF4-FFF2-40B4-BE49-F238E27FC236}">
                <a16:creationId xmlns:a16="http://schemas.microsoft.com/office/drawing/2014/main" id="{BC0DEB8E-EC67-4B85-9CD5-1134B4241BE6}"/>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4106599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AB551-5A96-42E2-B88C-6B03D63DE721}"/>
              </a:ext>
            </a:extLst>
          </p:cNvPr>
          <p:cNvSpPr>
            <a:spLocks noGrp="1"/>
          </p:cNvSpPr>
          <p:nvPr>
            <p:ph type="title"/>
          </p:nvPr>
        </p:nvSpPr>
        <p:spPr/>
        <p:txBody>
          <a:bodyPr/>
          <a:lstStyle/>
          <a:p>
            <a:r>
              <a:rPr lang="en-US" dirty="0"/>
              <a:t>Standard Scaling</a:t>
            </a:r>
            <a:endParaRPr lang="en-IN" dirty="0"/>
          </a:p>
        </p:txBody>
      </p:sp>
      <p:sp>
        <p:nvSpPr>
          <p:cNvPr id="6" name="Slide Number Placeholder 5">
            <a:extLst>
              <a:ext uri="{FF2B5EF4-FFF2-40B4-BE49-F238E27FC236}">
                <a16:creationId xmlns:a16="http://schemas.microsoft.com/office/drawing/2014/main" id="{D09923BC-286A-43A9-8A1C-4B5A7EDBBBB1}"/>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10" name="Picture 9">
            <a:extLst>
              <a:ext uri="{FF2B5EF4-FFF2-40B4-BE49-F238E27FC236}">
                <a16:creationId xmlns:a16="http://schemas.microsoft.com/office/drawing/2014/main" id="{DBEFBDFA-5D0B-4D7B-A2FF-F95003E72165}"/>
              </a:ext>
            </a:extLst>
          </p:cNvPr>
          <p:cNvPicPr>
            <a:picLocks noChangeAspect="1"/>
          </p:cNvPicPr>
          <p:nvPr/>
        </p:nvPicPr>
        <p:blipFill>
          <a:blip r:embed="rId2"/>
          <a:stretch>
            <a:fillRect/>
          </a:stretch>
        </p:blipFill>
        <p:spPr>
          <a:xfrm>
            <a:off x="1167492" y="1706563"/>
            <a:ext cx="9228259" cy="3882466"/>
          </a:xfrm>
          <a:prstGeom prst="rect">
            <a:avLst/>
          </a:prstGeom>
        </p:spPr>
      </p:pic>
    </p:spTree>
    <p:extLst>
      <p:ext uri="{BB962C8B-B14F-4D97-AF65-F5344CB8AC3E}">
        <p14:creationId xmlns:p14="http://schemas.microsoft.com/office/powerpoint/2010/main" val="3888601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7420B-0274-4E62-A237-D6A914E9B57C}"/>
              </a:ext>
            </a:extLst>
          </p:cNvPr>
          <p:cNvSpPr>
            <a:spLocks noGrp="1"/>
          </p:cNvSpPr>
          <p:nvPr>
            <p:ph type="title"/>
          </p:nvPr>
        </p:nvSpPr>
        <p:spPr>
          <a:xfrm>
            <a:off x="1168217" y="638452"/>
            <a:ext cx="9779183" cy="1325563"/>
          </a:xfrm>
        </p:spPr>
        <p:txBody>
          <a:bodyPr/>
          <a:lstStyle/>
          <a:p>
            <a:r>
              <a:rPr lang="en-US" dirty="0"/>
              <a:t>Separating Dependent and Independent Variable</a:t>
            </a:r>
            <a:endParaRPr lang="en-IN" dirty="0"/>
          </a:p>
        </p:txBody>
      </p:sp>
      <p:sp>
        <p:nvSpPr>
          <p:cNvPr id="4" name="Date Placeholder 3">
            <a:extLst>
              <a:ext uri="{FF2B5EF4-FFF2-40B4-BE49-F238E27FC236}">
                <a16:creationId xmlns:a16="http://schemas.microsoft.com/office/drawing/2014/main" id="{E63933F7-A97E-4894-BD46-717036D17E94}"/>
              </a:ext>
            </a:extLst>
          </p:cNvPr>
          <p:cNvSpPr>
            <a:spLocks noGrp="1"/>
          </p:cNvSpPr>
          <p:nvPr>
            <p:ph type="dt" sz="half" idx="2"/>
          </p:nvPr>
        </p:nvSpPr>
        <p:spPr/>
        <p:txBody>
          <a:bodyPr/>
          <a:lstStyle/>
          <a:p>
            <a:fld id="{7E7AB22C-8B7E-9B4A-8C65-396C3C874D86}" type="datetime1">
              <a:rPr lang="en-US" smtClean="0"/>
              <a:pPr/>
              <a:t>3/11/2022</a:t>
            </a:fld>
            <a:endParaRPr lang="en-US" dirty="0"/>
          </a:p>
        </p:txBody>
      </p:sp>
      <p:sp>
        <p:nvSpPr>
          <p:cNvPr id="5" name="Footer Placeholder 4">
            <a:extLst>
              <a:ext uri="{FF2B5EF4-FFF2-40B4-BE49-F238E27FC236}">
                <a16:creationId xmlns:a16="http://schemas.microsoft.com/office/drawing/2014/main" id="{F01EB624-D035-49BC-8505-F98BDAE181BA}"/>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62915A5-BFCA-4027-B393-985E4608D17C}"/>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12" name="Content Placeholder 11">
            <a:extLst>
              <a:ext uri="{FF2B5EF4-FFF2-40B4-BE49-F238E27FC236}">
                <a16:creationId xmlns:a16="http://schemas.microsoft.com/office/drawing/2014/main" id="{4A1FCF31-E8BE-44A0-AB76-6FA30D2ADECF}"/>
              </a:ext>
            </a:extLst>
          </p:cNvPr>
          <p:cNvPicPr>
            <a:picLocks noGrp="1" noChangeAspect="1"/>
          </p:cNvPicPr>
          <p:nvPr>
            <p:ph idx="1"/>
          </p:nvPr>
        </p:nvPicPr>
        <p:blipFill rotWithShape="1">
          <a:blip r:embed="rId2"/>
          <a:srcRect t="32257" b="5462"/>
          <a:stretch/>
        </p:blipFill>
        <p:spPr>
          <a:xfrm>
            <a:off x="1166813" y="2956265"/>
            <a:ext cx="9780587" cy="1325564"/>
          </a:xfrm>
        </p:spPr>
      </p:pic>
    </p:spTree>
    <p:extLst>
      <p:ext uri="{BB962C8B-B14F-4D97-AF65-F5344CB8AC3E}">
        <p14:creationId xmlns:p14="http://schemas.microsoft.com/office/powerpoint/2010/main" val="2460735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34917-A308-489E-A10B-13A8F7BA6DD8}"/>
              </a:ext>
            </a:extLst>
          </p:cNvPr>
          <p:cNvSpPr>
            <a:spLocks noGrp="1"/>
          </p:cNvSpPr>
          <p:nvPr>
            <p:ph type="ctrTitle"/>
          </p:nvPr>
        </p:nvSpPr>
        <p:spPr>
          <a:xfrm>
            <a:off x="593176" y="420208"/>
            <a:ext cx="6245912" cy="2387600"/>
          </a:xfrm>
        </p:spPr>
        <p:txBody>
          <a:bodyPr/>
          <a:lstStyle/>
          <a:p>
            <a:r>
              <a:rPr lang="en-US" dirty="0"/>
              <a:t>Train Test Split</a:t>
            </a:r>
            <a:endParaRPr lang="en-IN" dirty="0"/>
          </a:p>
        </p:txBody>
      </p:sp>
      <p:pic>
        <p:nvPicPr>
          <p:cNvPr id="5" name="Picture 4">
            <a:extLst>
              <a:ext uri="{FF2B5EF4-FFF2-40B4-BE49-F238E27FC236}">
                <a16:creationId xmlns:a16="http://schemas.microsoft.com/office/drawing/2014/main" id="{A269B419-3EDC-4C1F-8DB0-1BC31747A661}"/>
              </a:ext>
            </a:extLst>
          </p:cNvPr>
          <p:cNvPicPr>
            <a:picLocks noChangeAspect="1"/>
          </p:cNvPicPr>
          <p:nvPr/>
        </p:nvPicPr>
        <p:blipFill rotWithShape="1">
          <a:blip r:embed="rId2"/>
          <a:srcRect r="14251"/>
          <a:stretch/>
        </p:blipFill>
        <p:spPr>
          <a:xfrm>
            <a:off x="593175" y="2972696"/>
            <a:ext cx="7236929" cy="1200318"/>
          </a:xfrm>
          <a:prstGeom prst="rect">
            <a:avLst/>
          </a:prstGeom>
        </p:spPr>
      </p:pic>
    </p:spTree>
    <p:extLst>
      <p:ext uri="{BB962C8B-B14F-4D97-AF65-F5344CB8AC3E}">
        <p14:creationId xmlns:p14="http://schemas.microsoft.com/office/powerpoint/2010/main" val="4100510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8E6D8-F5F9-4738-9F26-7F1C3C354760}"/>
              </a:ext>
            </a:extLst>
          </p:cNvPr>
          <p:cNvSpPr>
            <a:spLocks noGrp="1"/>
          </p:cNvSpPr>
          <p:nvPr>
            <p:ph type="title"/>
          </p:nvPr>
        </p:nvSpPr>
        <p:spPr/>
        <p:txBody>
          <a:bodyPr/>
          <a:lstStyle/>
          <a:p>
            <a:r>
              <a:rPr lang="en-US" dirty="0"/>
              <a:t>Model Building</a:t>
            </a:r>
            <a:endParaRPr lang="en-IN" dirty="0"/>
          </a:p>
        </p:txBody>
      </p:sp>
      <p:sp>
        <p:nvSpPr>
          <p:cNvPr id="3" name="Content Placeholder 2">
            <a:extLst>
              <a:ext uri="{FF2B5EF4-FFF2-40B4-BE49-F238E27FC236}">
                <a16:creationId xmlns:a16="http://schemas.microsoft.com/office/drawing/2014/main" id="{949B125C-EB0A-494C-81B3-C0A64FA8F4AE}"/>
              </a:ext>
            </a:extLst>
          </p:cNvPr>
          <p:cNvSpPr>
            <a:spLocks noGrp="1"/>
          </p:cNvSpPr>
          <p:nvPr>
            <p:ph idx="1"/>
          </p:nvPr>
        </p:nvSpPr>
        <p:spPr/>
        <p:txBody>
          <a:bodyPr/>
          <a:lstStyle/>
          <a:p>
            <a:pPr marL="457200" indent="-457200">
              <a:buFont typeface="Wingdings" panose="05000000000000000000" pitchFamily="2" charset="2"/>
              <a:buChar char="Ø"/>
            </a:pPr>
            <a:r>
              <a:rPr lang="en-US" dirty="0"/>
              <a:t>Linear Regression</a:t>
            </a:r>
            <a:endParaRPr lang="en-IN" dirty="0"/>
          </a:p>
          <a:p>
            <a:pPr marL="457200" indent="-457200">
              <a:buFont typeface="Wingdings" panose="05000000000000000000" pitchFamily="2" charset="2"/>
              <a:buChar char="Ø"/>
            </a:pPr>
            <a:r>
              <a:rPr lang="en-IN" dirty="0"/>
              <a:t>Decision Tree Regressor</a:t>
            </a:r>
          </a:p>
          <a:p>
            <a:pPr marL="457200" indent="-457200">
              <a:buFont typeface="Wingdings" panose="05000000000000000000" pitchFamily="2" charset="2"/>
              <a:buChar char="Ø"/>
            </a:pPr>
            <a:r>
              <a:rPr lang="en-IN" dirty="0"/>
              <a:t>K-</a:t>
            </a:r>
            <a:r>
              <a:rPr lang="en-IN" dirty="0" err="1"/>
              <a:t>Neighbors</a:t>
            </a:r>
            <a:r>
              <a:rPr lang="en-IN" dirty="0"/>
              <a:t> Regressor</a:t>
            </a:r>
          </a:p>
          <a:p>
            <a:pPr marL="457200" indent="-457200">
              <a:buFont typeface="Wingdings" panose="05000000000000000000" pitchFamily="2" charset="2"/>
              <a:buChar char="Ø"/>
            </a:pPr>
            <a:r>
              <a:rPr lang="en-IN" dirty="0" err="1"/>
              <a:t>XGBoost</a:t>
            </a:r>
            <a:r>
              <a:rPr lang="en-IN" dirty="0"/>
              <a:t> Regressor</a:t>
            </a:r>
          </a:p>
          <a:p>
            <a:pPr marL="457200" indent="-457200">
              <a:buFont typeface="Wingdings" panose="05000000000000000000" pitchFamily="2" charset="2"/>
              <a:buChar char="Ø"/>
            </a:pPr>
            <a:r>
              <a:rPr lang="en-IN" dirty="0"/>
              <a:t>Random Forest Regressor</a:t>
            </a:r>
          </a:p>
          <a:p>
            <a:pPr marL="457200" indent="-457200">
              <a:buFont typeface="Wingdings" panose="05000000000000000000" pitchFamily="2" charset="2"/>
              <a:buChar char="Ø"/>
            </a:pPr>
            <a:r>
              <a:rPr lang="en-IN" dirty="0"/>
              <a:t>Gradient Boosting Regressor</a:t>
            </a:r>
            <a:endParaRPr lang="en-US" dirty="0"/>
          </a:p>
        </p:txBody>
      </p:sp>
      <p:sp>
        <p:nvSpPr>
          <p:cNvPr id="6" name="Slide Number Placeholder 5">
            <a:extLst>
              <a:ext uri="{FF2B5EF4-FFF2-40B4-BE49-F238E27FC236}">
                <a16:creationId xmlns:a16="http://schemas.microsoft.com/office/drawing/2014/main" id="{61190D5B-E738-4608-B459-AE086DDAF81F}"/>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1345229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DE9B4-F86D-4743-AD05-B0DD33606F7E}"/>
              </a:ext>
            </a:extLst>
          </p:cNvPr>
          <p:cNvSpPr>
            <a:spLocks noGrp="1"/>
          </p:cNvSpPr>
          <p:nvPr>
            <p:ph type="title"/>
          </p:nvPr>
        </p:nvSpPr>
        <p:spPr/>
        <p:txBody>
          <a:bodyPr/>
          <a:lstStyle/>
          <a:p>
            <a:r>
              <a:rPr lang="en-US" dirty="0"/>
              <a:t>Model Saving</a:t>
            </a:r>
            <a:endParaRPr lang="en-IN" dirty="0"/>
          </a:p>
        </p:txBody>
      </p:sp>
      <p:pic>
        <p:nvPicPr>
          <p:cNvPr id="8" name="Content Placeholder 7">
            <a:extLst>
              <a:ext uri="{FF2B5EF4-FFF2-40B4-BE49-F238E27FC236}">
                <a16:creationId xmlns:a16="http://schemas.microsoft.com/office/drawing/2014/main" id="{A15AB95D-DA31-4409-81AD-6F2A02BDD5B3}"/>
              </a:ext>
            </a:extLst>
          </p:cNvPr>
          <p:cNvPicPr>
            <a:picLocks noGrp="1" noChangeAspect="1"/>
          </p:cNvPicPr>
          <p:nvPr>
            <p:ph idx="1"/>
          </p:nvPr>
        </p:nvPicPr>
        <p:blipFill rotWithShape="1">
          <a:blip r:embed="rId2"/>
          <a:srcRect t="7832" b="-7832"/>
          <a:stretch/>
        </p:blipFill>
        <p:spPr>
          <a:xfrm>
            <a:off x="1299954" y="2408884"/>
            <a:ext cx="9780587" cy="1941174"/>
          </a:xfrm>
        </p:spPr>
      </p:pic>
      <p:sp>
        <p:nvSpPr>
          <p:cNvPr id="6" name="Slide Number Placeholder 5">
            <a:extLst>
              <a:ext uri="{FF2B5EF4-FFF2-40B4-BE49-F238E27FC236}">
                <a16:creationId xmlns:a16="http://schemas.microsoft.com/office/drawing/2014/main" id="{D4EB9A3B-5403-4FEC-B8E6-E2E605A6C6D8}"/>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343623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sz="4800" b="1" dirty="0">
                <a:effectLst/>
                <a:latin typeface="Calibri" panose="020F0502020204030204" pitchFamily="34" charset="0"/>
                <a:ea typeface="Times New Roman" panose="02020603050405020304" pitchFamily="18" charset="0"/>
              </a:rPr>
              <a:t>Deployment:</a:t>
            </a:r>
            <a:endParaRPr lang="en-US" dirty="0"/>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sz="2400" dirty="0">
                <a:effectLst/>
                <a:latin typeface="Calibri" panose="020F0502020204030204" pitchFamily="34" charset="0"/>
                <a:ea typeface="Times New Roman" panose="02020603050405020304" pitchFamily="18" charset="0"/>
              </a:rPr>
              <a:t>The Cloud environment was set up and the project was deployed from GitHub into Heroku cloud platform.</a:t>
            </a:r>
            <a:endParaRPr lang="en-IN" sz="2400" dirty="0">
              <a:effectLst/>
              <a:latin typeface="Times New Roman" panose="02020603050405020304" pitchFamily="18" charset="0"/>
              <a:ea typeface="Times New Roman" panose="02020603050405020304" pitchFamily="18" charset="0"/>
            </a:endParaRPr>
          </a:p>
          <a:p>
            <a:r>
              <a:rPr lang="en-US" sz="2400" dirty="0">
                <a:effectLst/>
                <a:latin typeface="Calibri" panose="020F0502020204030204" pitchFamily="34" charset="0"/>
                <a:ea typeface="Times New Roman" panose="02020603050405020304" pitchFamily="18" charset="0"/>
              </a:rPr>
              <a:t>App link- </a:t>
            </a:r>
            <a:r>
              <a:rPr lang="en-US" sz="2400" dirty="0">
                <a:solidFill>
                  <a:schemeClr val="tx1"/>
                </a:solidFill>
                <a:effectLst/>
                <a:latin typeface="Calibri" panose="020F0502020204030204" pitchFamily="34" charset="0"/>
                <a:ea typeface="Times New Roman" panose="02020603050405020304" pitchFamily="18" charset="0"/>
                <a:hlinkClick r:id="rId2">
                  <a:extLst>
                    <a:ext uri="{A12FA001-AC4F-418D-AE19-62706E023703}">
                      <ahyp:hlinkClr xmlns:ahyp="http://schemas.microsoft.com/office/drawing/2018/hyperlinkcolor" val="tx"/>
                    </a:ext>
                  </a:extLst>
                </a:hlinkClick>
              </a:rPr>
              <a:t>https://bigmartprediction147.herokuapp.com/</a:t>
            </a:r>
            <a:endParaRPr lang="en-US" dirty="0">
              <a:solidFill>
                <a:schemeClr val="tx1"/>
              </a:solidFill>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Team Name :- Ex-</a:t>
            </a:r>
            <a:r>
              <a:rPr lang="en-US" dirty="0" err="1"/>
              <a:t>Holkarian</a:t>
            </a:r>
            <a:endParaRPr lang="en-US"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sz="4800" b="1" dirty="0">
                <a:solidFill>
                  <a:schemeClr val="accent1">
                    <a:lumMod val="50000"/>
                  </a:schemeClr>
                </a:solidFill>
                <a:latin typeface="Times New Roman"/>
                <a:ea typeface="Times New Roman"/>
                <a:cs typeface="Times New Roman"/>
                <a:sym typeface="Times New Roman"/>
              </a:rPr>
              <a:t>Objective:</a:t>
            </a:r>
            <a:r>
              <a:rPr lang="en-US" sz="4800" dirty="0">
                <a:latin typeface="Times New Roman"/>
                <a:ea typeface="Times New Roman"/>
                <a:cs typeface="Times New Roman"/>
                <a:sym typeface="Times New Roman"/>
              </a:rPr>
              <a:t> </a:t>
            </a:r>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lnSpcReduction="10000"/>
          </a:bodyPr>
          <a:lstStyle/>
          <a:p>
            <a:pPr algn="just">
              <a:lnSpc>
                <a:spcPct val="115000"/>
              </a:lnSpc>
            </a:pPr>
            <a:r>
              <a:rPr lang="en-US" sz="2800" dirty="0">
                <a:effectLst/>
                <a:latin typeface="Calibri" panose="020F0502020204030204" pitchFamily="34" charset="0"/>
                <a:ea typeface="Times New Roman" panose="02020603050405020304" pitchFamily="18" charset="0"/>
              </a:rPr>
              <a:t>“</a:t>
            </a:r>
            <a:r>
              <a:rPr lang="en-US" sz="2800" dirty="0">
                <a:effectLst/>
                <a:ea typeface="Times New Roman" panose="02020603050405020304" pitchFamily="18" charset="0"/>
              </a:rPr>
              <a:t>To find out what role certain properties of an item play and how they affect their sales by understanding Big Mart sales.”</a:t>
            </a:r>
            <a:endParaRPr lang="en-IN" sz="2800" dirty="0">
              <a:effectLst/>
              <a:ea typeface="Times New Roman" panose="02020603050405020304" pitchFamily="18" charset="0"/>
            </a:endParaRPr>
          </a:p>
          <a:p>
            <a:pPr algn="just">
              <a:lnSpc>
                <a:spcPct val="115000"/>
              </a:lnSpc>
            </a:pPr>
            <a:r>
              <a:rPr lang="en-US" sz="2800" dirty="0">
                <a:effectLst/>
                <a:ea typeface="Times New Roman" panose="02020603050405020304" pitchFamily="18" charset="0"/>
              </a:rPr>
              <a:t>In order to help Big Mart, achieve this goal, a predictive model can be built to find out the sale of every item for every store. Also, the key factors that can increase their sales and what changes could be made to the product or store’s characteristics.</a:t>
            </a:r>
          </a:p>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579E-960B-4309-A7EA-C93C0FB4C31C}"/>
              </a:ext>
            </a:extLst>
          </p:cNvPr>
          <p:cNvSpPr>
            <a:spLocks noGrp="1"/>
          </p:cNvSpPr>
          <p:nvPr>
            <p:ph type="title"/>
          </p:nvPr>
        </p:nvSpPr>
        <p:spPr/>
        <p:txBody>
          <a:bodyPr/>
          <a:lstStyle/>
          <a:p>
            <a:r>
              <a:rPr lang="en-US" sz="4800" b="1" dirty="0">
                <a:solidFill>
                  <a:schemeClr val="accent1">
                    <a:lumMod val="50000"/>
                  </a:schemeClr>
                </a:solidFill>
                <a:latin typeface="Times New Roman"/>
                <a:ea typeface="Times New Roman"/>
                <a:cs typeface="Times New Roman"/>
                <a:sym typeface="Times New Roman"/>
              </a:rPr>
              <a:t>Benefits</a:t>
            </a:r>
            <a:r>
              <a:rPr lang="en-US" sz="4800" dirty="0">
                <a:latin typeface="Times New Roman"/>
                <a:ea typeface="Times New Roman"/>
                <a:cs typeface="Times New Roman"/>
                <a:sym typeface="Times New Roman"/>
              </a:rPr>
              <a:t>: </a:t>
            </a:r>
            <a:endParaRPr lang="en-IN" dirty="0"/>
          </a:p>
        </p:txBody>
      </p:sp>
      <p:sp>
        <p:nvSpPr>
          <p:cNvPr id="3" name="Content Placeholder 2">
            <a:extLst>
              <a:ext uri="{FF2B5EF4-FFF2-40B4-BE49-F238E27FC236}">
                <a16:creationId xmlns:a16="http://schemas.microsoft.com/office/drawing/2014/main" id="{AEF4A9CE-4E28-4836-ABD7-5742C96BE659}"/>
              </a:ext>
            </a:extLst>
          </p:cNvPr>
          <p:cNvSpPr>
            <a:spLocks noGrp="1"/>
          </p:cNvSpPr>
          <p:nvPr>
            <p:ph idx="1"/>
          </p:nvPr>
        </p:nvSpPr>
        <p:spPr/>
        <p:txBody>
          <a:bodyPr/>
          <a:lstStyle/>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Detection the features heavily responsible for item sales from particular outlet.</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Gives better insight of customers interest for the item.</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Helps in easy flow for  managing resources.</a:t>
            </a:r>
            <a:endParaRPr lang="en-US" dirty="0"/>
          </a:p>
          <a:p>
            <a:pPr marL="742950" lvl="1" indent="-285750" algn="l" rtl="0">
              <a:spcBef>
                <a:spcPts val="960"/>
              </a:spcBef>
              <a:spcAft>
                <a:spcPts val="0"/>
              </a:spcAft>
              <a:buSzPts val="1440"/>
              <a:buFont typeface="Noto Sans Symbols"/>
              <a:buChar char="⮚"/>
            </a:pPr>
            <a:r>
              <a:rPr lang="en-US" dirty="0">
                <a:latin typeface="Times New Roman"/>
                <a:ea typeface="Times New Roman"/>
                <a:cs typeface="Times New Roman"/>
                <a:sym typeface="Times New Roman"/>
              </a:rPr>
              <a:t>Manual inspection of what action needed to hike the sale.</a:t>
            </a:r>
            <a:endParaRPr lang="en-US" dirty="0"/>
          </a:p>
        </p:txBody>
      </p:sp>
      <p:sp>
        <p:nvSpPr>
          <p:cNvPr id="6" name="Slide Number Placeholder 5">
            <a:extLst>
              <a:ext uri="{FF2B5EF4-FFF2-40B4-BE49-F238E27FC236}">
                <a16:creationId xmlns:a16="http://schemas.microsoft.com/office/drawing/2014/main" id="{9049D312-7A8E-475F-B767-B3806EBD53E8}"/>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03560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AA88-00A3-4336-B0F1-DC7705BF3CD6}"/>
              </a:ext>
            </a:extLst>
          </p:cNvPr>
          <p:cNvSpPr>
            <a:spLocks noGrp="1"/>
          </p:cNvSpPr>
          <p:nvPr>
            <p:ph type="title"/>
          </p:nvPr>
        </p:nvSpPr>
        <p:spPr/>
        <p:txBody>
          <a:bodyPr/>
          <a:lstStyle/>
          <a:p>
            <a:r>
              <a:rPr lang="en-US" sz="4800" b="1" kern="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Architecture</a:t>
            </a:r>
            <a:endParaRPr lang="en-IN" dirty="0"/>
          </a:p>
        </p:txBody>
      </p:sp>
      <p:sp>
        <p:nvSpPr>
          <p:cNvPr id="6" name="Slide Number Placeholder 5">
            <a:extLst>
              <a:ext uri="{FF2B5EF4-FFF2-40B4-BE49-F238E27FC236}">
                <a16:creationId xmlns:a16="http://schemas.microsoft.com/office/drawing/2014/main" id="{709A7F85-003A-48A6-9D4E-1A47115399B5}"/>
              </a:ext>
            </a:extLst>
          </p:cNvPr>
          <p:cNvSpPr>
            <a:spLocks noGrp="1"/>
          </p:cNvSpPr>
          <p:nvPr>
            <p:ph type="sldNum" sz="quarter" idx="4"/>
          </p:nvPr>
        </p:nvSpPr>
        <p:spPr/>
        <p:txBody>
          <a:bodyPr/>
          <a:lstStyle/>
          <a:p>
            <a:fld id="{294A09A9-5501-47C1-A89A-A340965A2BE2}" type="slidenum">
              <a:rPr lang="en-US" smtClean="0"/>
              <a:pPr/>
              <a:t>4</a:t>
            </a:fld>
            <a:endParaRPr lang="en-US" dirty="0"/>
          </a:p>
        </p:txBody>
      </p:sp>
      <p:pic>
        <p:nvPicPr>
          <p:cNvPr id="7" name="Content Placeholder 6">
            <a:extLst>
              <a:ext uri="{FF2B5EF4-FFF2-40B4-BE49-F238E27FC236}">
                <a16:creationId xmlns:a16="http://schemas.microsoft.com/office/drawing/2014/main" id="{041E4F7E-CCEC-43A8-9A10-2FE2D9D1C7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3721" y="1706563"/>
            <a:ext cx="8854084" cy="4454540"/>
          </a:xfrm>
          <a:prstGeom prst="rect">
            <a:avLst/>
          </a:prstGeom>
        </p:spPr>
      </p:pic>
    </p:spTree>
    <p:extLst>
      <p:ext uri="{BB962C8B-B14F-4D97-AF65-F5344CB8AC3E}">
        <p14:creationId xmlns:p14="http://schemas.microsoft.com/office/powerpoint/2010/main" val="2264413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C9005-7CAE-46B5-97EE-5E732D5DEAAE}"/>
              </a:ext>
            </a:extLst>
          </p:cNvPr>
          <p:cNvSpPr>
            <a:spLocks noGrp="1"/>
          </p:cNvSpPr>
          <p:nvPr>
            <p:ph type="title"/>
          </p:nvPr>
        </p:nvSpPr>
        <p:spPr>
          <a:xfrm>
            <a:off x="976544" y="381000"/>
            <a:ext cx="9970132" cy="804589"/>
          </a:xfrm>
        </p:spPr>
        <p:txBody>
          <a:bodyPr/>
          <a:lstStyle/>
          <a:p>
            <a:r>
              <a:rPr lang="en-US" sz="4400" dirty="0">
                <a:latin typeface="Times New Roman" panose="02020603050405020304" pitchFamily="18" charset="0"/>
                <a:cs typeface="Times New Roman" panose="02020603050405020304" pitchFamily="18" charset="0"/>
              </a:rPr>
              <a:t>Data Description</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45F13A-4908-4AFF-ABDC-FA73C6D83ED7}"/>
              </a:ext>
            </a:extLst>
          </p:cNvPr>
          <p:cNvSpPr>
            <a:spLocks noGrp="1"/>
          </p:cNvSpPr>
          <p:nvPr>
            <p:ph idx="1"/>
          </p:nvPr>
        </p:nvSpPr>
        <p:spPr>
          <a:xfrm>
            <a:off x="976543" y="1331650"/>
            <a:ext cx="9970132" cy="4918229"/>
          </a:xfrm>
        </p:spPr>
        <p:txBody>
          <a:bodyPr/>
          <a:lstStyle/>
          <a:p>
            <a:pPr marL="342900" indent="-34290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Item_Identifier</a:t>
            </a:r>
            <a:r>
              <a:rPr lang="en-US" sz="1800" dirty="0">
                <a:latin typeface="Times New Roman" panose="02020603050405020304" pitchFamily="18" charset="0"/>
                <a:cs typeface="Times New Roman" panose="02020603050405020304" pitchFamily="18" charset="0"/>
              </a:rPr>
              <a:t>: Unique product ID </a:t>
            </a:r>
          </a:p>
          <a:p>
            <a:pPr marL="342900" indent="-34290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Item_Weight</a:t>
            </a:r>
            <a:r>
              <a:rPr lang="en-US" sz="1800" dirty="0">
                <a:latin typeface="Times New Roman" panose="02020603050405020304" pitchFamily="18" charset="0"/>
                <a:cs typeface="Times New Roman" panose="02020603050405020304" pitchFamily="18" charset="0"/>
              </a:rPr>
              <a:t>: Weight of the product </a:t>
            </a:r>
          </a:p>
          <a:p>
            <a:pPr marL="342900" indent="-34290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Item_Fat_Content</a:t>
            </a:r>
            <a:r>
              <a:rPr lang="en-US" sz="1800" dirty="0">
                <a:latin typeface="Times New Roman" panose="02020603050405020304" pitchFamily="18" charset="0"/>
                <a:cs typeface="Times New Roman" panose="02020603050405020304" pitchFamily="18" charset="0"/>
              </a:rPr>
              <a:t>: Whether the product is low fat or not </a:t>
            </a:r>
          </a:p>
          <a:p>
            <a:pPr marL="342900" indent="-34290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Item_Visibility</a:t>
            </a:r>
            <a:r>
              <a:rPr lang="en-US" sz="1800" dirty="0">
                <a:latin typeface="Times New Roman" panose="02020603050405020304" pitchFamily="18" charset="0"/>
                <a:cs typeface="Times New Roman" panose="02020603050405020304" pitchFamily="18" charset="0"/>
              </a:rPr>
              <a:t>: The % of the total display area of all products in a store allocated to the particular product </a:t>
            </a:r>
          </a:p>
          <a:p>
            <a:pPr marL="342900" indent="-34290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Item_Type</a:t>
            </a:r>
            <a:r>
              <a:rPr lang="en-US" sz="1800" dirty="0">
                <a:latin typeface="Times New Roman" panose="02020603050405020304" pitchFamily="18" charset="0"/>
                <a:cs typeface="Times New Roman" panose="02020603050405020304" pitchFamily="18" charset="0"/>
              </a:rPr>
              <a:t>: The category to which the product belongs </a:t>
            </a:r>
          </a:p>
          <a:p>
            <a:pPr marL="342900" indent="-34290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Item_MRP</a:t>
            </a:r>
            <a:r>
              <a:rPr lang="en-US" sz="1800" dirty="0">
                <a:latin typeface="Times New Roman" panose="02020603050405020304" pitchFamily="18" charset="0"/>
                <a:cs typeface="Times New Roman" panose="02020603050405020304" pitchFamily="18" charset="0"/>
              </a:rPr>
              <a:t>: Maximum Retail Price (list price) of the product </a:t>
            </a:r>
          </a:p>
          <a:p>
            <a:pPr marL="342900" indent="-34290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Outlet_Identifier</a:t>
            </a:r>
            <a:r>
              <a:rPr lang="en-US" sz="1800" dirty="0">
                <a:latin typeface="Times New Roman" panose="02020603050405020304" pitchFamily="18" charset="0"/>
                <a:cs typeface="Times New Roman" panose="02020603050405020304" pitchFamily="18" charset="0"/>
              </a:rPr>
              <a:t>: Unique store ID </a:t>
            </a:r>
          </a:p>
          <a:p>
            <a:pPr marL="342900" indent="-34290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Outlet_Establishment_Year</a:t>
            </a:r>
            <a:r>
              <a:rPr lang="en-US" sz="1800" dirty="0">
                <a:latin typeface="Times New Roman" panose="02020603050405020304" pitchFamily="18" charset="0"/>
                <a:cs typeface="Times New Roman" panose="02020603050405020304" pitchFamily="18" charset="0"/>
              </a:rPr>
              <a:t>: The year in which the store was established </a:t>
            </a:r>
          </a:p>
          <a:p>
            <a:pPr marL="342900" indent="-34290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Outlet_Size</a:t>
            </a:r>
            <a:r>
              <a:rPr lang="en-US" sz="1800" dirty="0">
                <a:latin typeface="Times New Roman" panose="02020603050405020304" pitchFamily="18" charset="0"/>
                <a:cs typeface="Times New Roman" panose="02020603050405020304" pitchFamily="18" charset="0"/>
              </a:rPr>
              <a:t>: The size of the store in terms of ground area covered </a:t>
            </a:r>
          </a:p>
          <a:p>
            <a:pPr marL="342900" indent="-34290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Outlet_Location_Type</a:t>
            </a:r>
            <a:r>
              <a:rPr lang="en-US" sz="1800" dirty="0">
                <a:latin typeface="Times New Roman" panose="02020603050405020304" pitchFamily="18" charset="0"/>
                <a:cs typeface="Times New Roman" panose="02020603050405020304" pitchFamily="18" charset="0"/>
              </a:rPr>
              <a:t>: The type of city in which the store is located </a:t>
            </a:r>
          </a:p>
          <a:p>
            <a:pPr marL="342900" indent="-34290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Outlet_Type</a:t>
            </a:r>
            <a:r>
              <a:rPr lang="en-US" sz="1800" dirty="0">
                <a:latin typeface="Times New Roman" panose="02020603050405020304" pitchFamily="18" charset="0"/>
                <a:cs typeface="Times New Roman" panose="02020603050405020304" pitchFamily="18" charset="0"/>
              </a:rPr>
              <a:t>: Whether the outlet is just a grocery store or some sort of supermarket</a:t>
            </a:r>
          </a:p>
          <a:p>
            <a:pPr marL="342900" indent="-342900">
              <a:buFont typeface="Wingdings" panose="05000000000000000000" pitchFamily="2" charset="2"/>
              <a:buChar char="Ø"/>
            </a:pPr>
            <a:r>
              <a:rPr lang="en-US" sz="1800" dirty="0" err="1">
                <a:latin typeface="Times New Roman" panose="02020603050405020304" pitchFamily="18" charset="0"/>
                <a:cs typeface="Times New Roman" panose="02020603050405020304" pitchFamily="18" charset="0"/>
              </a:rPr>
              <a:t>Item_Outlet_Sales</a:t>
            </a:r>
            <a:r>
              <a:rPr lang="en-US" sz="1800" dirty="0">
                <a:latin typeface="Times New Roman" panose="02020603050405020304" pitchFamily="18" charset="0"/>
                <a:cs typeface="Times New Roman" panose="02020603050405020304" pitchFamily="18" charset="0"/>
              </a:rPr>
              <a:t>: Sales of the product in the particular store. This is the outcome variable to be predicted. </a:t>
            </a:r>
            <a:endParaRPr lang="en-IN" sz="18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08A449CC-070B-4FA0-8A04-6DBC4DB346BA}"/>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00207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6E57C-D492-4C35-BA77-A4045A1B75F2}"/>
              </a:ext>
            </a:extLst>
          </p:cNvPr>
          <p:cNvSpPr>
            <a:spLocks noGrp="1"/>
          </p:cNvSpPr>
          <p:nvPr>
            <p:ph type="title"/>
          </p:nvPr>
        </p:nvSpPr>
        <p:spPr>
          <a:xfrm>
            <a:off x="1167493" y="381001"/>
            <a:ext cx="5881378" cy="648810"/>
          </a:xfrm>
        </p:spPr>
        <p:txBody>
          <a:bodyPr/>
          <a:lstStyle/>
          <a:p>
            <a:r>
              <a:rPr kumimoji="0" lang="en-US" altLang="en-US" sz="4000" b="1" i="0" strike="noStrike" cap="none" normalizeH="0" baseline="0" dirty="0">
                <a:ln>
                  <a:noFill/>
                </a:ln>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Dataset</a:t>
            </a:r>
            <a:endParaRPr lang="en-IN" sz="4000" dirty="0"/>
          </a:p>
        </p:txBody>
      </p:sp>
      <p:sp>
        <p:nvSpPr>
          <p:cNvPr id="6" name="Slide Number Placeholder 5">
            <a:extLst>
              <a:ext uri="{FF2B5EF4-FFF2-40B4-BE49-F238E27FC236}">
                <a16:creationId xmlns:a16="http://schemas.microsoft.com/office/drawing/2014/main" id="{62747E74-AF23-43E7-BBF3-E9B250B57395}"/>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7" name="Picture 27">
            <a:extLst>
              <a:ext uri="{FF2B5EF4-FFF2-40B4-BE49-F238E27FC236}">
                <a16:creationId xmlns:a16="http://schemas.microsoft.com/office/drawing/2014/main" id="{0FBEE90D-8715-423D-B76E-EC600FFB86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7494" y="1057753"/>
            <a:ext cx="9174992" cy="28902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6">
            <a:extLst>
              <a:ext uri="{FF2B5EF4-FFF2-40B4-BE49-F238E27FC236}">
                <a16:creationId xmlns:a16="http://schemas.microsoft.com/office/drawing/2014/main" id="{CB88FEB7-327B-4542-8903-7B65C5FDC9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0432" y="3956921"/>
            <a:ext cx="9121935" cy="1852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576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7EB2F-FDF0-4EF3-999F-DC1637D657B0}"/>
              </a:ext>
            </a:extLst>
          </p:cNvPr>
          <p:cNvSpPr>
            <a:spLocks noGrp="1"/>
          </p:cNvSpPr>
          <p:nvPr>
            <p:ph type="title"/>
          </p:nvPr>
        </p:nvSpPr>
        <p:spPr/>
        <p:txBody>
          <a:bodyPr/>
          <a:lstStyle/>
          <a:p>
            <a:r>
              <a:rPr kumimoji="0" lang="en-US" altLang="en-US" sz="400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Dataset Info.</a:t>
            </a:r>
            <a:b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The data set consists of various data types from integer to float to object as shown in Fig.</a:t>
            </a:r>
            <a:endParaRPr lang="en-IN" sz="2000" dirty="0"/>
          </a:p>
        </p:txBody>
      </p:sp>
      <p:sp>
        <p:nvSpPr>
          <p:cNvPr id="6" name="Slide Number Placeholder 5">
            <a:extLst>
              <a:ext uri="{FF2B5EF4-FFF2-40B4-BE49-F238E27FC236}">
                <a16:creationId xmlns:a16="http://schemas.microsoft.com/office/drawing/2014/main" id="{8988F1DF-B7CC-4A14-AA17-D12D4E5097DF}"/>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7" name="Picture 14">
            <a:extLst>
              <a:ext uri="{FF2B5EF4-FFF2-40B4-BE49-F238E27FC236}">
                <a16:creationId xmlns:a16="http://schemas.microsoft.com/office/drawing/2014/main" id="{832CC5A9-3C57-49D1-A582-2B91BC6165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7262" y="2087563"/>
            <a:ext cx="7936637" cy="410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537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0086-C827-4189-9239-88650D710922}"/>
              </a:ext>
            </a:extLst>
          </p:cNvPr>
          <p:cNvSpPr>
            <a:spLocks noGrp="1"/>
          </p:cNvSpPr>
          <p:nvPr>
            <p:ph type="title"/>
          </p:nvPr>
        </p:nvSpPr>
        <p:spPr/>
        <p:txBody>
          <a:bodyPr/>
          <a:lstStyle/>
          <a:p>
            <a:r>
              <a:rPr lang="en-US" dirty="0"/>
              <a:t>Correlation</a:t>
            </a:r>
            <a:endParaRPr lang="en-IN" dirty="0"/>
          </a:p>
        </p:txBody>
      </p:sp>
      <p:sp>
        <p:nvSpPr>
          <p:cNvPr id="3" name="Content Placeholder 2">
            <a:extLst>
              <a:ext uri="{FF2B5EF4-FFF2-40B4-BE49-F238E27FC236}">
                <a16:creationId xmlns:a16="http://schemas.microsoft.com/office/drawing/2014/main" id="{C40BA15A-BF3C-472F-85F3-B582F165F5E6}"/>
              </a:ext>
            </a:extLst>
          </p:cNvPr>
          <p:cNvSpPr>
            <a:spLocks noGrp="1"/>
          </p:cNvSpPr>
          <p:nvPr>
            <p:ph idx="1"/>
          </p:nvPr>
        </p:nvSpPr>
        <p:spPr>
          <a:xfrm>
            <a:off x="1167492" y="1889011"/>
            <a:ext cx="4663440" cy="2828613"/>
          </a:xfrm>
        </p:spPr>
        <p:txBody>
          <a:bodyPr/>
          <a:lstStyle/>
          <a:p>
            <a:pPr algn="just"/>
            <a:r>
              <a:rPr lang="en-US" sz="2400" dirty="0">
                <a:effectLst/>
                <a:latin typeface="Calibri" panose="020F0502020204030204" pitchFamily="34" charset="0"/>
                <a:ea typeface="Times New Roman" panose="02020603050405020304" pitchFamily="18" charset="0"/>
              </a:rPr>
              <a:t>Correlation is used to understand the relation between a target variable and predictors. In this work, Item-Sales is the target variable and its correlation with other variables is observed.</a:t>
            </a:r>
            <a:endParaRPr lang="en-IN" sz="2400" dirty="0"/>
          </a:p>
        </p:txBody>
      </p:sp>
      <p:sp>
        <p:nvSpPr>
          <p:cNvPr id="6" name="Slide Number Placeholder 5">
            <a:extLst>
              <a:ext uri="{FF2B5EF4-FFF2-40B4-BE49-F238E27FC236}">
                <a16:creationId xmlns:a16="http://schemas.microsoft.com/office/drawing/2014/main" id="{CA202A83-0F5B-4FDC-B2D5-0179001DD7D1}"/>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10" name="Content Placeholder 6">
            <a:extLst>
              <a:ext uri="{FF2B5EF4-FFF2-40B4-BE49-F238E27FC236}">
                <a16:creationId xmlns:a16="http://schemas.microsoft.com/office/drawing/2014/main" id="{AF120ADC-EF90-41EB-865B-689C02F0AE77}"/>
              </a:ext>
            </a:extLst>
          </p:cNvPr>
          <p:cNvPicPr>
            <a:picLocks noGrp="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6285390" y="1706562"/>
            <a:ext cx="4739118" cy="3948513"/>
          </a:xfrm>
          <a:prstGeom prst="rect">
            <a:avLst/>
          </a:prstGeom>
          <a:noFill/>
          <a:ln>
            <a:noFill/>
          </a:ln>
        </p:spPr>
      </p:pic>
    </p:spTree>
    <p:extLst>
      <p:ext uri="{BB962C8B-B14F-4D97-AF65-F5344CB8AC3E}">
        <p14:creationId xmlns:p14="http://schemas.microsoft.com/office/powerpoint/2010/main" val="1149056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80CD-FF10-4BC0-A1ED-8332D89AB823}"/>
              </a:ext>
            </a:extLst>
          </p:cNvPr>
          <p:cNvSpPr>
            <a:spLocks noGrp="1"/>
          </p:cNvSpPr>
          <p:nvPr>
            <p:ph type="title"/>
          </p:nvPr>
        </p:nvSpPr>
        <p:spPr/>
        <p:txBody>
          <a:bodyPr/>
          <a:lstStyle/>
          <a:p>
            <a:r>
              <a:rPr lang="en-US" dirty="0"/>
              <a:t>Handling Null Values</a:t>
            </a:r>
            <a:endParaRPr lang="en-IN" dirty="0"/>
          </a:p>
        </p:txBody>
      </p:sp>
      <p:sp>
        <p:nvSpPr>
          <p:cNvPr id="6" name="Slide Number Placeholder 5">
            <a:extLst>
              <a:ext uri="{FF2B5EF4-FFF2-40B4-BE49-F238E27FC236}">
                <a16:creationId xmlns:a16="http://schemas.microsoft.com/office/drawing/2014/main" id="{BF67784C-CF8E-4A2C-836B-AC0FF353E39A}"/>
              </a:ext>
            </a:extLst>
          </p:cNvPr>
          <p:cNvSpPr>
            <a:spLocks noGrp="1"/>
          </p:cNvSpPr>
          <p:nvPr>
            <p:ph type="sldNum" sz="quarter" idx="12"/>
          </p:nvPr>
        </p:nvSpPr>
        <p:spPr/>
        <p:txBody>
          <a:bodyPr/>
          <a:lstStyle/>
          <a:p>
            <a:fld id="{294A09A9-5501-47C1-A89A-A340965A2BE2}" type="slidenum">
              <a:rPr lang="en-US" smtClean="0"/>
              <a:pPr/>
              <a:t>9</a:t>
            </a:fld>
            <a:endParaRPr lang="en-US" dirty="0"/>
          </a:p>
        </p:txBody>
      </p:sp>
      <p:pic>
        <p:nvPicPr>
          <p:cNvPr id="9" name="Picture 8">
            <a:extLst>
              <a:ext uri="{FF2B5EF4-FFF2-40B4-BE49-F238E27FC236}">
                <a16:creationId xmlns:a16="http://schemas.microsoft.com/office/drawing/2014/main" id="{CBEAEA80-C50F-4F71-900F-3AA3581C1FD3}"/>
              </a:ext>
            </a:extLst>
          </p:cNvPr>
          <p:cNvPicPr>
            <a:picLocks noChangeAspect="1"/>
          </p:cNvPicPr>
          <p:nvPr/>
        </p:nvPicPr>
        <p:blipFill>
          <a:blip r:embed="rId2"/>
          <a:stretch>
            <a:fillRect/>
          </a:stretch>
        </p:blipFill>
        <p:spPr>
          <a:xfrm>
            <a:off x="1167492" y="2330994"/>
            <a:ext cx="9103910" cy="4146006"/>
          </a:xfrm>
          <a:prstGeom prst="rect">
            <a:avLst/>
          </a:prstGeom>
        </p:spPr>
      </p:pic>
    </p:spTree>
    <p:extLst>
      <p:ext uri="{BB962C8B-B14F-4D97-AF65-F5344CB8AC3E}">
        <p14:creationId xmlns:p14="http://schemas.microsoft.com/office/powerpoint/2010/main" val="248830919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149</TotalTime>
  <Words>445</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Noto Sans Symbols</vt:lpstr>
      <vt:lpstr>Tenorite</vt:lpstr>
      <vt:lpstr>Times New Roman</vt:lpstr>
      <vt:lpstr>Wingdings</vt:lpstr>
      <vt:lpstr>Office Theme</vt:lpstr>
      <vt:lpstr>BigMart Sales Prediction</vt:lpstr>
      <vt:lpstr>Objective: </vt:lpstr>
      <vt:lpstr>Benefits: </vt:lpstr>
      <vt:lpstr>Architecture</vt:lpstr>
      <vt:lpstr>Data Description</vt:lpstr>
      <vt:lpstr>Dataset</vt:lpstr>
      <vt:lpstr>Dataset Info. The data set consists of various data types from integer to float to object as shown in Fig.</vt:lpstr>
      <vt:lpstr>Correlation</vt:lpstr>
      <vt:lpstr>Handling Null Values</vt:lpstr>
      <vt:lpstr>Label Encoding</vt:lpstr>
      <vt:lpstr>Standard Scaling</vt:lpstr>
      <vt:lpstr>Separating Dependent and Independent Variable</vt:lpstr>
      <vt:lpstr>Train Test Split</vt:lpstr>
      <vt:lpstr>Model Building</vt:lpstr>
      <vt:lpstr>Model Saving</vt:lpstr>
      <vt:lpstr>Deployment: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BigMart Sales Prediction</dc:title>
  <dc:creator>Tarun choudhary</dc:creator>
  <cp:lastModifiedBy>Tarun choudhary</cp:lastModifiedBy>
  <cp:revision>6</cp:revision>
  <dcterms:created xsi:type="dcterms:W3CDTF">2022-03-11T11:39:33Z</dcterms:created>
  <dcterms:modified xsi:type="dcterms:W3CDTF">2022-03-11T18:09:46Z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