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57" r:id="rId3"/>
    <p:sldId id="258" r:id="rId4"/>
    <p:sldId id="313"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268" r:id="rId24"/>
  </p:sldIdLst>
  <p:sldSz cx="9144000" cy="5143500" type="screen16x9"/>
  <p:notesSz cx="6858000" cy="9144000"/>
  <p:embeddedFontLst>
    <p:embeddedFont>
      <p:font typeface="Arimo" panose="020B0604020202020204" charset="0"/>
      <p:regular r:id="rId26"/>
      <p:bold r:id="rId27"/>
      <p:italic r:id="rId28"/>
      <p:boldItalic r:id="rId29"/>
    </p:embeddedFont>
    <p:embeddedFont>
      <p:font typeface="Bebas Neue" panose="020B0606020202050201" pitchFamily="34" charset="0"/>
      <p:regular r:id="rId30"/>
    </p:embeddedFont>
    <p:embeddedFont>
      <p:font typeface="Consolas" panose="020B0609020204030204" pitchFamily="49" charset="0"/>
      <p:regular r:id="rId31"/>
      <p:bold r:id="rId32"/>
      <p:italic r:id="rId33"/>
      <p:boldItalic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BF307E-B631-4B08-9A72-80F29A3EE234}">
  <a:tblStyle styleId="{F5BF307E-B631-4B08-9A72-80F29A3EE2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89" d="100"/>
          <a:sy n="89" d="100"/>
        </p:scale>
        <p:origin x="9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117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933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515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23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472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729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207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063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015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87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904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525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726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45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26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74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69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09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11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72"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microsoft.com/office/2007/relationships/hdphoto" Target="../media/hdphoto12.wdp"/></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microsoft.com/office/2007/relationships/hdphoto" Target="../media/hdphoto13.wdp"/></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microsoft.com/office/2007/relationships/hdphoto" Target="../media/hdphoto14.wdp"/></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microsoft.com/office/2007/relationships/hdphoto" Target="../media/hdphoto15.wdp"/></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microsoft.com/office/2007/relationships/hdphoto" Target="../media/hdphoto16.wdp"/></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microsoft.com/office/2007/relationships/hdphoto" Target="../media/hdphoto6.wdp"/><Relationship Id="rId5" Type="http://schemas.openxmlformats.org/officeDocument/2006/relationships/image" Target="../media/image6.png"/><Relationship Id="rId4" Type="http://schemas.microsoft.com/office/2007/relationships/hdphoto" Target="../media/hdphoto5.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7.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microsoft.com/office/2007/relationships/hdphoto" Target="../media/hdphoto8.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microsoft.com/office/2007/relationships/hdphoto" Target="../media/hdphoto10.wdp"/><Relationship Id="rId5" Type="http://schemas.openxmlformats.org/officeDocument/2006/relationships/image" Target="../media/image11.png"/><Relationship Id="rId4" Type="http://schemas.microsoft.com/office/2007/relationships/hdphoto" Target="../media/hdphoto9.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microsoft.com/office/2007/relationships/hdphoto" Target="../media/hdphoto1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65538" y="3326254"/>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ANALYtIcS</a:t>
            </a:r>
            <a:endParaRPr dirty="0"/>
          </a:p>
        </p:txBody>
      </p:sp>
      <p:sp>
        <p:nvSpPr>
          <p:cNvPr id="240" name="Google Shape;240;p34"/>
          <p:cNvSpPr txBox="1">
            <a:spLocks noGrp="1"/>
          </p:cNvSpPr>
          <p:nvPr>
            <p:ph type="subTitle" idx="1"/>
          </p:nvPr>
        </p:nvSpPr>
        <p:spPr>
          <a:xfrm>
            <a:off x="852563" y="3464767"/>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Analysis on Furniture Brand EMEA</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9500" y="1326279"/>
            <a:ext cx="1230024" cy="629849"/>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DATA</a:t>
            </a: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23507"/>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F473F2B-6204-3118-BDA8-F06BA36592DB}"/>
              </a:ext>
            </a:extLst>
          </p:cNvPr>
          <p:cNvSpPr txBox="1"/>
          <p:nvPr/>
        </p:nvSpPr>
        <p:spPr>
          <a:xfrm>
            <a:off x="620507" y="4693217"/>
            <a:ext cx="4178804" cy="307777"/>
          </a:xfrm>
          <a:prstGeom prst="rect">
            <a:avLst/>
          </a:prstGeom>
          <a:noFill/>
        </p:spPr>
        <p:txBody>
          <a:bodyPr wrap="square" rtlCol="0">
            <a:spAutoFit/>
          </a:bodyPr>
          <a:lstStyle/>
          <a:p>
            <a:r>
              <a:rPr lang="en-US" dirty="0">
                <a:solidFill>
                  <a:schemeClr val="tx1"/>
                </a:solidFill>
              </a:rPr>
              <a:t>Submitted By:- Tushar Sonp</a:t>
            </a:r>
            <a:endParaRPr lang="en-IN" dirty="0">
              <a:solidFill>
                <a:schemeClr val="tx1"/>
              </a:solidFill>
            </a:endParaRPr>
          </a:p>
        </p:txBody>
      </p:sp>
      <p:sp>
        <p:nvSpPr>
          <p:cNvPr id="3" name="TextBox 2">
            <a:extLst>
              <a:ext uri="{FF2B5EF4-FFF2-40B4-BE49-F238E27FC236}">
                <a16:creationId xmlns:a16="http://schemas.microsoft.com/office/drawing/2014/main" id="{7F7BE493-120B-A817-8429-1E5525AC1419}"/>
              </a:ext>
            </a:extLst>
          </p:cNvPr>
          <p:cNvSpPr txBox="1"/>
          <p:nvPr/>
        </p:nvSpPr>
        <p:spPr>
          <a:xfrm>
            <a:off x="5754095" y="4701977"/>
            <a:ext cx="3227294" cy="307777"/>
          </a:xfrm>
          <a:prstGeom prst="rect">
            <a:avLst/>
          </a:prstGeom>
          <a:noFill/>
        </p:spPr>
        <p:txBody>
          <a:bodyPr wrap="square" rtlCol="0">
            <a:spAutoFit/>
          </a:bodyPr>
          <a:lstStyle/>
          <a:p>
            <a:r>
              <a:rPr lang="en-US" dirty="0">
                <a:solidFill>
                  <a:schemeClr val="tx1"/>
                </a:solidFill>
              </a:rPr>
              <a:t>Submitted To:- RTB Analytica</a:t>
            </a:r>
            <a:endParaRPr lang="en-IN" dirty="0">
              <a:solidFill>
                <a:schemeClr val="tx1"/>
              </a:solidFill>
            </a:endParaRPr>
          </a:p>
        </p:txBody>
      </p:sp>
      <p:sp>
        <p:nvSpPr>
          <p:cNvPr id="85" name="Google Shape;328;p35">
            <a:extLst>
              <a:ext uri="{FF2B5EF4-FFF2-40B4-BE49-F238E27FC236}">
                <a16:creationId xmlns:a16="http://schemas.microsoft.com/office/drawing/2014/main" id="{17A45002-9D9B-8FB4-3786-ECB96434E5AD}"/>
              </a:ext>
            </a:extLst>
          </p:cNvPr>
          <p:cNvSpPr txBox="1">
            <a:spLocks/>
          </p:cNvSpPr>
          <p:nvPr/>
        </p:nvSpPr>
        <p:spPr>
          <a:xfrm>
            <a:off x="634002" y="-26414"/>
            <a:ext cx="7803959"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pPr algn="ctr"/>
            <a:r>
              <a:rPr lang="en-US" sz="3600" dirty="0"/>
              <a:t>T</a:t>
            </a:r>
            <a:r>
              <a:rPr lang="en-IN" sz="3600" dirty="0"/>
              <a:t>ask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633450" y="-6030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CE2474C-775F-A463-1C3F-9EECC660743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421658" y="536483"/>
            <a:ext cx="5289478" cy="4070534"/>
          </a:xfrm>
          <a:prstGeom prst="rect">
            <a:avLst/>
          </a:prstGeom>
        </p:spPr>
      </p:pic>
      <p:sp>
        <p:nvSpPr>
          <p:cNvPr id="42" name="Google Shape;333;p35">
            <a:extLst>
              <a:ext uri="{FF2B5EF4-FFF2-40B4-BE49-F238E27FC236}">
                <a16:creationId xmlns:a16="http://schemas.microsoft.com/office/drawing/2014/main" id="{A7F6BAEB-6346-6845-DB3C-4B64061F120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4" name="TextBox 3">
            <a:extLst>
              <a:ext uri="{FF2B5EF4-FFF2-40B4-BE49-F238E27FC236}">
                <a16:creationId xmlns:a16="http://schemas.microsoft.com/office/drawing/2014/main" id="{AAEA394C-CCC0-A762-D4FD-3A29E91D1FFE}"/>
              </a:ext>
            </a:extLst>
          </p:cNvPr>
          <p:cNvSpPr txBox="1"/>
          <p:nvPr/>
        </p:nvSpPr>
        <p:spPr>
          <a:xfrm>
            <a:off x="688660" y="651704"/>
            <a:ext cx="2677788" cy="523220"/>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This graph shows the distribution of data of all continuous features.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37318F1-544E-C5B3-7839-5B04B0CDE080}"/>
              </a:ext>
            </a:extLst>
          </p:cNvPr>
          <p:cNvPicPr>
            <a:picLocks noChangeAspect="1"/>
          </p:cNvPicPr>
          <p:nvPr/>
        </p:nvPicPr>
        <p:blipFill>
          <a:blip r:embed="rId3"/>
          <a:stretch>
            <a:fillRect/>
          </a:stretch>
        </p:blipFill>
        <p:spPr>
          <a:xfrm>
            <a:off x="3338016" y="523571"/>
            <a:ext cx="5311673" cy="4098743"/>
          </a:xfrm>
          <a:prstGeom prst="rect">
            <a:avLst/>
          </a:prstGeom>
        </p:spPr>
      </p:pic>
      <p:sp>
        <p:nvSpPr>
          <p:cNvPr id="42" name="Google Shape;333;p35">
            <a:extLst>
              <a:ext uri="{FF2B5EF4-FFF2-40B4-BE49-F238E27FC236}">
                <a16:creationId xmlns:a16="http://schemas.microsoft.com/office/drawing/2014/main" id="{58957C5F-6265-6AC5-DA62-2361E8C463D8}"/>
              </a:ext>
            </a:extLst>
          </p:cNvPr>
          <p:cNvSpPr txBox="1"/>
          <p:nvPr/>
        </p:nvSpPr>
        <p:spPr>
          <a:xfrm>
            <a:off x="7062300" y="19123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6" name="TextBox 5">
            <a:extLst>
              <a:ext uri="{FF2B5EF4-FFF2-40B4-BE49-F238E27FC236}">
                <a16:creationId xmlns:a16="http://schemas.microsoft.com/office/drawing/2014/main" id="{C047D737-A828-B426-7455-7CD39E7EC3A0}"/>
              </a:ext>
            </a:extLst>
          </p:cNvPr>
          <p:cNvSpPr txBox="1"/>
          <p:nvPr/>
        </p:nvSpPr>
        <p:spPr>
          <a:xfrm>
            <a:off x="699485" y="638957"/>
            <a:ext cx="2623719" cy="738664"/>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Here histogram shows the distribution of categorical features.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6" name="Google Shape;354;p36">
            <a:extLst>
              <a:ext uri="{FF2B5EF4-FFF2-40B4-BE49-F238E27FC236}">
                <a16:creationId xmlns:a16="http://schemas.microsoft.com/office/drawing/2014/main" id="{324C4312-2062-09C6-6D2E-D13EA83FDA42}"/>
              </a:ext>
            </a:extLst>
          </p:cNvPr>
          <p:cNvSpPr txBox="1">
            <a:spLocks noGrp="1"/>
          </p:cNvSpPr>
          <p:nvPr>
            <p:ph type="title"/>
          </p:nvPr>
        </p:nvSpPr>
        <p:spPr>
          <a:xfrm>
            <a:off x="633214" y="-6032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Tree>
    <p:extLst>
      <p:ext uri="{BB962C8B-B14F-4D97-AF65-F5344CB8AC3E}">
        <p14:creationId xmlns:p14="http://schemas.microsoft.com/office/powerpoint/2010/main" val="259025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633214" y="-6032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F75AC94-E9C7-A237-E6A6-3AF7919F8D8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37274" y="1154495"/>
            <a:ext cx="7669440" cy="3075691"/>
          </a:xfrm>
          <a:prstGeom prst="rect">
            <a:avLst/>
          </a:prstGeom>
        </p:spPr>
      </p:pic>
      <p:sp>
        <p:nvSpPr>
          <p:cNvPr id="42" name="Google Shape;333;p35">
            <a:extLst>
              <a:ext uri="{FF2B5EF4-FFF2-40B4-BE49-F238E27FC236}">
                <a16:creationId xmlns:a16="http://schemas.microsoft.com/office/drawing/2014/main" id="{AE889030-8CF1-C8C6-AAD1-D77AE2C1343E}"/>
              </a:ext>
            </a:extLst>
          </p:cNvPr>
          <p:cNvSpPr txBox="1"/>
          <p:nvPr/>
        </p:nvSpPr>
        <p:spPr>
          <a:xfrm>
            <a:off x="7062300" y="191234"/>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4" name="TextBox 3">
            <a:extLst>
              <a:ext uri="{FF2B5EF4-FFF2-40B4-BE49-F238E27FC236}">
                <a16:creationId xmlns:a16="http://schemas.microsoft.com/office/drawing/2014/main" id="{CF92DF5D-7BAE-2497-2820-7D6206FD1C0E}"/>
              </a:ext>
            </a:extLst>
          </p:cNvPr>
          <p:cNvSpPr txBox="1"/>
          <p:nvPr/>
        </p:nvSpPr>
        <p:spPr>
          <a:xfrm>
            <a:off x="633219" y="665673"/>
            <a:ext cx="7715395"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Here we clearly see how many products have been paid and fulfilled.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20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020B061-DEE5-2584-0D78-ADEC2EB1921E}"/>
              </a:ext>
            </a:extLst>
          </p:cNvPr>
          <p:cNvPicPr>
            <a:picLocks noChangeAspect="1"/>
          </p:cNvPicPr>
          <p:nvPr/>
        </p:nvPicPr>
        <p:blipFill>
          <a:blip r:embed="rId3"/>
          <a:stretch>
            <a:fillRect/>
          </a:stretch>
        </p:blipFill>
        <p:spPr>
          <a:xfrm>
            <a:off x="3093899" y="539238"/>
            <a:ext cx="5335793" cy="4061675"/>
          </a:xfrm>
          <a:prstGeom prst="rect">
            <a:avLst/>
          </a:prstGeom>
        </p:spPr>
      </p:pic>
      <p:sp>
        <p:nvSpPr>
          <p:cNvPr id="42" name="Google Shape;354;p36">
            <a:extLst>
              <a:ext uri="{FF2B5EF4-FFF2-40B4-BE49-F238E27FC236}">
                <a16:creationId xmlns:a16="http://schemas.microsoft.com/office/drawing/2014/main" id="{CBB64045-B5D0-5088-A2DE-04ACE7A6D3D8}"/>
              </a:ext>
            </a:extLst>
          </p:cNvPr>
          <p:cNvSpPr txBox="1">
            <a:spLocks/>
          </p:cNvSpPr>
          <p:nvPr/>
        </p:nvSpPr>
        <p:spPr>
          <a:xfrm>
            <a:off x="633214" y="-60329"/>
            <a:ext cx="771540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a:t>Data Visualization</a:t>
            </a:r>
            <a:endParaRPr lang="en-IN" dirty="0"/>
          </a:p>
        </p:txBody>
      </p:sp>
      <p:sp>
        <p:nvSpPr>
          <p:cNvPr id="6" name="TextBox 5">
            <a:extLst>
              <a:ext uri="{FF2B5EF4-FFF2-40B4-BE49-F238E27FC236}">
                <a16:creationId xmlns:a16="http://schemas.microsoft.com/office/drawing/2014/main" id="{C1008311-FCA6-5889-4850-A750D38FD5AF}"/>
              </a:ext>
            </a:extLst>
          </p:cNvPr>
          <p:cNvSpPr txBox="1"/>
          <p:nvPr/>
        </p:nvSpPr>
        <p:spPr>
          <a:xfrm>
            <a:off x="641770" y="677249"/>
            <a:ext cx="2422556" cy="3539430"/>
          </a:xfrm>
          <a:prstGeom prst="rect">
            <a:avLst/>
          </a:prstGeom>
          <a:noFill/>
        </p:spPr>
        <p:txBody>
          <a:bodyPr wrap="square" rtlCol="0">
            <a:spAutoFit/>
          </a:bodyPr>
          <a:lstStyle/>
          <a:p>
            <a:pPr algn="just"/>
            <a:r>
              <a:rPr lang="en-US" sz="1600" dirty="0">
                <a:solidFill>
                  <a:schemeClr val="tx1"/>
                </a:solidFill>
                <a:latin typeface="Times New Roman" panose="02020603050405020304" pitchFamily="18" charset="0"/>
                <a:cs typeface="Times New Roman" panose="02020603050405020304" pitchFamily="18" charset="0"/>
              </a:rPr>
              <a:t>Here we plot a correlation plot that tells us which features are highly correlated to each other by coloring. In the correlation plot, light colors show high collinearity and dark colors show low collinearity. In this plot, collinearity is also represented by numbers between 0 to 1 where 0 is the lowest collinearity and 1 is the highest collinearity.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6" name="Google Shape;245;p34">
            <a:extLst>
              <a:ext uri="{FF2B5EF4-FFF2-40B4-BE49-F238E27FC236}">
                <a16:creationId xmlns:a16="http://schemas.microsoft.com/office/drawing/2014/main" id="{2675EF60-B0AA-D414-C2B8-4835C0CE68B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343052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B3222BA8-9B2E-5AC9-D5E3-022171ECA792}"/>
              </a:ext>
            </a:extLst>
          </p:cNvPr>
          <p:cNvPicPr>
            <a:picLocks noChangeAspect="1"/>
          </p:cNvPicPr>
          <p:nvPr/>
        </p:nvPicPr>
        <p:blipFill>
          <a:blip r:embed="rId3"/>
          <a:stretch>
            <a:fillRect/>
          </a:stretch>
        </p:blipFill>
        <p:spPr>
          <a:xfrm>
            <a:off x="706038" y="1044828"/>
            <a:ext cx="7723654" cy="3071085"/>
          </a:xfrm>
          <a:prstGeom prst="rect">
            <a:avLst/>
          </a:prstGeom>
        </p:spPr>
      </p:pic>
      <p:sp>
        <p:nvSpPr>
          <p:cNvPr id="46" name="Google Shape;354;p36">
            <a:extLst>
              <a:ext uri="{FF2B5EF4-FFF2-40B4-BE49-F238E27FC236}">
                <a16:creationId xmlns:a16="http://schemas.microsoft.com/office/drawing/2014/main" id="{4610AF07-CCF3-F5A1-3AA8-62D937646610}"/>
              </a:ext>
            </a:extLst>
          </p:cNvPr>
          <p:cNvSpPr txBox="1">
            <a:spLocks noGrp="1"/>
          </p:cNvSpPr>
          <p:nvPr>
            <p:ph type="title"/>
          </p:nvPr>
        </p:nvSpPr>
        <p:spPr>
          <a:xfrm>
            <a:off x="633214" y="-6032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8" name="TextBox 7">
            <a:extLst>
              <a:ext uri="{FF2B5EF4-FFF2-40B4-BE49-F238E27FC236}">
                <a16:creationId xmlns:a16="http://schemas.microsoft.com/office/drawing/2014/main" id="{7CCC2641-EADB-1C53-0DF2-6FACBA04854E}"/>
              </a:ext>
            </a:extLst>
          </p:cNvPr>
          <p:cNvSpPr txBox="1"/>
          <p:nvPr/>
        </p:nvSpPr>
        <p:spPr>
          <a:xfrm>
            <a:off x="633214" y="642064"/>
            <a:ext cx="7723654"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Here below graph shows the products which generate the highest revenue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8" name="Google Shape;245;p34">
            <a:extLst>
              <a:ext uri="{FF2B5EF4-FFF2-40B4-BE49-F238E27FC236}">
                <a16:creationId xmlns:a16="http://schemas.microsoft.com/office/drawing/2014/main" id="{4A2EAC87-4240-79BB-3A2A-0B5C21986FF2}"/>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3250508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E3EC1AC-EAC8-4BDE-6A05-D8533181A55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06038" y="1088339"/>
            <a:ext cx="7723654" cy="3001385"/>
          </a:xfrm>
          <a:prstGeom prst="rect">
            <a:avLst/>
          </a:prstGeom>
        </p:spPr>
      </p:pic>
      <p:sp>
        <p:nvSpPr>
          <p:cNvPr id="44" name="Google Shape;354;p36">
            <a:extLst>
              <a:ext uri="{FF2B5EF4-FFF2-40B4-BE49-F238E27FC236}">
                <a16:creationId xmlns:a16="http://schemas.microsoft.com/office/drawing/2014/main" id="{E30CCD47-7211-2D25-F869-F1F81D1FD4A6}"/>
              </a:ext>
            </a:extLst>
          </p:cNvPr>
          <p:cNvSpPr txBox="1">
            <a:spLocks/>
          </p:cNvSpPr>
          <p:nvPr/>
        </p:nvSpPr>
        <p:spPr>
          <a:xfrm>
            <a:off x="633214" y="-60329"/>
            <a:ext cx="771540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a:t>Data Visualization</a:t>
            </a:r>
            <a:endParaRPr lang="en-IN" dirty="0"/>
          </a:p>
        </p:txBody>
      </p:sp>
      <p:sp>
        <p:nvSpPr>
          <p:cNvPr id="8" name="TextBox 7">
            <a:extLst>
              <a:ext uri="{FF2B5EF4-FFF2-40B4-BE49-F238E27FC236}">
                <a16:creationId xmlns:a16="http://schemas.microsoft.com/office/drawing/2014/main" id="{C24AABDC-DE5E-E3ED-473E-71C2C365F627}"/>
              </a:ext>
            </a:extLst>
          </p:cNvPr>
          <p:cNvSpPr txBox="1"/>
          <p:nvPr/>
        </p:nvSpPr>
        <p:spPr>
          <a:xfrm>
            <a:off x="633214" y="675270"/>
            <a:ext cx="6662950"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The below graph shows the seasonal trend of sales by months.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8" name="Google Shape;245;p34">
            <a:extLst>
              <a:ext uri="{FF2B5EF4-FFF2-40B4-BE49-F238E27FC236}">
                <a16:creationId xmlns:a16="http://schemas.microsoft.com/office/drawing/2014/main" id="{DB80D4F4-36B7-68E5-B042-B4A6B5F67ADF}"/>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116136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5F2EA1E1-4A12-2FF3-2844-5EC4E8C77D7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14297" y="1166552"/>
            <a:ext cx="7691877" cy="3063633"/>
          </a:xfrm>
          <a:prstGeom prst="rect">
            <a:avLst/>
          </a:prstGeom>
        </p:spPr>
      </p:pic>
      <p:sp>
        <p:nvSpPr>
          <p:cNvPr id="45" name="Google Shape;354;p36">
            <a:extLst>
              <a:ext uri="{FF2B5EF4-FFF2-40B4-BE49-F238E27FC236}">
                <a16:creationId xmlns:a16="http://schemas.microsoft.com/office/drawing/2014/main" id="{75CFC04B-CD08-FE8E-276B-DB1300D242A0}"/>
              </a:ext>
            </a:extLst>
          </p:cNvPr>
          <p:cNvSpPr txBox="1">
            <a:spLocks/>
          </p:cNvSpPr>
          <p:nvPr/>
        </p:nvSpPr>
        <p:spPr>
          <a:xfrm>
            <a:off x="633214" y="-60329"/>
            <a:ext cx="771540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a:t>Data Visualization</a:t>
            </a:r>
            <a:endParaRPr lang="en-IN" dirty="0"/>
          </a:p>
        </p:txBody>
      </p:sp>
      <p:sp>
        <p:nvSpPr>
          <p:cNvPr id="8" name="TextBox 7">
            <a:extLst>
              <a:ext uri="{FF2B5EF4-FFF2-40B4-BE49-F238E27FC236}">
                <a16:creationId xmlns:a16="http://schemas.microsoft.com/office/drawing/2014/main" id="{744BA9FF-AD30-FB91-94AE-95D0A27B8615}"/>
              </a:ext>
            </a:extLst>
          </p:cNvPr>
          <p:cNvSpPr txBox="1"/>
          <p:nvPr/>
        </p:nvSpPr>
        <p:spPr>
          <a:xfrm>
            <a:off x="611894" y="697228"/>
            <a:ext cx="6687493"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The below graph shows the seasonal trend of sales by Year.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9" name="Google Shape;245;p34">
            <a:extLst>
              <a:ext uri="{FF2B5EF4-FFF2-40B4-BE49-F238E27FC236}">
                <a16:creationId xmlns:a16="http://schemas.microsoft.com/office/drawing/2014/main" id="{C9FCD1DA-213A-D9C6-1098-D3231C806F8F}"/>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62791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48BE6B1-BC87-3E15-843F-6059A7B9CCD0}"/>
              </a:ext>
            </a:extLst>
          </p:cNvPr>
          <p:cNvPicPr>
            <a:picLocks noChangeAspect="1"/>
          </p:cNvPicPr>
          <p:nvPr/>
        </p:nvPicPr>
        <p:blipFill>
          <a:blip r:embed="rId3"/>
          <a:stretch>
            <a:fillRect/>
          </a:stretch>
        </p:blipFill>
        <p:spPr>
          <a:xfrm>
            <a:off x="691904" y="1154494"/>
            <a:ext cx="7760192" cy="3176103"/>
          </a:xfrm>
          <a:prstGeom prst="rect">
            <a:avLst/>
          </a:prstGeom>
        </p:spPr>
      </p:pic>
      <p:sp>
        <p:nvSpPr>
          <p:cNvPr id="43" name="Google Shape;354;p36">
            <a:extLst>
              <a:ext uri="{FF2B5EF4-FFF2-40B4-BE49-F238E27FC236}">
                <a16:creationId xmlns:a16="http://schemas.microsoft.com/office/drawing/2014/main" id="{27FB8307-2395-00BB-CB33-57313D913AE2}"/>
              </a:ext>
            </a:extLst>
          </p:cNvPr>
          <p:cNvSpPr txBox="1">
            <a:spLocks/>
          </p:cNvSpPr>
          <p:nvPr/>
        </p:nvSpPr>
        <p:spPr>
          <a:xfrm>
            <a:off x="633214" y="-60329"/>
            <a:ext cx="771540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a:t>Data Visualization</a:t>
            </a:r>
            <a:endParaRPr lang="en-IN" dirty="0"/>
          </a:p>
        </p:txBody>
      </p:sp>
      <p:sp>
        <p:nvSpPr>
          <p:cNvPr id="46" name="TextBox 45">
            <a:extLst>
              <a:ext uri="{FF2B5EF4-FFF2-40B4-BE49-F238E27FC236}">
                <a16:creationId xmlns:a16="http://schemas.microsoft.com/office/drawing/2014/main" id="{7A4F0ECB-2BD8-8BBE-C592-FA74D97B9FB2}"/>
              </a:ext>
            </a:extLst>
          </p:cNvPr>
          <p:cNvSpPr txBox="1"/>
          <p:nvPr/>
        </p:nvSpPr>
        <p:spPr>
          <a:xfrm>
            <a:off x="611894" y="697228"/>
            <a:ext cx="6687493" cy="307777"/>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The below graph shows the seasonal trend of sales by Year.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7" name="Google Shape;245;p34">
            <a:extLst>
              <a:ext uri="{FF2B5EF4-FFF2-40B4-BE49-F238E27FC236}">
                <a16:creationId xmlns:a16="http://schemas.microsoft.com/office/drawing/2014/main" id="{FF8DD67C-0BBA-0EAC-907D-D294F799749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162977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5FF0E0E-E5EF-FA01-E5A1-CD6DB6D77F3E}"/>
              </a:ext>
            </a:extLst>
          </p:cNvPr>
          <p:cNvPicPr>
            <a:picLocks noChangeAspect="1"/>
          </p:cNvPicPr>
          <p:nvPr/>
        </p:nvPicPr>
        <p:blipFill>
          <a:blip r:embed="rId3"/>
          <a:stretch>
            <a:fillRect/>
          </a:stretch>
        </p:blipFill>
        <p:spPr>
          <a:xfrm>
            <a:off x="714300" y="1047758"/>
            <a:ext cx="7715400" cy="3282840"/>
          </a:xfrm>
          <a:prstGeom prst="rect">
            <a:avLst/>
          </a:prstGeom>
        </p:spPr>
      </p:pic>
      <p:sp>
        <p:nvSpPr>
          <p:cNvPr id="44" name="Google Shape;354;p36">
            <a:extLst>
              <a:ext uri="{FF2B5EF4-FFF2-40B4-BE49-F238E27FC236}">
                <a16:creationId xmlns:a16="http://schemas.microsoft.com/office/drawing/2014/main" id="{39CC0CB8-337A-07AA-0957-5DA666EB3C0E}"/>
              </a:ext>
            </a:extLst>
          </p:cNvPr>
          <p:cNvSpPr txBox="1">
            <a:spLocks noGrp="1"/>
          </p:cNvSpPr>
          <p:nvPr>
            <p:ph type="title"/>
          </p:nvPr>
        </p:nvSpPr>
        <p:spPr>
          <a:xfrm>
            <a:off x="633214" y="-6032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6" name="TextBox 5">
            <a:extLst>
              <a:ext uri="{FF2B5EF4-FFF2-40B4-BE49-F238E27FC236}">
                <a16:creationId xmlns:a16="http://schemas.microsoft.com/office/drawing/2014/main" id="{3ACFD429-06B7-D186-CE1E-6B2364E6047B}"/>
              </a:ext>
            </a:extLst>
          </p:cNvPr>
          <p:cNvSpPr txBox="1"/>
          <p:nvPr/>
        </p:nvSpPr>
        <p:spPr>
          <a:xfrm>
            <a:off x="637205" y="642676"/>
            <a:ext cx="7379807" cy="307777"/>
          </a:xfrm>
          <a:prstGeom prst="rect">
            <a:avLst/>
          </a:prstGeom>
          <a:noFill/>
        </p:spPr>
        <p:txBody>
          <a:bodyPr wrap="square" rtlCol="0">
            <a:spAutoFit/>
          </a:bodyPr>
          <a:lstStyle/>
          <a:p>
            <a:pPr algn="just"/>
            <a:r>
              <a:rPr lang="en-US" dirty="0">
                <a:solidFill>
                  <a:schemeClr val="tx1"/>
                </a:solidFill>
              </a:rPr>
              <a:t>The below </a:t>
            </a:r>
            <a:r>
              <a:rPr lang="en-US" dirty="0">
                <a:solidFill>
                  <a:schemeClr val="tx1"/>
                </a:solidFill>
                <a:latin typeface="Times New Roman" panose="02020603050405020304" pitchFamily="18" charset="0"/>
                <a:cs typeface="Times New Roman" panose="02020603050405020304" pitchFamily="18" charset="0"/>
              </a:rPr>
              <a:t>graph</a:t>
            </a:r>
            <a:r>
              <a:rPr lang="en-US" dirty="0">
                <a:solidFill>
                  <a:schemeClr val="tx1"/>
                </a:solidFill>
              </a:rPr>
              <a:t> shows the top customers which accepts markets and buy products</a:t>
            </a:r>
            <a:endParaRPr lang="en-IN" dirty="0">
              <a:solidFill>
                <a:schemeClr val="tx1"/>
              </a:solidFill>
            </a:endParaRPr>
          </a:p>
        </p:txBody>
      </p:sp>
      <p:sp>
        <p:nvSpPr>
          <p:cNvPr id="46" name="Google Shape;245;p34">
            <a:extLst>
              <a:ext uri="{FF2B5EF4-FFF2-40B4-BE49-F238E27FC236}">
                <a16:creationId xmlns:a16="http://schemas.microsoft.com/office/drawing/2014/main" id="{F4469B9F-311B-8D95-D1F4-9A0D1F4DADD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2201224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F119F49-6098-720B-59C6-CEE893541418}"/>
              </a:ext>
            </a:extLst>
          </p:cNvPr>
          <p:cNvPicPr>
            <a:picLocks noChangeAspect="1"/>
          </p:cNvPicPr>
          <p:nvPr/>
        </p:nvPicPr>
        <p:blipFill>
          <a:blip r:embed="rId3"/>
          <a:stretch>
            <a:fillRect/>
          </a:stretch>
        </p:blipFill>
        <p:spPr>
          <a:xfrm>
            <a:off x="3966195" y="553450"/>
            <a:ext cx="4480848" cy="4036600"/>
          </a:xfrm>
          <a:prstGeom prst="rect">
            <a:avLst/>
          </a:prstGeom>
        </p:spPr>
      </p:pic>
      <p:sp>
        <p:nvSpPr>
          <p:cNvPr id="5" name="Title 4">
            <a:extLst>
              <a:ext uri="{FF2B5EF4-FFF2-40B4-BE49-F238E27FC236}">
                <a16:creationId xmlns:a16="http://schemas.microsoft.com/office/drawing/2014/main" id="{43876FD0-F453-6422-FD95-FFE156EC5434}"/>
              </a:ext>
            </a:extLst>
          </p:cNvPr>
          <p:cNvSpPr>
            <a:spLocks noGrp="1"/>
          </p:cNvSpPr>
          <p:nvPr>
            <p:ph type="title"/>
          </p:nvPr>
        </p:nvSpPr>
        <p:spPr>
          <a:xfrm>
            <a:off x="598323" y="-16155"/>
            <a:ext cx="7715400" cy="605700"/>
          </a:xfrm>
        </p:spPr>
        <p:txBody>
          <a:bodyPr/>
          <a:lstStyle/>
          <a:p>
            <a:r>
              <a:rPr lang="en-IN" b="0" i="0" dirty="0">
                <a:solidFill>
                  <a:schemeClr val="tx1"/>
                </a:solidFill>
                <a:effectLst/>
                <a:latin typeface="Bebas Neue" panose="020B0606020202050201" pitchFamily="34" charset="0"/>
              </a:rPr>
              <a:t>Customer Segmentation</a:t>
            </a:r>
            <a:endParaRPr lang="en-IN" dirty="0">
              <a:solidFill>
                <a:schemeClr val="tx1"/>
              </a:solidFill>
              <a:latin typeface="Bebas Neue" panose="020B0606020202050201" pitchFamily="34" charset="0"/>
            </a:endParaRPr>
          </a:p>
        </p:txBody>
      </p:sp>
      <p:sp>
        <p:nvSpPr>
          <p:cNvPr id="7" name="TextBox 6">
            <a:extLst>
              <a:ext uri="{FF2B5EF4-FFF2-40B4-BE49-F238E27FC236}">
                <a16:creationId xmlns:a16="http://schemas.microsoft.com/office/drawing/2014/main" id="{8CDBCCF2-3048-DD92-B293-D3A88783089D}"/>
              </a:ext>
            </a:extLst>
          </p:cNvPr>
          <p:cNvSpPr txBox="1"/>
          <p:nvPr/>
        </p:nvSpPr>
        <p:spPr>
          <a:xfrm>
            <a:off x="691721" y="654920"/>
            <a:ext cx="3291840" cy="3108543"/>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At this stage, we perform </a:t>
            </a:r>
            <a:r>
              <a:rPr lang="en-US" dirty="0">
                <a:solidFill>
                  <a:schemeClr val="tx1"/>
                </a:solidFill>
                <a:effectLst/>
                <a:latin typeface="Times New Roman" panose="02020603050405020304" pitchFamily="18" charset="0"/>
                <a:cs typeface="Times New Roman" panose="02020603050405020304" pitchFamily="18" charset="0"/>
              </a:rPr>
              <a:t>RFM Segmentation of Customers</a:t>
            </a:r>
          </a:p>
          <a:p>
            <a:pPr algn="just"/>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Recency: How recently has the customer made a transaction with us</a:t>
            </a:r>
          </a:p>
          <a:p>
            <a:pPr algn="just"/>
            <a:endParaRPr lang="en-US"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Frequency: How frequent is the customer in ordering/buying some product from us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Monetary: How much does the customer spend on purchasing products from us.</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46" name="Google Shape;245;p34">
            <a:extLst>
              <a:ext uri="{FF2B5EF4-FFF2-40B4-BE49-F238E27FC236}">
                <a16:creationId xmlns:a16="http://schemas.microsoft.com/office/drawing/2014/main" id="{132E40B1-2E1E-A41A-537E-5F9925096A46}"/>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21253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5"/>
          <p:cNvSpPr txBox="1">
            <a:spLocks noGrp="1"/>
          </p:cNvSpPr>
          <p:nvPr>
            <p:ph type="title"/>
          </p:nvPr>
        </p:nvSpPr>
        <p:spPr>
          <a:xfrm>
            <a:off x="598323" y="-4927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 of dataset</a:t>
            </a:r>
            <a:endParaRPr dirty="0"/>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309A9CD-AE9C-CC34-4BFF-84B675166A80}"/>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Lst>
          </a:blip>
          <a:srcRect l="-1037" t="-9528" r="46886" b="9528"/>
          <a:stretch/>
        </p:blipFill>
        <p:spPr>
          <a:xfrm>
            <a:off x="4012602" y="169919"/>
            <a:ext cx="4417097" cy="4417153"/>
          </a:xfrm>
          <a:prstGeom prst="rect">
            <a:avLst/>
          </a:prstGeom>
        </p:spPr>
      </p:pic>
      <p:sp>
        <p:nvSpPr>
          <p:cNvPr id="2" name="TextBox 1">
            <a:extLst>
              <a:ext uri="{FF2B5EF4-FFF2-40B4-BE49-F238E27FC236}">
                <a16:creationId xmlns:a16="http://schemas.microsoft.com/office/drawing/2014/main" id="{961212EE-18C3-DA62-0800-257E8C1ABBE2}"/>
              </a:ext>
            </a:extLst>
          </p:cNvPr>
          <p:cNvSpPr txBox="1"/>
          <p:nvPr/>
        </p:nvSpPr>
        <p:spPr>
          <a:xfrm>
            <a:off x="714297" y="722925"/>
            <a:ext cx="3395124" cy="3893374"/>
          </a:xfrm>
          <a:prstGeom prst="rect">
            <a:avLst/>
          </a:prstGeom>
          <a:noFill/>
        </p:spPr>
        <p:txBody>
          <a:bodyPr wrap="square" rtlCol="0">
            <a:spAutoFit/>
          </a:bodyPr>
          <a:lstStyle/>
          <a:p>
            <a:pPr algn="just"/>
            <a:r>
              <a:rPr lang="en-US" sz="1300" dirty="0">
                <a:solidFill>
                  <a:schemeClr val="tx1"/>
                </a:solidFill>
                <a:latin typeface="Times New Roman" panose="02020603050405020304" pitchFamily="18" charset="0"/>
                <a:cs typeface="Times New Roman" panose="02020603050405020304" pitchFamily="18" charset="0"/>
              </a:rPr>
              <a:t>There are total 57 Features in the dataset. At very first we understand the meaning of each features.</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Name:- </a:t>
            </a:r>
            <a:r>
              <a:rPr lang="en-US" sz="1300" b="0" i="0" dirty="0">
                <a:solidFill>
                  <a:schemeClr val="tx1"/>
                </a:solidFill>
                <a:effectLst/>
                <a:latin typeface="Times New Roman" panose="02020603050405020304" pitchFamily="18" charset="0"/>
                <a:cs typeface="Times New Roman" panose="02020603050405020304" pitchFamily="18" charset="0"/>
              </a:rPr>
              <a:t>The order number as it appears in your store admin.</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Financial Status:- </a:t>
            </a:r>
            <a:r>
              <a:rPr lang="en-US" sz="1300" b="0" i="0" dirty="0">
                <a:solidFill>
                  <a:schemeClr val="tx1"/>
                </a:solidFill>
                <a:effectLst/>
                <a:latin typeface="Times New Roman" panose="02020603050405020304" pitchFamily="18" charset="0"/>
                <a:cs typeface="Times New Roman" panose="02020603050405020304" pitchFamily="18" charset="0"/>
              </a:rPr>
              <a:t>Whether the order has been paid, authorized, refunded, and so on.</a:t>
            </a:r>
            <a:endParaRPr lang="en-US" sz="13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Paid At:- </a:t>
            </a:r>
            <a:r>
              <a:rPr lang="en-US" sz="1300" b="0" i="0" dirty="0">
                <a:solidFill>
                  <a:schemeClr val="tx1"/>
                </a:solidFill>
                <a:effectLst/>
                <a:latin typeface="Times New Roman" panose="02020603050405020304" pitchFamily="18" charset="0"/>
                <a:cs typeface="Times New Roman" panose="02020603050405020304" pitchFamily="18" charset="0"/>
              </a:rPr>
              <a:t>The date when the payment was captured for the order.</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Fulfillment Status:- </a:t>
            </a:r>
            <a:r>
              <a:rPr lang="en-US" sz="1300" b="0" i="0" dirty="0">
                <a:solidFill>
                  <a:schemeClr val="tx1"/>
                </a:solidFill>
                <a:effectLst/>
                <a:latin typeface="Times New Roman" panose="02020603050405020304" pitchFamily="18" charset="0"/>
                <a:cs typeface="Times New Roman" panose="02020603050405020304" pitchFamily="18" charset="0"/>
              </a:rPr>
              <a:t>Whether the order has been fulfilled or is still pending.</a:t>
            </a:r>
            <a:endParaRPr lang="en-IN" sz="13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a:solidFill>
                  <a:schemeClr val="tx1"/>
                </a:solidFill>
                <a:latin typeface="Times New Roman" panose="02020603050405020304" pitchFamily="18" charset="0"/>
                <a:cs typeface="Times New Roman" panose="02020603050405020304" pitchFamily="18" charset="0"/>
              </a:rPr>
              <a:t>Accepts Marketing:- </a:t>
            </a:r>
            <a:r>
              <a:rPr lang="en-US" sz="1300" b="0" i="0" dirty="0">
                <a:solidFill>
                  <a:schemeClr val="tx1"/>
                </a:solidFill>
                <a:effectLst/>
                <a:latin typeface="Times New Roman" panose="02020603050405020304" pitchFamily="18" charset="0"/>
                <a:cs typeface="Times New Roman" panose="02020603050405020304" pitchFamily="18" charset="0"/>
              </a:rPr>
              <a:t>Whether the customer has agreed to accept marketing from your store.</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Total:- </a:t>
            </a:r>
            <a:r>
              <a:rPr lang="en-US" sz="1300" b="0" i="0" dirty="0">
                <a:solidFill>
                  <a:schemeClr val="tx1"/>
                </a:solidFill>
                <a:effectLst/>
                <a:latin typeface="Times New Roman" panose="02020603050405020304" pitchFamily="18" charset="0"/>
                <a:cs typeface="Times New Roman" panose="02020603050405020304" pitchFamily="18" charset="0"/>
              </a:rPr>
              <a:t>The total cost of the order.</a:t>
            </a:r>
            <a:endParaRPr lang="en-US" sz="13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err="1">
                <a:solidFill>
                  <a:schemeClr val="tx1"/>
                </a:solidFill>
                <a:latin typeface="Times New Roman" panose="02020603050405020304" pitchFamily="18" charset="0"/>
                <a:cs typeface="Times New Roman" panose="02020603050405020304" pitchFamily="18" charset="0"/>
              </a:rPr>
              <a:t>Lineitem</a:t>
            </a:r>
            <a:r>
              <a:rPr lang="en-US" sz="1300" dirty="0">
                <a:solidFill>
                  <a:schemeClr val="tx1"/>
                </a:solidFill>
                <a:latin typeface="Times New Roman" panose="02020603050405020304" pitchFamily="18" charset="0"/>
                <a:cs typeface="Times New Roman" panose="02020603050405020304" pitchFamily="18" charset="0"/>
              </a:rPr>
              <a:t> name:- </a:t>
            </a:r>
            <a:r>
              <a:rPr lang="en-US" sz="1300" b="0" i="0" dirty="0">
                <a:solidFill>
                  <a:schemeClr val="tx1"/>
                </a:solidFill>
                <a:effectLst/>
                <a:latin typeface="Times New Roman" panose="02020603050405020304" pitchFamily="18" charset="0"/>
                <a:cs typeface="Times New Roman" panose="02020603050405020304" pitchFamily="18" charset="0"/>
              </a:rPr>
              <a:t>The name of the line item.</a:t>
            </a:r>
          </a:p>
          <a:p>
            <a:pPr marL="285750" indent="-285750" algn="just">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Billing Country:- </a:t>
            </a:r>
            <a:r>
              <a:rPr lang="en-IN" sz="1300" b="0" i="0" dirty="0">
                <a:solidFill>
                  <a:schemeClr val="tx1"/>
                </a:solidFill>
                <a:effectLst/>
                <a:latin typeface="Times New Roman" panose="02020603050405020304" pitchFamily="18" charset="0"/>
                <a:cs typeface="Times New Roman" panose="02020603050405020304" pitchFamily="18" charset="0"/>
              </a:rPr>
              <a:t>The customer's billing country.</a:t>
            </a:r>
            <a:endParaRPr lang="en-US" sz="1300" dirty="0">
              <a:solidFill>
                <a:schemeClr val="tx1"/>
              </a:solidFill>
              <a:latin typeface="Times New Roman" panose="02020603050405020304" pitchFamily="18" charset="0"/>
              <a:cs typeface="Times New Roman" panose="02020603050405020304" pitchFamily="18" charset="0"/>
            </a:endParaRPr>
          </a:p>
          <a:p>
            <a:pPr algn="just"/>
            <a:r>
              <a:rPr lang="en-US" sz="1300" dirty="0">
                <a:solidFill>
                  <a:schemeClr val="tx1"/>
                </a:solidFill>
                <a:latin typeface="Times New Roman" panose="02020603050405020304" pitchFamily="18" charset="0"/>
                <a:cs typeface="Times New Roman" panose="02020603050405020304" pitchFamily="18" charset="0"/>
              </a:rPr>
              <a:t>And so 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72BF1D7-A1C1-7899-99FD-7B98A670DC9A}"/>
              </a:ext>
            </a:extLst>
          </p:cNvPr>
          <p:cNvPicPr>
            <a:picLocks noChangeAspect="1"/>
          </p:cNvPicPr>
          <p:nvPr/>
        </p:nvPicPr>
        <p:blipFill>
          <a:blip r:embed="rId3"/>
          <a:stretch>
            <a:fillRect/>
          </a:stretch>
        </p:blipFill>
        <p:spPr>
          <a:xfrm>
            <a:off x="714297" y="788918"/>
            <a:ext cx="7691877" cy="2792682"/>
          </a:xfrm>
          <a:prstGeom prst="rect">
            <a:avLst/>
          </a:prstGeom>
        </p:spPr>
      </p:pic>
      <p:sp>
        <p:nvSpPr>
          <p:cNvPr id="42" name="Title 4">
            <a:extLst>
              <a:ext uri="{FF2B5EF4-FFF2-40B4-BE49-F238E27FC236}">
                <a16:creationId xmlns:a16="http://schemas.microsoft.com/office/drawing/2014/main" id="{C23A11F8-8FF7-87BF-AD3C-B34D2D645F7F}"/>
              </a:ext>
            </a:extLst>
          </p:cNvPr>
          <p:cNvSpPr>
            <a:spLocks noGrp="1"/>
          </p:cNvSpPr>
          <p:nvPr>
            <p:ph type="title"/>
          </p:nvPr>
        </p:nvSpPr>
        <p:spPr>
          <a:xfrm>
            <a:off x="598323" y="-37092"/>
            <a:ext cx="7715400" cy="605700"/>
          </a:xfrm>
        </p:spPr>
        <p:txBody>
          <a:bodyPr/>
          <a:lstStyle/>
          <a:p>
            <a:r>
              <a:rPr lang="en-IN" b="0" i="0" dirty="0">
                <a:solidFill>
                  <a:schemeClr val="tx1"/>
                </a:solidFill>
                <a:effectLst/>
                <a:latin typeface="Bebas Neue" panose="020B0606020202050201" pitchFamily="34" charset="0"/>
              </a:rPr>
              <a:t>Customer Segmentation</a:t>
            </a:r>
            <a:endParaRPr lang="en-IN" dirty="0">
              <a:solidFill>
                <a:schemeClr val="tx1"/>
              </a:solidFill>
              <a:latin typeface="Bebas Neue" panose="020B0606020202050201" pitchFamily="34" charset="0"/>
            </a:endParaRPr>
          </a:p>
        </p:txBody>
      </p:sp>
      <p:sp>
        <p:nvSpPr>
          <p:cNvPr id="4" name="TextBox 3">
            <a:extLst>
              <a:ext uri="{FF2B5EF4-FFF2-40B4-BE49-F238E27FC236}">
                <a16:creationId xmlns:a16="http://schemas.microsoft.com/office/drawing/2014/main" id="{D9074754-9CFA-DE78-2ADE-7D609C5BF1B7}"/>
              </a:ext>
            </a:extLst>
          </p:cNvPr>
          <p:cNvSpPr txBox="1"/>
          <p:nvPr/>
        </p:nvSpPr>
        <p:spPr>
          <a:xfrm>
            <a:off x="625507" y="705122"/>
            <a:ext cx="6989283" cy="523220"/>
          </a:xfrm>
          <a:prstGeom prst="rect">
            <a:avLst/>
          </a:prstGeom>
          <a:noFill/>
        </p:spPr>
        <p:txBody>
          <a:bodyPr wrap="square" rtlCol="0">
            <a:spAutoFit/>
          </a:bodyPr>
          <a:lstStyle/>
          <a:p>
            <a:pPr algn="just"/>
            <a:r>
              <a:rPr lang="en-US" i="0" dirty="0">
                <a:solidFill>
                  <a:schemeClr val="tx1"/>
                </a:solidFill>
                <a:effectLst/>
                <a:latin typeface="Times New Roman" panose="02020603050405020304" pitchFamily="18" charset="0"/>
                <a:cs typeface="Times New Roman" panose="02020603050405020304" pitchFamily="18" charset="0"/>
              </a:rPr>
              <a:t>Here we are </a:t>
            </a:r>
            <a:r>
              <a:rPr lang="en-US" dirty="0">
                <a:solidFill>
                  <a:schemeClr val="tx1"/>
                </a:solidFill>
                <a:latin typeface="urw-din"/>
                <a:cs typeface="Times New Roman" panose="02020603050405020304" pitchFamily="18" charset="0"/>
              </a:rPr>
              <a:t>r</a:t>
            </a:r>
            <a:r>
              <a:rPr lang="en-US" i="0" dirty="0">
                <a:solidFill>
                  <a:schemeClr val="tx1"/>
                </a:solidFill>
                <a:effectLst/>
                <a:latin typeface="urw-din"/>
              </a:rPr>
              <a:t>anking Customer based upon their recency, frequency, and monetary score and</a:t>
            </a:r>
          </a:p>
          <a:p>
            <a:pPr algn="just"/>
            <a:r>
              <a:rPr lang="en-US" i="0" dirty="0">
                <a:solidFill>
                  <a:schemeClr val="tx1"/>
                </a:solidFill>
                <a:effectLst/>
                <a:latin typeface="Times New Roman" panose="02020603050405020304" pitchFamily="18" charset="0"/>
                <a:cs typeface="Times New Roman" panose="02020603050405020304" pitchFamily="18" charset="0"/>
              </a:rPr>
              <a:t>normalizing the rank of the customers within a company to analyze the ranking.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4" name="Google Shape;245;p34">
            <a:extLst>
              <a:ext uri="{FF2B5EF4-FFF2-40B4-BE49-F238E27FC236}">
                <a16:creationId xmlns:a16="http://schemas.microsoft.com/office/drawing/2014/main" id="{9E4E23C1-89E0-CB34-3ECE-DE7AE5010550}"/>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268721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7731BE2-5004-C8DA-0470-77D1431BC69C}"/>
              </a:ext>
            </a:extLst>
          </p:cNvPr>
          <p:cNvPicPr>
            <a:picLocks noChangeAspect="1"/>
          </p:cNvPicPr>
          <p:nvPr/>
        </p:nvPicPr>
        <p:blipFill>
          <a:blip r:embed="rId3"/>
          <a:stretch>
            <a:fillRect/>
          </a:stretch>
        </p:blipFill>
        <p:spPr>
          <a:xfrm>
            <a:off x="4114783" y="614023"/>
            <a:ext cx="2404820" cy="2288798"/>
          </a:xfrm>
          <a:prstGeom prst="rect">
            <a:avLst/>
          </a:prstGeom>
        </p:spPr>
      </p:pic>
      <p:pic>
        <p:nvPicPr>
          <p:cNvPr id="6" name="Picture 5">
            <a:extLst>
              <a:ext uri="{FF2B5EF4-FFF2-40B4-BE49-F238E27FC236}">
                <a16:creationId xmlns:a16="http://schemas.microsoft.com/office/drawing/2014/main" id="{B49CA92B-B256-A8A7-206F-B65075458B35}"/>
              </a:ext>
            </a:extLst>
          </p:cNvPr>
          <p:cNvPicPr>
            <a:picLocks noChangeAspect="1"/>
          </p:cNvPicPr>
          <p:nvPr/>
        </p:nvPicPr>
        <p:blipFill>
          <a:blip r:embed="rId4"/>
          <a:stretch>
            <a:fillRect/>
          </a:stretch>
        </p:blipFill>
        <p:spPr>
          <a:xfrm>
            <a:off x="1231461" y="2951960"/>
            <a:ext cx="3591426" cy="1571844"/>
          </a:xfrm>
          <a:prstGeom prst="rect">
            <a:avLst/>
          </a:prstGeom>
        </p:spPr>
      </p:pic>
      <p:sp>
        <p:nvSpPr>
          <p:cNvPr id="7" name="TextBox 6">
            <a:extLst>
              <a:ext uri="{FF2B5EF4-FFF2-40B4-BE49-F238E27FC236}">
                <a16:creationId xmlns:a16="http://schemas.microsoft.com/office/drawing/2014/main" id="{C8C157B6-99BF-EF7A-EB68-FD93C00DE2A9}"/>
              </a:ext>
            </a:extLst>
          </p:cNvPr>
          <p:cNvSpPr txBox="1"/>
          <p:nvPr/>
        </p:nvSpPr>
        <p:spPr>
          <a:xfrm>
            <a:off x="647898" y="740033"/>
            <a:ext cx="3219244" cy="2462213"/>
          </a:xfrm>
          <a:prstGeom prst="rect">
            <a:avLst/>
          </a:prstGeom>
          <a:noFill/>
        </p:spPr>
        <p:txBody>
          <a:bodyPr wrap="square" rtlCol="0">
            <a:spAutoFit/>
          </a:bodyPr>
          <a:lstStyle/>
          <a:p>
            <a:pPr algn="just" fontAlgn="base"/>
            <a:r>
              <a:rPr lang="en-US" i="0" dirty="0">
                <a:solidFill>
                  <a:schemeClr val="tx1"/>
                </a:solidFill>
                <a:effectLst/>
                <a:latin typeface="urw-din"/>
              </a:rPr>
              <a:t>Calculating RFM score</a:t>
            </a:r>
          </a:p>
          <a:p>
            <a:pPr algn="just" fontAlgn="base"/>
            <a:endParaRPr lang="en-US" i="0" dirty="0">
              <a:solidFill>
                <a:schemeClr val="tx1"/>
              </a:solidFill>
              <a:effectLst/>
              <a:latin typeface="urw-din"/>
            </a:endParaRPr>
          </a:p>
          <a:p>
            <a:pPr algn="just" fontAlgn="base"/>
            <a:r>
              <a:rPr lang="en-US" i="0" dirty="0">
                <a:solidFill>
                  <a:schemeClr val="tx1"/>
                </a:solidFill>
                <a:effectLst/>
                <a:latin typeface="urw-din"/>
              </a:rPr>
              <a:t>RFM score is calculated based upon recency, frequency, monetary value normalize ranks. Based upon this score we divide our customers. Here we rate them on a scale of 5. Formula used for calculating </a:t>
            </a:r>
            <a:r>
              <a:rPr lang="en-US" i="0" dirty="0" err="1">
                <a:solidFill>
                  <a:schemeClr val="tx1"/>
                </a:solidFill>
                <a:effectLst/>
                <a:latin typeface="urw-din"/>
              </a:rPr>
              <a:t>rfm</a:t>
            </a:r>
            <a:r>
              <a:rPr lang="en-US" i="0" dirty="0">
                <a:solidFill>
                  <a:schemeClr val="tx1"/>
                </a:solidFill>
                <a:effectLst/>
                <a:latin typeface="urw-din"/>
              </a:rPr>
              <a:t> score is : 0.15*Recency score + 0.28*Frequency score + 0.57 *Monetary score</a:t>
            </a:r>
          </a:p>
          <a:p>
            <a:pPr algn="just"/>
            <a:endParaRPr lang="en-IN" dirty="0">
              <a:solidFill>
                <a:schemeClr val="tx1"/>
              </a:solidFill>
            </a:endParaRPr>
          </a:p>
        </p:txBody>
      </p:sp>
      <p:sp>
        <p:nvSpPr>
          <p:cNvPr id="8" name="TextBox 7">
            <a:extLst>
              <a:ext uri="{FF2B5EF4-FFF2-40B4-BE49-F238E27FC236}">
                <a16:creationId xmlns:a16="http://schemas.microsoft.com/office/drawing/2014/main" id="{EBDC841F-B917-E5CF-83B4-9291BEDF9D51}"/>
              </a:ext>
            </a:extLst>
          </p:cNvPr>
          <p:cNvSpPr txBox="1"/>
          <p:nvPr/>
        </p:nvSpPr>
        <p:spPr>
          <a:xfrm>
            <a:off x="4998037" y="2843954"/>
            <a:ext cx="3065087" cy="2031325"/>
          </a:xfrm>
          <a:prstGeom prst="rect">
            <a:avLst/>
          </a:prstGeom>
          <a:noFill/>
        </p:spPr>
        <p:txBody>
          <a:bodyPr wrap="square" rtlCol="0">
            <a:spAutoFit/>
          </a:bodyPr>
          <a:lstStyle/>
          <a:p>
            <a:pPr algn="just"/>
            <a:r>
              <a:rPr lang="en-US" dirty="0">
                <a:solidFill>
                  <a:schemeClr val="tx1"/>
                </a:solidFill>
                <a:effectLst/>
                <a:latin typeface="Consolas" panose="020B0609020204030204" pitchFamily="49" charset="0"/>
              </a:rPr>
              <a:t>Rating Customer based upon the RFM score.</a:t>
            </a:r>
          </a:p>
          <a:p>
            <a:pPr marL="285750" indent="-285750" algn="just">
              <a:buFont typeface="Arial" panose="020B0604020202020204" pitchFamily="34" charset="0"/>
              <a:buChar char="•"/>
            </a:pPr>
            <a:r>
              <a:rPr lang="en-US" dirty="0" err="1">
                <a:solidFill>
                  <a:schemeClr val="tx1"/>
                </a:solidFill>
                <a:effectLst/>
                <a:latin typeface="Consolas" panose="020B0609020204030204" pitchFamily="49" charset="0"/>
              </a:rPr>
              <a:t>rfm</a:t>
            </a:r>
            <a:r>
              <a:rPr lang="en-US" dirty="0">
                <a:solidFill>
                  <a:schemeClr val="tx1"/>
                </a:solidFill>
                <a:effectLst/>
                <a:latin typeface="Consolas" panose="020B0609020204030204" pitchFamily="49" charset="0"/>
              </a:rPr>
              <a:t> score &gt; 3.5: High Value Customer</a:t>
            </a:r>
          </a:p>
          <a:p>
            <a:pPr marL="285750" indent="-285750" algn="just">
              <a:buFont typeface="Arial" panose="020B0604020202020204" pitchFamily="34" charset="0"/>
              <a:buChar char="•"/>
            </a:pPr>
            <a:r>
              <a:rPr lang="en-US" dirty="0">
                <a:solidFill>
                  <a:schemeClr val="tx1"/>
                </a:solidFill>
                <a:effectLst/>
                <a:latin typeface="Consolas" panose="020B0609020204030204" pitchFamily="49" charset="0"/>
              </a:rPr>
              <a:t>4&gt;</a:t>
            </a:r>
            <a:r>
              <a:rPr lang="en-US" dirty="0" err="1">
                <a:solidFill>
                  <a:schemeClr val="tx1"/>
                </a:solidFill>
                <a:effectLst/>
                <a:latin typeface="Consolas" panose="020B0609020204030204" pitchFamily="49" charset="0"/>
              </a:rPr>
              <a:t>rfm</a:t>
            </a:r>
            <a:r>
              <a:rPr lang="en-US" dirty="0">
                <a:solidFill>
                  <a:schemeClr val="tx1"/>
                </a:solidFill>
                <a:effectLst/>
                <a:latin typeface="Consolas" panose="020B0609020204030204" pitchFamily="49" charset="0"/>
              </a:rPr>
              <a:t> score &gt; 2 : Medium value customer</a:t>
            </a:r>
          </a:p>
          <a:p>
            <a:pPr marL="285750" indent="-285750" algn="just">
              <a:buFont typeface="Arial" panose="020B0604020202020204" pitchFamily="34" charset="0"/>
              <a:buChar char="•"/>
            </a:pPr>
            <a:r>
              <a:rPr lang="en-US" dirty="0">
                <a:solidFill>
                  <a:schemeClr val="tx1"/>
                </a:solidFill>
                <a:effectLst/>
                <a:latin typeface="Consolas" panose="020B0609020204030204" pitchFamily="49" charset="0"/>
              </a:rPr>
              <a:t>3&gt;</a:t>
            </a:r>
            <a:r>
              <a:rPr lang="en-US" dirty="0" err="1">
                <a:solidFill>
                  <a:schemeClr val="tx1"/>
                </a:solidFill>
                <a:effectLst/>
                <a:latin typeface="Consolas" panose="020B0609020204030204" pitchFamily="49" charset="0"/>
              </a:rPr>
              <a:t>rfm</a:t>
            </a:r>
            <a:r>
              <a:rPr lang="en-US" dirty="0">
                <a:solidFill>
                  <a:schemeClr val="tx1"/>
                </a:solidFill>
                <a:effectLst/>
                <a:latin typeface="Consolas" panose="020B0609020204030204" pitchFamily="49" charset="0"/>
              </a:rPr>
              <a:t> score&gt; .1 : Low-value customer</a:t>
            </a:r>
          </a:p>
          <a:p>
            <a:pPr algn="just"/>
            <a:endParaRPr lang="en-IN" dirty="0">
              <a:solidFill>
                <a:schemeClr val="tx1"/>
              </a:solidFill>
            </a:endParaRPr>
          </a:p>
        </p:txBody>
      </p:sp>
      <p:sp>
        <p:nvSpPr>
          <p:cNvPr id="47" name="Title 4">
            <a:extLst>
              <a:ext uri="{FF2B5EF4-FFF2-40B4-BE49-F238E27FC236}">
                <a16:creationId xmlns:a16="http://schemas.microsoft.com/office/drawing/2014/main" id="{DF8FE49D-5860-EC78-BA8A-9F8806FC594F}"/>
              </a:ext>
            </a:extLst>
          </p:cNvPr>
          <p:cNvSpPr>
            <a:spLocks noGrp="1"/>
          </p:cNvSpPr>
          <p:nvPr>
            <p:ph type="title"/>
          </p:nvPr>
        </p:nvSpPr>
        <p:spPr>
          <a:xfrm>
            <a:off x="598323" y="-27229"/>
            <a:ext cx="7715400" cy="605700"/>
          </a:xfrm>
        </p:spPr>
        <p:txBody>
          <a:bodyPr/>
          <a:lstStyle/>
          <a:p>
            <a:r>
              <a:rPr lang="en-IN" b="0" i="0" dirty="0">
                <a:solidFill>
                  <a:schemeClr val="tx1"/>
                </a:solidFill>
                <a:effectLst/>
                <a:latin typeface="Bebas Neue" panose="020B0606020202050201" pitchFamily="34" charset="0"/>
              </a:rPr>
              <a:t>Customer Segmentation</a:t>
            </a:r>
            <a:endParaRPr lang="en-IN" dirty="0">
              <a:solidFill>
                <a:schemeClr val="tx1"/>
              </a:solidFill>
              <a:latin typeface="Bebas Neue" panose="020B0606020202050201" pitchFamily="34" charset="0"/>
            </a:endParaRPr>
          </a:p>
        </p:txBody>
      </p:sp>
      <p:sp>
        <p:nvSpPr>
          <p:cNvPr id="48" name="Google Shape;245;p34">
            <a:extLst>
              <a:ext uri="{FF2B5EF4-FFF2-40B4-BE49-F238E27FC236}">
                <a16:creationId xmlns:a16="http://schemas.microsoft.com/office/drawing/2014/main" id="{D3447C8B-BF3B-DB30-64A2-14C2126CDDA7}"/>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Tree>
    <p:extLst>
      <p:ext uri="{BB962C8B-B14F-4D97-AF65-F5344CB8AC3E}">
        <p14:creationId xmlns:p14="http://schemas.microsoft.com/office/powerpoint/2010/main" val="3671716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E326ACFA-5402-05D6-AE95-D002D1259F8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693707" y="1202454"/>
            <a:ext cx="5460317" cy="3136508"/>
          </a:xfrm>
          <a:prstGeom prst="rect">
            <a:avLst/>
          </a:prstGeom>
        </p:spPr>
      </p:pic>
      <p:sp>
        <p:nvSpPr>
          <p:cNvPr id="7" name="TextBox 6">
            <a:extLst>
              <a:ext uri="{FF2B5EF4-FFF2-40B4-BE49-F238E27FC236}">
                <a16:creationId xmlns:a16="http://schemas.microsoft.com/office/drawing/2014/main" id="{360F4FD3-BC4F-7D44-0F0B-6CF5609B00BB}"/>
              </a:ext>
            </a:extLst>
          </p:cNvPr>
          <p:cNvSpPr txBox="1"/>
          <p:nvPr/>
        </p:nvSpPr>
        <p:spPr>
          <a:xfrm>
            <a:off x="656401" y="766817"/>
            <a:ext cx="2979410" cy="1169551"/>
          </a:xfrm>
          <a:prstGeom prst="rect">
            <a:avLst/>
          </a:prstGeom>
          <a:noFill/>
        </p:spPr>
        <p:txBody>
          <a:bodyPr wrap="square" rtlCol="0">
            <a:spAutoFit/>
          </a:bodyPr>
          <a:lstStyle/>
          <a:p>
            <a:pPr algn="just" fontAlgn="base"/>
            <a:r>
              <a:rPr lang="en-US" i="0" dirty="0">
                <a:solidFill>
                  <a:schemeClr val="tx1"/>
                </a:solidFill>
                <a:effectLst/>
                <a:latin typeface="Times New Roman" panose="02020603050405020304" pitchFamily="18" charset="0"/>
                <a:cs typeface="Times New Roman" panose="02020603050405020304" pitchFamily="18" charset="0"/>
              </a:rPr>
              <a:t>Visualizing the customer segments.</a:t>
            </a:r>
          </a:p>
          <a:p>
            <a:pPr algn="just" fontAlgn="base"/>
            <a:endParaRPr lang="en-US" i="0" dirty="0">
              <a:solidFill>
                <a:schemeClr val="tx1"/>
              </a:solidFill>
              <a:effectLst/>
              <a:latin typeface="Times New Roman" panose="02020603050405020304" pitchFamily="18" charset="0"/>
              <a:cs typeface="Times New Roman" panose="02020603050405020304" pitchFamily="18" charset="0"/>
            </a:endParaRPr>
          </a:p>
          <a:p>
            <a:pPr algn="just" fontAlgn="base"/>
            <a:r>
              <a:rPr lang="en-US" i="0" dirty="0">
                <a:solidFill>
                  <a:schemeClr val="tx1"/>
                </a:solidFill>
                <a:effectLst/>
                <a:latin typeface="Times New Roman" panose="02020603050405020304" pitchFamily="18" charset="0"/>
                <a:cs typeface="Times New Roman" panose="02020603050405020304" pitchFamily="18" charset="0"/>
              </a:rPr>
              <a:t>Here we will use a pie plot to display all segments of customers.</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46" name="Title 4">
            <a:extLst>
              <a:ext uri="{FF2B5EF4-FFF2-40B4-BE49-F238E27FC236}">
                <a16:creationId xmlns:a16="http://schemas.microsoft.com/office/drawing/2014/main" id="{2A7EE4A3-6D01-3D7C-E46E-9EF37EBED540}"/>
              </a:ext>
            </a:extLst>
          </p:cNvPr>
          <p:cNvSpPr>
            <a:spLocks noGrp="1"/>
          </p:cNvSpPr>
          <p:nvPr>
            <p:ph type="title"/>
          </p:nvPr>
        </p:nvSpPr>
        <p:spPr>
          <a:xfrm>
            <a:off x="598323" y="-50498"/>
            <a:ext cx="7715400" cy="605700"/>
          </a:xfrm>
        </p:spPr>
        <p:txBody>
          <a:bodyPr/>
          <a:lstStyle/>
          <a:p>
            <a:r>
              <a:rPr lang="en-IN" b="0" i="0" dirty="0">
                <a:solidFill>
                  <a:schemeClr val="tx1"/>
                </a:solidFill>
                <a:effectLst/>
                <a:latin typeface="Bebas Neue" panose="020B0606020202050201" pitchFamily="34" charset="0"/>
              </a:rPr>
              <a:t>Customer Segmentation</a:t>
            </a:r>
            <a:endParaRPr lang="en-IN" dirty="0">
              <a:solidFill>
                <a:schemeClr val="tx1"/>
              </a:solidFill>
              <a:latin typeface="Bebas Neue" panose="020B0606020202050201" pitchFamily="34" charset="0"/>
            </a:endParaRPr>
          </a:p>
        </p:txBody>
      </p:sp>
      <p:sp>
        <p:nvSpPr>
          <p:cNvPr id="47" name="Google Shape;245;p34">
            <a:extLst>
              <a:ext uri="{FF2B5EF4-FFF2-40B4-BE49-F238E27FC236}">
                <a16:creationId xmlns:a16="http://schemas.microsoft.com/office/drawing/2014/main" id="{FA023F6D-F14F-4EDB-762D-ED99A98DFCBE}"/>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3983451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750600" y="3073400"/>
            <a:ext cx="3358500" cy="12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
        <p:nvSpPr>
          <p:cNvPr id="1054" name="Google Shape;1054;p46"/>
          <p:cNvSpPr/>
          <p:nvPr/>
        </p:nvSpPr>
        <p:spPr>
          <a:xfrm>
            <a:off x="735718" y="3743529"/>
            <a:ext cx="2026274" cy="471226"/>
          </a:xfrm>
          <a:prstGeom prst="rect">
            <a:avLst/>
          </a:prstGeom>
        </p:spPr>
        <p:txBody>
          <a:bodyPr>
            <a:prstTxWarp prst="textPlain">
              <a:avLst/>
            </a:prstTxWarp>
          </a:bodyPr>
          <a:lstStyle/>
          <a:p>
            <a:pPr lvl="0" algn="ctr"/>
            <a:r>
              <a:rPr lang="en-US" dirty="0">
                <a:ln w="9525" cap="flat" cmpd="sng">
                  <a:solidFill>
                    <a:schemeClr val="dk1"/>
                  </a:solidFill>
                  <a:prstDash val="solid"/>
                  <a:round/>
                  <a:headEnd type="none" w="sm" len="sm"/>
                  <a:tailEnd type="none" w="sm" len="sm"/>
                </a:ln>
                <a:noFill/>
                <a:latin typeface="Bebas Neue"/>
              </a:rPr>
              <a:t>Thank You </a:t>
            </a:r>
            <a:endParaRPr b="0" i="0"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633450" y="-28964"/>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Statistical Analysis of features</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B2D04652-BDC6-BBD3-E0C7-99ECC428F0B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19111"/>
          <a:stretch/>
        </p:blipFill>
        <p:spPr>
          <a:xfrm>
            <a:off x="953163" y="569472"/>
            <a:ext cx="7274287" cy="4004556"/>
          </a:xfrm>
          <a:prstGeom prst="rect">
            <a:avLst/>
          </a:prstGeom>
        </p:spPr>
      </p:pic>
      <p:sp>
        <p:nvSpPr>
          <p:cNvPr id="41" name="Google Shape;333;p35">
            <a:extLst>
              <a:ext uri="{FF2B5EF4-FFF2-40B4-BE49-F238E27FC236}">
                <a16:creationId xmlns:a16="http://schemas.microsoft.com/office/drawing/2014/main" id="{693B8EBC-5B94-20F1-730C-C0A11EF29F67}"/>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608587" y="-683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4798558">
            <a:off x="8215563" y="1118531"/>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7BB4EC46-2E44-703A-818A-DBCA1BC4A7D7}"/>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2" name="TextBox 1">
            <a:extLst>
              <a:ext uri="{FF2B5EF4-FFF2-40B4-BE49-F238E27FC236}">
                <a16:creationId xmlns:a16="http://schemas.microsoft.com/office/drawing/2014/main" id="{1CECD33B-F308-F3E0-5A13-A0652050079A}"/>
              </a:ext>
            </a:extLst>
          </p:cNvPr>
          <p:cNvSpPr txBox="1"/>
          <p:nvPr/>
        </p:nvSpPr>
        <p:spPr>
          <a:xfrm>
            <a:off x="615224" y="595216"/>
            <a:ext cx="7022342" cy="52322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In this stage, we first split the </a:t>
            </a:r>
            <a:r>
              <a:rPr lang="en-US" dirty="0" err="1">
                <a:solidFill>
                  <a:schemeClr val="tx1"/>
                </a:solidFill>
                <a:latin typeface="Times New Roman" panose="02020603050405020304" pitchFamily="18" charset="0"/>
                <a:cs typeface="Times New Roman" panose="02020603050405020304" pitchFamily="18" charset="0"/>
              </a:rPr>
              <a:t>Lineitem</a:t>
            </a:r>
            <a:r>
              <a:rPr lang="en-US" dirty="0">
                <a:solidFill>
                  <a:schemeClr val="tx1"/>
                </a:solidFill>
                <a:latin typeface="Times New Roman" panose="02020603050405020304" pitchFamily="18" charset="0"/>
                <a:cs typeface="Times New Roman" panose="02020603050405020304" pitchFamily="18" charset="0"/>
              </a:rPr>
              <a:t> name feature into two separate features because this feature contains the name of the item and color. So we separate it into two different features.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374F22-9B9A-375E-48F4-A4DC72DE5A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14297" y="1202348"/>
            <a:ext cx="7715395" cy="1371167"/>
          </a:xfrm>
          <a:prstGeom prst="rect">
            <a:avLst/>
          </a:prstGeom>
        </p:spPr>
      </p:pic>
      <p:pic>
        <p:nvPicPr>
          <p:cNvPr id="45" name="Picture 44">
            <a:extLst>
              <a:ext uri="{FF2B5EF4-FFF2-40B4-BE49-F238E27FC236}">
                <a16:creationId xmlns:a16="http://schemas.microsoft.com/office/drawing/2014/main" id="{ACCBB052-16DF-44CF-FF77-1EE41082692E}"/>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714297" y="3284601"/>
            <a:ext cx="7715394" cy="1204921"/>
          </a:xfrm>
          <a:prstGeom prst="rect">
            <a:avLst/>
          </a:prstGeom>
        </p:spPr>
      </p:pic>
      <p:sp>
        <p:nvSpPr>
          <p:cNvPr id="6" name="TextBox 5">
            <a:extLst>
              <a:ext uri="{FF2B5EF4-FFF2-40B4-BE49-F238E27FC236}">
                <a16:creationId xmlns:a16="http://schemas.microsoft.com/office/drawing/2014/main" id="{26DC29B7-F407-E731-A66A-81BF93F644A0}"/>
              </a:ext>
            </a:extLst>
          </p:cNvPr>
          <p:cNvSpPr txBox="1"/>
          <p:nvPr/>
        </p:nvSpPr>
        <p:spPr>
          <a:xfrm>
            <a:off x="645610" y="2738871"/>
            <a:ext cx="7715394" cy="52322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After that, we check the duplicate rows in the Dataset and we find that there are no duplicate rows in the dataset.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08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598323" y="-19641"/>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Null Values in Dataset</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8104178" y="641110"/>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4" y="4759306"/>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FB82FA2-D439-37AA-BAE9-45FB0E6F4A7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14105"/>
          <a:stretch/>
        </p:blipFill>
        <p:spPr>
          <a:xfrm>
            <a:off x="728633" y="660409"/>
            <a:ext cx="2849854" cy="3824717"/>
          </a:xfrm>
          <a:prstGeom prst="rect">
            <a:avLst/>
          </a:prstGeom>
        </p:spPr>
      </p:pic>
      <p:pic>
        <p:nvPicPr>
          <p:cNvPr id="6" name="Picture 5">
            <a:extLst>
              <a:ext uri="{FF2B5EF4-FFF2-40B4-BE49-F238E27FC236}">
                <a16:creationId xmlns:a16="http://schemas.microsoft.com/office/drawing/2014/main" id="{8FBE820F-B8B9-7804-8116-EE874D659529}"/>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3779262" y="659391"/>
            <a:ext cx="2411983" cy="3824717"/>
          </a:xfrm>
          <a:prstGeom prst="rect">
            <a:avLst/>
          </a:prstGeom>
        </p:spPr>
      </p:pic>
      <p:pic>
        <p:nvPicPr>
          <p:cNvPr id="8" name="Picture 7">
            <a:extLst>
              <a:ext uri="{FF2B5EF4-FFF2-40B4-BE49-F238E27FC236}">
                <a16:creationId xmlns:a16="http://schemas.microsoft.com/office/drawing/2014/main" id="{F5A434CD-04AE-223B-2132-2EFC625FADF3}"/>
              </a:ext>
            </a:extLst>
          </p:cNvPr>
          <p:cNvPicPr>
            <a:picLocks noChangeAspect="1"/>
          </p:cNvPicPr>
          <p:nvPr/>
        </p:nvPicPr>
        <p:blipFill>
          <a:blip r:embed="rId7"/>
          <a:stretch>
            <a:fillRect/>
          </a:stretch>
        </p:blipFill>
        <p:spPr>
          <a:xfrm>
            <a:off x="6242643" y="659391"/>
            <a:ext cx="2218815" cy="3825735"/>
          </a:xfrm>
          <a:prstGeom prst="rect">
            <a:avLst/>
          </a:prstGeom>
        </p:spPr>
      </p:pic>
      <p:sp>
        <p:nvSpPr>
          <p:cNvPr id="40" name="Google Shape;333;p35">
            <a:extLst>
              <a:ext uri="{FF2B5EF4-FFF2-40B4-BE49-F238E27FC236}">
                <a16:creationId xmlns:a16="http://schemas.microsoft.com/office/drawing/2014/main" id="{7D4B80B0-91BE-8DEC-FEBF-6AD78C01938B}"/>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337741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EFCA5E6-B5AF-9A5E-C648-CA6A061CF3C5}"/>
              </a:ext>
            </a:extLst>
          </p:cNvPr>
          <p:cNvSpPr txBox="1"/>
          <p:nvPr/>
        </p:nvSpPr>
        <p:spPr>
          <a:xfrm>
            <a:off x="625195" y="704471"/>
            <a:ext cx="7723655" cy="52322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Here we drop all those columns which contain above 90% null values. And after that, we drop fulfilled at, discount code, </a:t>
            </a:r>
            <a:r>
              <a:rPr lang="en-US" dirty="0" err="1">
                <a:solidFill>
                  <a:schemeClr val="tx1"/>
                </a:solidFill>
                <a:latin typeface="Times New Roman" panose="02020603050405020304" pitchFamily="18" charset="0"/>
                <a:cs typeface="Times New Roman" panose="02020603050405020304" pitchFamily="18" charset="0"/>
              </a:rPr>
              <a:t>lineitem_color</a:t>
            </a:r>
            <a:r>
              <a:rPr lang="en-US" dirty="0">
                <a:solidFill>
                  <a:schemeClr val="tx1"/>
                </a:solidFill>
                <a:latin typeface="Times New Roman" panose="02020603050405020304" pitchFamily="18" charset="0"/>
                <a:cs typeface="Times New Roman" panose="02020603050405020304" pitchFamily="18" charset="0"/>
              </a:rPr>
              <a:t> columns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254050-740E-2138-1AFE-72D272F26CF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90061" y="1289661"/>
            <a:ext cx="7739631" cy="2484547"/>
          </a:xfrm>
          <a:prstGeom prst="rect">
            <a:avLst/>
          </a:prstGeom>
        </p:spPr>
      </p:pic>
      <p:sp>
        <p:nvSpPr>
          <p:cNvPr id="44" name="Google Shape;333;p35">
            <a:extLst>
              <a:ext uri="{FF2B5EF4-FFF2-40B4-BE49-F238E27FC236}">
                <a16:creationId xmlns:a16="http://schemas.microsoft.com/office/drawing/2014/main" id="{B632B568-2A4F-307D-090C-08C240D2B50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47" name="Google Shape;354;p36">
            <a:extLst>
              <a:ext uri="{FF2B5EF4-FFF2-40B4-BE49-F238E27FC236}">
                <a16:creationId xmlns:a16="http://schemas.microsoft.com/office/drawing/2014/main" id="{37C0E24B-42EB-47D3-28EF-B621A1838979}"/>
              </a:ext>
            </a:extLst>
          </p:cNvPr>
          <p:cNvSpPr txBox="1">
            <a:spLocks noGrp="1"/>
          </p:cNvSpPr>
          <p:nvPr>
            <p:ph type="title"/>
          </p:nvPr>
        </p:nvSpPr>
        <p:spPr>
          <a:xfrm>
            <a:off x="608587" y="-683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spTree>
    <p:extLst>
      <p:ext uri="{BB962C8B-B14F-4D97-AF65-F5344CB8AC3E}">
        <p14:creationId xmlns:p14="http://schemas.microsoft.com/office/powerpoint/2010/main" val="197232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2F5CDB1-D73D-507B-9BCE-449971EC016A}"/>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49529"/>
          <a:stretch/>
        </p:blipFill>
        <p:spPr>
          <a:xfrm>
            <a:off x="714297" y="638605"/>
            <a:ext cx="6348003" cy="3866289"/>
          </a:xfrm>
          <a:prstGeom prst="rect">
            <a:avLst/>
          </a:prstGeom>
        </p:spPr>
      </p:pic>
      <p:sp>
        <p:nvSpPr>
          <p:cNvPr id="4" name="Title 3">
            <a:extLst>
              <a:ext uri="{FF2B5EF4-FFF2-40B4-BE49-F238E27FC236}">
                <a16:creationId xmlns:a16="http://schemas.microsoft.com/office/drawing/2014/main" id="{93F522B2-437E-3995-6ECE-81A4DECB81B8}"/>
              </a:ext>
            </a:extLst>
          </p:cNvPr>
          <p:cNvSpPr>
            <a:spLocks noGrp="1"/>
          </p:cNvSpPr>
          <p:nvPr>
            <p:ph type="title"/>
          </p:nvPr>
        </p:nvSpPr>
        <p:spPr>
          <a:xfrm>
            <a:off x="598323" y="-60329"/>
            <a:ext cx="7715400" cy="605700"/>
          </a:xfrm>
        </p:spPr>
        <p:txBody>
          <a:bodyPr/>
          <a:lstStyle/>
          <a:p>
            <a:r>
              <a:rPr lang="en-US" dirty="0" err="1"/>
              <a:t>Reamaining</a:t>
            </a:r>
            <a:r>
              <a:rPr lang="en-US" dirty="0"/>
              <a:t> Features</a:t>
            </a:r>
            <a:endParaRPr lang="en-IN" dirty="0"/>
          </a:p>
        </p:txBody>
      </p:sp>
      <p:sp>
        <p:nvSpPr>
          <p:cNvPr id="45" name="Google Shape;333;p35">
            <a:extLst>
              <a:ext uri="{FF2B5EF4-FFF2-40B4-BE49-F238E27FC236}">
                <a16:creationId xmlns:a16="http://schemas.microsoft.com/office/drawing/2014/main" id="{9F69611F-357E-CDF1-52DD-153B7A2FE69F}"/>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Tree>
    <p:extLst>
      <p:ext uri="{BB962C8B-B14F-4D97-AF65-F5344CB8AC3E}">
        <p14:creationId xmlns:p14="http://schemas.microsoft.com/office/powerpoint/2010/main" val="249875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598323" y="-38236"/>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Outliers Handling</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EB6E93B-0D5B-F218-7C0F-E19FCA4FD18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210557" y="576948"/>
            <a:ext cx="5219135" cy="4018610"/>
          </a:xfrm>
          <a:prstGeom prst="rect">
            <a:avLst/>
          </a:prstGeom>
        </p:spPr>
      </p:pic>
      <p:pic>
        <p:nvPicPr>
          <p:cNvPr id="5" name="Picture 4">
            <a:extLst>
              <a:ext uri="{FF2B5EF4-FFF2-40B4-BE49-F238E27FC236}">
                <a16:creationId xmlns:a16="http://schemas.microsoft.com/office/drawing/2014/main" id="{C53F46DB-8E1A-0DAC-77BE-8F6E05FCF7F4}"/>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714297" y="3188009"/>
            <a:ext cx="2496252" cy="1407549"/>
          </a:xfrm>
          <a:prstGeom prst="rect">
            <a:avLst/>
          </a:prstGeom>
        </p:spPr>
      </p:pic>
      <p:sp>
        <p:nvSpPr>
          <p:cNvPr id="42" name="Google Shape;333;p35">
            <a:extLst>
              <a:ext uri="{FF2B5EF4-FFF2-40B4-BE49-F238E27FC236}">
                <a16:creationId xmlns:a16="http://schemas.microsoft.com/office/drawing/2014/main" id="{43D85F01-0E02-EB71-7BA1-D086B6FD0AA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2" name="TextBox 1">
            <a:extLst>
              <a:ext uri="{FF2B5EF4-FFF2-40B4-BE49-F238E27FC236}">
                <a16:creationId xmlns:a16="http://schemas.microsoft.com/office/drawing/2014/main" id="{877AD90F-908F-3F23-2C2B-EE8A60AFCDB5}"/>
              </a:ext>
            </a:extLst>
          </p:cNvPr>
          <p:cNvSpPr txBox="1"/>
          <p:nvPr/>
        </p:nvSpPr>
        <p:spPr>
          <a:xfrm>
            <a:off x="623259" y="655716"/>
            <a:ext cx="2562362" cy="2492990"/>
          </a:xfrm>
          <a:prstGeom prst="rect">
            <a:avLst/>
          </a:prstGeom>
          <a:noFill/>
        </p:spPr>
        <p:txBody>
          <a:bodyPr wrap="square" rtlCol="0">
            <a:spAutoFit/>
          </a:bodyPr>
          <a:lstStyle/>
          <a:p>
            <a:pPr algn="just"/>
            <a:r>
              <a:rPr lang="en-US" sz="1300" dirty="0">
                <a:solidFill>
                  <a:schemeClr val="tx1"/>
                </a:solidFill>
                <a:latin typeface="Times New Roman" panose="02020603050405020304" pitchFamily="18" charset="0"/>
                <a:cs typeface="Times New Roman" panose="02020603050405020304" pitchFamily="18" charset="0"/>
              </a:rPr>
              <a:t>Here we find the outliers of all continuous features and remove the outliers or subtotal by the .99 percentile. After removing the outliers of subtotal we find that most of the other features outliers are also removed with it. Most of the outliers are due to null values, so we remove the outliers of subtotal by .99 percentile, null values and other outliers are also removed with it.</a:t>
            </a:r>
            <a:endParaRPr lang="en-IN" sz="1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9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598323" y="-39069"/>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6D60E5A-0506-3D86-F051-42BB26478EF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67312" y="1251716"/>
            <a:ext cx="7762380" cy="2728126"/>
          </a:xfrm>
          <a:prstGeom prst="rect">
            <a:avLst/>
          </a:prstGeom>
        </p:spPr>
      </p:pic>
      <p:sp>
        <p:nvSpPr>
          <p:cNvPr id="42" name="Google Shape;333;p35">
            <a:extLst>
              <a:ext uri="{FF2B5EF4-FFF2-40B4-BE49-F238E27FC236}">
                <a16:creationId xmlns:a16="http://schemas.microsoft.com/office/drawing/2014/main" id="{22BD8E74-8BA1-287A-2EC5-EE47D29BCDED}"/>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4" name="TextBox 3">
            <a:extLst>
              <a:ext uri="{FF2B5EF4-FFF2-40B4-BE49-F238E27FC236}">
                <a16:creationId xmlns:a16="http://schemas.microsoft.com/office/drawing/2014/main" id="{FC647F95-0D38-2A7E-2913-12E5AC53577E}"/>
              </a:ext>
            </a:extLst>
          </p:cNvPr>
          <p:cNvSpPr txBox="1"/>
          <p:nvPr/>
        </p:nvSpPr>
        <p:spPr>
          <a:xfrm>
            <a:off x="609096" y="640438"/>
            <a:ext cx="7762380" cy="52322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After all, we fill the null values of </a:t>
            </a:r>
            <a:r>
              <a:rPr lang="en-US" dirty="0" err="1">
                <a:solidFill>
                  <a:schemeClr val="tx1"/>
                </a:solidFill>
                <a:latin typeface="Times New Roman" panose="02020603050405020304" pitchFamily="18" charset="0"/>
                <a:cs typeface="Times New Roman" panose="02020603050405020304" pitchFamily="18" charset="0"/>
              </a:rPr>
              <a:t>lineitem</a:t>
            </a:r>
            <a:r>
              <a:rPr lang="en-US" dirty="0">
                <a:solidFill>
                  <a:schemeClr val="tx1"/>
                </a:solidFill>
                <a:latin typeface="Times New Roman" panose="02020603050405020304" pitchFamily="18" charset="0"/>
                <a:cs typeface="Times New Roman" panose="02020603050405020304" pitchFamily="18" charset="0"/>
              </a:rPr>
              <a:t> compare at price with their median because the feature is not normally distributed.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314684"/>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785</Words>
  <Application>Microsoft Office PowerPoint</Application>
  <PresentationFormat>On-screen Show (16:9)</PresentationFormat>
  <Paragraphs>95</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Consolas</vt:lpstr>
      <vt:lpstr>Times New Roman</vt:lpstr>
      <vt:lpstr>Arial</vt:lpstr>
      <vt:lpstr>urw-din</vt:lpstr>
      <vt:lpstr>Bebas Neue</vt:lpstr>
      <vt:lpstr>Roboto Condensed Light</vt:lpstr>
      <vt:lpstr>Anaheim</vt:lpstr>
      <vt:lpstr>Arimo</vt:lpstr>
      <vt:lpstr>Data Analysis for Business by Slidesgo</vt:lpstr>
      <vt:lpstr>          ANALYtIcS</vt:lpstr>
      <vt:lpstr>features of dataset</vt:lpstr>
      <vt:lpstr>Statistical Analysis of features</vt:lpstr>
      <vt:lpstr>Data Cleaning</vt:lpstr>
      <vt:lpstr>Null Values in Dataset</vt:lpstr>
      <vt:lpstr>Data Cleaning</vt:lpstr>
      <vt:lpstr>Reamaining Features</vt:lpstr>
      <vt:lpstr>Outliers Handling</vt:lpstr>
      <vt:lpstr>Data Cleaning</vt:lpstr>
      <vt:lpstr>Data Visualization</vt:lpstr>
      <vt:lpstr>Data Visualization</vt:lpstr>
      <vt:lpstr>Data Visualization</vt:lpstr>
      <vt:lpstr>PowerPoint Presentation</vt:lpstr>
      <vt:lpstr>Data Visualization</vt:lpstr>
      <vt:lpstr>PowerPoint Presentation</vt:lpstr>
      <vt:lpstr>PowerPoint Presentation</vt:lpstr>
      <vt:lpstr>PowerPoint Presentation</vt:lpstr>
      <vt:lpstr>Data Visualization</vt:lpstr>
      <vt:lpstr>Customer Segmentation</vt:lpstr>
      <vt:lpstr>Customer Segmentation</vt:lpstr>
      <vt:lpstr>Customer Segmentation</vt:lpstr>
      <vt:lpstr>Customer Segmentation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dc:title>
  <dc:creator>Tushar Sonp</dc:creator>
  <cp:lastModifiedBy>Tushar Sonp</cp:lastModifiedBy>
  <cp:revision>5</cp:revision>
  <dcterms:modified xsi:type="dcterms:W3CDTF">2022-07-08T20:05:09Z</dcterms:modified>
</cp:coreProperties>
</file>