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21c718c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21c718c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621c718c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621c718c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b5d975d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b5d975d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21c718c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621c718c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21c718c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21c718c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21c718c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21c718c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621c718c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621c718c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is data processing on emotions dataset.</a:t>
            </a:r>
            <a:endParaRPr/>
          </a:p>
          <a:p>
            <a:pPr indent="0" lvl="0" marL="0" rtl="0" algn="l">
              <a:spcBef>
                <a:spcPts val="0"/>
              </a:spcBef>
              <a:spcAft>
                <a:spcPts val="0"/>
              </a:spcAft>
              <a:buNone/>
            </a:pPr>
            <a:r>
              <a:rPr lang="en"/>
              <a:t>The Emotion dataset has </a:t>
            </a:r>
            <a:r>
              <a:rPr lang="en"/>
              <a:t>features</a:t>
            </a:r>
            <a:r>
              <a:rPr lang="en"/>
              <a:t> as text samples, and then the labels correspond to actual sentiments (such as fear, joy, anger, surprise) ||||</a:t>
            </a:r>
            <a:endParaRPr/>
          </a:p>
          <a:p>
            <a:pPr indent="0" lvl="0" marL="0" rtl="0" algn="l">
              <a:spcBef>
                <a:spcPts val="0"/>
              </a:spcBef>
              <a:spcAft>
                <a:spcPts val="0"/>
              </a:spcAft>
              <a:buNone/>
            </a:pPr>
            <a:r>
              <a:rPr lang="en"/>
              <a:t>In terms of data processing, i use pandas to </a:t>
            </a:r>
            <a:r>
              <a:rPr lang="en"/>
              <a:t>convert</a:t>
            </a:r>
            <a:r>
              <a:rPr lang="en"/>
              <a:t> the csvs into dataframes that can be fed in to the sklearn classifier. In this case i use the provided logistic </a:t>
            </a:r>
            <a:r>
              <a:rPr lang="en"/>
              <a:t>regression</a:t>
            </a:r>
            <a:r>
              <a:rPr lang="en"/>
              <a:t> model, and trained it to an accuracy of about 88%.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predictions are made by determining the most likely illness via a time series analysis of the messages passed in to the user.  For instance, if a user passes in like 5 messages, they are passed into the classifier individually, and then the distribution of sentiment is what </a:t>
            </a:r>
            <a:r>
              <a:rPr lang="en"/>
              <a:t>causes</a:t>
            </a:r>
            <a:r>
              <a:rPr lang="en"/>
              <a:t> us to determine the most likely illness, out of Depression (desc), Bipolar Disorder (desc), and Anxiety(desc)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Response string is built by </a:t>
            </a:r>
            <a:r>
              <a:rPr lang="en"/>
              <a:t>providing</a:t>
            </a:r>
            <a:r>
              <a:rPr lang="en"/>
              <a:t> the user with their most likely illness, defined by </a:t>
            </a:r>
            <a:r>
              <a:rPr lang="en"/>
              <a:t>heuristic</a:t>
            </a:r>
            <a:r>
              <a:rPr lang="en"/>
              <a:t> that we’ll talk about in the next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637e02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637e02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b58a78d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b58a78d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research for the mip </a:t>
            </a:r>
            <a:r>
              <a:rPr lang="en"/>
              <a:t>pipeline</a:t>
            </a:r>
            <a:r>
              <a:rPr lang="en"/>
              <a:t> was finding a ml classifier that worked the best for our use case.</a:t>
            </a:r>
            <a:endParaRPr/>
          </a:p>
          <a:p>
            <a:pPr indent="0" lvl="0" marL="0" rtl="0" algn="l">
              <a:spcBef>
                <a:spcPts val="0"/>
              </a:spcBef>
              <a:spcAft>
                <a:spcPts val="0"/>
              </a:spcAft>
              <a:buNone/>
            </a:pPr>
            <a:r>
              <a:rPr lang="en"/>
              <a:t>We use logistic regression for the MIP pipeline, this is because </a:t>
            </a:r>
            <a:r>
              <a:rPr lang="en"/>
              <a:t>through</a:t>
            </a:r>
            <a:r>
              <a:rPr lang="en"/>
              <a:t> testing of various models, such as SVMs (Support vector machines) and K nearest neighbors. With those models, the accuracy would cap out at </a:t>
            </a:r>
            <a:r>
              <a:rPr lang="en"/>
              <a:t>around</a:t>
            </a:r>
            <a:r>
              <a:rPr lang="en"/>
              <a:t> 80%. Logistic regression seemed to work the best with our emotions dataset, with an accuracy of around 88% after training.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58a78db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58a78db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b58a78db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b58a78d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b58a78d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b58a78d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b58a78d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b58a78d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21c718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21c718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621c718c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621c718c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b58a78d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b58a78d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21c71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21c71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58a78db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58a78db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621c718c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621c718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21c718cf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21c718cf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21c718c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621c718c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621c718c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621c718c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21c718c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21c718c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goli3@gatech.edu" TargetMode="External"/><Relationship Id="rId4" Type="http://schemas.openxmlformats.org/officeDocument/2006/relationships/hyperlink" Target="mailto:tpradeep8@gatech.edu" TargetMode="External"/><Relationship Id="rId5" Type="http://schemas.openxmlformats.org/officeDocument/2006/relationships/hyperlink" Target="mailto:asathiya6@gatech.edu" TargetMode="External"/><Relationship Id="rId6" Type="http://schemas.openxmlformats.org/officeDocument/2006/relationships/hyperlink" Target="mailto:pkhorana3@gatech.edu" TargetMode="External"/><Relationship Id="rId7" Type="http://schemas.openxmlformats.org/officeDocument/2006/relationships/hyperlink" Target="mailto:smanjesh3@gatech.edu" TargetMode="External"/><Relationship Id="rId8" Type="http://schemas.openxmlformats.org/officeDocument/2006/relationships/hyperlink" Target="mailto:rchawla36@gatec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Mental and Physical Illness (MAPI) Chatbot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Tusheet Goli, Tejas Pradeep, Akshay Sathiya, Pranav Khorana, Sanket Manjesh, Rahul Chawla</a:t>
            </a:r>
            <a:endParaRPr/>
          </a:p>
          <a:p>
            <a:pPr indent="0" lvl="0" marL="0" rtl="0" algn="l">
              <a:spcBef>
                <a:spcPts val="0"/>
              </a:spcBef>
              <a:spcAft>
                <a:spcPts val="0"/>
              </a:spcAft>
              <a:buNone/>
            </a:pPr>
            <a:r>
              <a:rPr lang="en" u="sng">
                <a:solidFill>
                  <a:schemeClr val="hlink"/>
                </a:solidFill>
                <a:hlinkClick r:id="rId3"/>
              </a:rPr>
              <a:t>tgoli3@gatech.edu</a:t>
            </a:r>
            <a:r>
              <a:rPr lang="en"/>
              <a:t>, </a:t>
            </a:r>
            <a:r>
              <a:rPr lang="en" u="sng">
                <a:solidFill>
                  <a:schemeClr val="hlink"/>
                </a:solidFill>
                <a:hlinkClick r:id="rId4"/>
              </a:rPr>
              <a:t>tpradeep8@gatech.edu</a:t>
            </a:r>
            <a:r>
              <a:rPr lang="en"/>
              <a:t>, </a:t>
            </a:r>
            <a:r>
              <a:rPr lang="en" u="sng">
                <a:solidFill>
                  <a:schemeClr val="hlink"/>
                </a:solidFill>
                <a:hlinkClick r:id="rId5"/>
              </a:rPr>
              <a:t>asathiya6@gatech.edu</a:t>
            </a:r>
            <a:r>
              <a:rPr lang="en"/>
              <a:t>, </a:t>
            </a:r>
            <a:r>
              <a:rPr lang="en" u="sng">
                <a:solidFill>
                  <a:schemeClr val="hlink"/>
                </a:solidFill>
                <a:hlinkClick r:id="rId6"/>
              </a:rPr>
              <a:t>pkhorana3@gatech.edu</a:t>
            </a:r>
            <a:r>
              <a:rPr lang="en"/>
              <a:t>, </a:t>
            </a:r>
            <a:r>
              <a:rPr lang="en" u="sng">
                <a:solidFill>
                  <a:schemeClr val="hlink"/>
                </a:solidFill>
                <a:hlinkClick r:id="rId7"/>
              </a:rPr>
              <a:t>smanjesh3@gatech.edu</a:t>
            </a:r>
            <a:r>
              <a:rPr lang="en"/>
              <a:t>, </a:t>
            </a:r>
            <a:r>
              <a:rPr lang="en" u="sng">
                <a:solidFill>
                  <a:schemeClr val="hlink"/>
                </a:solidFill>
                <a:hlinkClick r:id="rId8"/>
              </a:rPr>
              <a:t>rchawla36@gatech.edu</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a:t>
            </a:r>
            <a:endParaRPr/>
          </a:p>
        </p:txBody>
      </p:sp>
      <p:sp>
        <p:nvSpPr>
          <p:cNvPr id="160" name="Google Shape;16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backend for the app is a Python Flask APP</a:t>
            </a:r>
            <a:endParaRPr/>
          </a:p>
          <a:p>
            <a:pPr indent="-342900" lvl="0" marL="457200" rtl="0" algn="l">
              <a:spcBef>
                <a:spcPts val="0"/>
              </a:spcBef>
              <a:spcAft>
                <a:spcPts val="0"/>
              </a:spcAft>
              <a:buSzPts val="1800"/>
              <a:buChar char="●"/>
            </a:pPr>
            <a:r>
              <a:rPr lang="en"/>
              <a:t>It is built using a REST API model, and servers as the layer in between the front end and the model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backend consists of 4 key endpoints listed below - each endpoint server to implement logic for the frontend</a:t>
            </a:r>
            <a:endParaRPr/>
          </a:p>
          <a:p>
            <a:pPr indent="-342900" lvl="0" marL="457200" rtl="0" algn="l">
              <a:spcBef>
                <a:spcPts val="0"/>
              </a:spcBef>
              <a:spcAft>
                <a:spcPts val="0"/>
              </a:spcAft>
              <a:buSzPts val="1800"/>
              <a:buChar char="●"/>
            </a:pPr>
            <a:r>
              <a:rPr lang="en"/>
              <a:t>Backend Calls</a:t>
            </a:r>
            <a:endParaRPr/>
          </a:p>
          <a:p>
            <a:pPr indent="-317500" lvl="1" marL="914400" rtl="0" algn="l">
              <a:spcBef>
                <a:spcPts val="0"/>
              </a:spcBef>
              <a:spcAft>
                <a:spcPts val="0"/>
              </a:spcAft>
              <a:buSzPts val="1400"/>
              <a:buChar char="○"/>
            </a:pPr>
            <a:r>
              <a:rPr lang="en"/>
              <a:t>POST /send-message</a:t>
            </a:r>
            <a:endParaRPr/>
          </a:p>
          <a:p>
            <a:pPr indent="-317500" lvl="1" marL="914400" rtl="0" algn="l">
              <a:spcBef>
                <a:spcPts val="0"/>
              </a:spcBef>
              <a:spcAft>
                <a:spcPts val="0"/>
              </a:spcAft>
              <a:buSzPts val="1400"/>
              <a:buChar char="○"/>
            </a:pPr>
            <a:r>
              <a:rPr lang="en"/>
              <a:t>GET /authenticate-user/&lt;email&gt;/&lt;password&gt;</a:t>
            </a:r>
            <a:endParaRPr/>
          </a:p>
          <a:p>
            <a:pPr indent="-317500" lvl="1" marL="914400" rtl="0" algn="l">
              <a:spcBef>
                <a:spcPts val="0"/>
              </a:spcBef>
              <a:spcAft>
                <a:spcPts val="0"/>
              </a:spcAft>
              <a:buSzPts val="1400"/>
              <a:buChar char="○"/>
            </a:pPr>
            <a:r>
              <a:rPr lang="en"/>
              <a:t>POST /register-user</a:t>
            </a:r>
            <a:endParaRPr/>
          </a:p>
          <a:p>
            <a:pPr indent="-317500" lvl="1" marL="914400" rtl="0" algn="l">
              <a:spcBef>
                <a:spcPts val="0"/>
              </a:spcBef>
              <a:spcAft>
                <a:spcPts val="0"/>
              </a:spcAft>
              <a:buSzPts val="1400"/>
              <a:buChar char="○"/>
            </a:pPr>
            <a:r>
              <a:rPr lang="en"/>
              <a:t>GET /get-user-data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66" name="Google Shape;16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Postgresql</a:t>
            </a:r>
            <a:r>
              <a:rPr lang="en"/>
              <a:t> database consisting of chat information and user information</a:t>
            </a:r>
            <a:endParaRPr/>
          </a:p>
        </p:txBody>
      </p:sp>
      <p:pic>
        <p:nvPicPr>
          <p:cNvPr id="167" name="Google Shape;167;p23"/>
          <p:cNvPicPr preferRelativeResize="0"/>
          <p:nvPr/>
        </p:nvPicPr>
        <p:blipFill>
          <a:blip r:embed="rId3">
            <a:alphaModFix/>
          </a:blip>
          <a:stretch>
            <a:fillRect/>
          </a:stretch>
        </p:blipFill>
        <p:spPr>
          <a:xfrm>
            <a:off x="4889750" y="1794225"/>
            <a:ext cx="2764850" cy="2734475"/>
          </a:xfrm>
          <a:prstGeom prst="rect">
            <a:avLst/>
          </a:prstGeom>
          <a:noFill/>
          <a:ln>
            <a:noFill/>
          </a:ln>
        </p:spPr>
      </p:pic>
      <p:pic>
        <p:nvPicPr>
          <p:cNvPr id="168" name="Google Shape;168;p23"/>
          <p:cNvPicPr preferRelativeResize="0"/>
          <p:nvPr/>
        </p:nvPicPr>
        <p:blipFill>
          <a:blip r:embed="rId4">
            <a:alphaModFix/>
          </a:blip>
          <a:stretch>
            <a:fillRect/>
          </a:stretch>
        </p:blipFill>
        <p:spPr>
          <a:xfrm>
            <a:off x="1442625" y="1794222"/>
            <a:ext cx="2901975" cy="130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a:t>
            </a:r>
            <a:r>
              <a:rPr lang="en"/>
              <a:t> Code Walkthrough</a:t>
            </a:r>
            <a:endParaRPr/>
          </a:p>
        </p:txBody>
      </p:sp>
      <p:sp>
        <p:nvSpPr>
          <p:cNvPr id="174" name="Google Shape;17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Code Walkthrough</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 Pipeline</a:t>
            </a:r>
            <a:endParaRPr/>
          </a:p>
        </p:txBody>
      </p:sp>
      <p:sp>
        <p:nvSpPr>
          <p:cNvPr id="180" name="Google Shape;18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processing on Kaggle physical diseases dataset (Patil, 2020)</a:t>
            </a:r>
            <a:endParaRPr/>
          </a:p>
          <a:p>
            <a:pPr indent="-317500" lvl="1" marL="914400" rtl="0" algn="l">
              <a:spcBef>
                <a:spcPts val="0"/>
              </a:spcBef>
              <a:spcAft>
                <a:spcPts val="0"/>
              </a:spcAft>
              <a:buSzPts val="1400"/>
              <a:buChar char="○"/>
            </a:pPr>
            <a:r>
              <a:rPr lang="en"/>
              <a:t>Determine unique symptoms and assign a numeric label for each unique physical illness</a:t>
            </a:r>
            <a:endParaRPr/>
          </a:p>
          <a:p>
            <a:pPr indent="-317500" lvl="1" marL="914400" rtl="0" algn="l">
              <a:spcBef>
                <a:spcPts val="0"/>
              </a:spcBef>
              <a:spcAft>
                <a:spcPts val="0"/>
              </a:spcAft>
              <a:buSzPts val="1400"/>
              <a:buChar char="○"/>
            </a:pPr>
            <a:r>
              <a:rPr lang="en"/>
              <a:t>Produces dataset for symptom extraction (enumerates through combinations of 1, 2, 3, and 4 symptoms, subsampling for combinations of size 3 and 4). </a:t>
            </a:r>
            <a:endParaRPr/>
          </a:p>
          <a:p>
            <a:pPr indent="-317500" lvl="2" marL="1371600" rtl="0" algn="l">
              <a:spcBef>
                <a:spcPts val="0"/>
              </a:spcBef>
              <a:spcAft>
                <a:spcPts val="0"/>
              </a:spcAft>
              <a:buSzPts val="1400"/>
              <a:buChar char="■"/>
            </a:pPr>
            <a:r>
              <a:rPr lang="en"/>
              <a:t>Features: messages describing symptoms, built from pre-written message templates. </a:t>
            </a:r>
            <a:endParaRPr/>
          </a:p>
          <a:p>
            <a:pPr indent="-317500" lvl="2" marL="1371600" rtl="0" algn="l">
              <a:spcBef>
                <a:spcPts val="0"/>
              </a:spcBef>
              <a:spcAft>
                <a:spcPts val="0"/>
              </a:spcAft>
              <a:buSzPts val="1400"/>
              <a:buChar char="■"/>
            </a:pPr>
            <a:r>
              <a:rPr lang="en"/>
              <a:t>Data augmentation (done with 40% probability): symptom tokens reversed</a:t>
            </a:r>
            <a:endParaRPr/>
          </a:p>
          <a:p>
            <a:pPr indent="-317500" lvl="2" marL="1371600" rtl="0" algn="l">
              <a:spcBef>
                <a:spcPts val="0"/>
              </a:spcBef>
              <a:spcAft>
                <a:spcPts val="0"/>
              </a:spcAft>
              <a:buSzPts val="1400"/>
              <a:buChar char="■"/>
            </a:pPr>
            <a:r>
              <a:rPr lang="en"/>
              <a:t>Labels: unique symptoms (0 if not present, 1 if present)</a:t>
            </a:r>
            <a:endParaRPr/>
          </a:p>
          <a:p>
            <a:pPr indent="-317500" lvl="1" marL="914400" rtl="0" algn="l">
              <a:spcBef>
                <a:spcPts val="0"/>
              </a:spcBef>
              <a:spcAft>
                <a:spcPts val="0"/>
              </a:spcAft>
              <a:buSzPts val="1400"/>
              <a:buChar char="○"/>
            </a:pPr>
            <a:r>
              <a:rPr lang="en"/>
              <a:t>Produces dataset for physical illness prediction given symptoms  </a:t>
            </a:r>
            <a:endParaRPr/>
          </a:p>
          <a:p>
            <a:pPr indent="-317500" lvl="2" marL="1371600" rtl="0" algn="l">
              <a:spcBef>
                <a:spcPts val="0"/>
              </a:spcBef>
              <a:spcAft>
                <a:spcPts val="0"/>
              </a:spcAft>
              <a:buSzPts val="1400"/>
              <a:buChar char="■"/>
            </a:pPr>
            <a:r>
              <a:rPr lang="en"/>
              <a:t>Features: unique symptoms (0 if not present, 1 if present)</a:t>
            </a:r>
            <a:endParaRPr/>
          </a:p>
          <a:p>
            <a:pPr indent="-317500" lvl="2" marL="1371600" rtl="0" algn="l">
              <a:spcBef>
                <a:spcPts val="0"/>
              </a:spcBef>
              <a:spcAft>
                <a:spcPts val="0"/>
              </a:spcAft>
              <a:buSzPts val="1400"/>
              <a:buChar char="■"/>
            </a:pPr>
            <a:r>
              <a:rPr lang="en"/>
              <a:t>Labels: numeric label for physical illness corresponding to present symptoms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 Pipeline</a:t>
            </a:r>
            <a:endParaRPr/>
          </a:p>
        </p:txBody>
      </p:sp>
      <p:sp>
        <p:nvSpPr>
          <p:cNvPr id="186" name="Google Shape;18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Symptom extraction </a:t>
            </a:r>
            <a:endParaRPr/>
          </a:p>
          <a:p>
            <a:pPr indent="-310832" lvl="1" marL="914400" rtl="0" algn="l">
              <a:spcBef>
                <a:spcPts val="0"/>
              </a:spcBef>
              <a:spcAft>
                <a:spcPts val="0"/>
              </a:spcAft>
              <a:buSzPct val="100000"/>
              <a:buChar char="○"/>
            </a:pPr>
            <a:r>
              <a:rPr lang="en"/>
              <a:t>TF-IDF vectorization (scikit-learn developers, </a:t>
            </a:r>
            <a:r>
              <a:rPr i="1" lang="en"/>
              <a:t>sklearn.feature_extraction.text.TfidfVectorizer</a:t>
            </a:r>
            <a:r>
              <a:rPr lang="en"/>
              <a:t>, 2022)</a:t>
            </a:r>
            <a:endParaRPr/>
          </a:p>
          <a:p>
            <a:pPr indent="-310832" lvl="1" marL="914400" rtl="0" algn="l">
              <a:spcBef>
                <a:spcPts val="0"/>
              </a:spcBef>
              <a:spcAft>
                <a:spcPts val="0"/>
              </a:spcAft>
              <a:buSzPct val="100000"/>
              <a:buChar char="○"/>
            </a:pPr>
            <a:r>
              <a:rPr lang="en"/>
              <a:t>Multi-output classifier (scikit-learn developers, </a:t>
            </a:r>
            <a:r>
              <a:rPr i="1" lang="en"/>
              <a:t>sklearn.multioutput.MultiOutputClassifier</a:t>
            </a:r>
            <a:r>
              <a:rPr lang="en"/>
              <a:t>, 2022). </a:t>
            </a:r>
            <a:endParaRPr/>
          </a:p>
          <a:p>
            <a:pPr indent="-310832" lvl="2" marL="1371600" rtl="0" algn="l">
              <a:spcBef>
                <a:spcPts val="0"/>
              </a:spcBef>
              <a:spcAft>
                <a:spcPts val="0"/>
              </a:spcAft>
              <a:buSzPct val="100000"/>
              <a:buChar char="■"/>
            </a:pPr>
            <a:r>
              <a:rPr lang="en"/>
              <a:t>Neural networks trained on dataset for symptom extraction (scikit-learn developers, </a:t>
            </a:r>
            <a:r>
              <a:rPr i="1" lang="en"/>
              <a:t>sklearn.neural_network.MLPClassifier,</a:t>
            </a:r>
            <a:r>
              <a:rPr lang="en"/>
              <a:t> 2022).  </a:t>
            </a:r>
            <a:endParaRPr/>
          </a:p>
          <a:p>
            <a:pPr indent="-334327" lvl="0" marL="457200" rtl="0" algn="l">
              <a:spcBef>
                <a:spcPts val="0"/>
              </a:spcBef>
              <a:spcAft>
                <a:spcPts val="0"/>
              </a:spcAft>
              <a:buSzPct val="100000"/>
              <a:buChar char="●"/>
            </a:pPr>
            <a:r>
              <a:rPr lang="en"/>
              <a:t>Prediction of physical illness given symptom information </a:t>
            </a:r>
            <a:endParaRPr/>
          </a:p>
          <a:p>
            <a:pPr indent="-310832" lvl="1" marL="914400" rtl="0" algn="l">
              <a:spcBef>
                <a:spcPts val="0"/>
              </a:spcBef>
              <a:spcAft>
                <a:spcPts val="0"/>
              </a:spcAft>
              <a:buSzPct val="100000"/>
              <a:buChar char="○"/>
            </a:pPr>
            <a:r>
              <a:rPr lang="en"/>
              <a:t>Random forest classifier (scikit-learn developers, </a:t>
            </a:r>
            <a:r>
              <a:rPr i="1" lang="en"/>
              <a:t>sklearn.ensemble.RandomForestClassifier</a:t>
            </a:r>
            <a:r>
              <a:rPr lang="en"/>
              <a:t>, 2022).</a:t>
            </a:r>
            <a:endParaRPr/>
          </a:p>
          <a:p>
            <a:pPr indent="-310832" lvl="1" marL="914400" rtl="0" algn="l">
              <a:spcBef>
                <a:spcPts val="0"/>
              </a:spcBef>
              <a:spcAft>
                <a:spcPts val="0"/>
              </a:spcAft>
              <a:buSzPct val="100000"/>
              <a:buChar char="○"/>
            </a:pPr>
            <a:r>
              <a:rPr lang="en"/>
              <a:t>Neural network classifier (scikit-learn developers, </a:t>
            </a:r>
            <a:r>
              <a:rPr i="1" lang="en"/>
              <a:t>sklearn.neural_network.MLPClassifier,</a:t>
            </a:r>
            <a:r>
              <a:rPr lang="en"/>
              <a:t> 2022). </a:t>
            </a:r>
            <a:endParaRPr/>
          </a:p>
          <a:p>
            <a:pPr indent="-334327" lvl="0" marL="457200" rtl="0" algn="l">
              <a:spcBef>
                <a:spcPts val="0"/>
              </a:spcBef>
              <a:spcAft>
                <a:spcPts val="0"/>
              </a:spcAft>
              <a:buSzPct val="100000"/>
              <a:buChar char="●"/>
            </a:pPr>
            <a:r>
              <a:rPr lang="en"/>
              <a:t>Model evaluation</a:t>
            </a:r>
            <a:endParaRPr/>
          </a:p>
          <a:p>
            <a:pPr indent="-310832" lvl="1" marL="914400" rtl="0" algn="l">
              <a:spcBef>
                <a:spcPts val="0"/>
              </a:spcBef>
              <a:spcAft>
                <a:spcPts val="0"/>
              </a:spcAft>
              <a:buSzPct val="100000"/>
              <a:buChar char="○"/>
            </a:pPr>
            <a:r>
              <a:rPr lang="en"/>
              <a:t>Model only trained once, validated on several different splits of the data</a:t>
            </a:r>
            <a:endParaRPr/>
          </a:p>
          <a:p>
            <a:pPr indent="-310832" lvl="2" marL="1371600" rtl="0" algn="l">
              <a:spcBef>
                <a:spcPts val="0"/>
              </a:spcBef>
              <a:spcAft>
                <a:spcPts val="0"/>
              </a:spcAft>
              <a:buSzPct val="100000"/>
              <a:buChar char="■"/>
            </a:pPr>
            <a:r>
              <a:rPr lang="en"/>
              <a:t>Accuracy on train/test split</a:t>
            </a:r>
            <a:endParaRPr/>
          </a:p>
          <a:p>
            <a:pPr indent="-310832" lvl="2" marL="1371600" rtl="0" algn="l">
              <a:spcBef>
                <a:spcPts val="0"/>
              </a:spcBef>
              <a:spcAft>
                <a:spcPts val="0"/>
              </a:spcAft>
              <a:buSzPct val="100000"/>
              <a:buChar char="■"/>
            </a:pPr>
            <a:r>
              <a:rPr lang="en"/>
              <a:t>F1 score on train/test split (scikit-learn developers, </a:t>
            </a:r>
            <a:r>
              <a:rPr i="1" lang="en"/>
              <a:t>sklearn.metrics.f1_score</a:t>
            </a:r>
            <a:r>
              <a:rPr lang="en"/>
              <a:t>, 2022)</a:t>
            </a:r>
            <a:endParaRPr/>
          </a:p>
          <a:p>
            <a:pPr indent="-310832" lvl="2" marL="1371600" rtl="0" algn="l">
              <a:spcBef>
                <a:spcPts val="0"/>
              </a:spcBef>
              <a:spcAft>
                <a:spcPts val="0"/>
              </a:spcAft>
              <a:buSzPct val="100000"/>
              <a:buChar char="■"/>
            </a:pPr>
            <a:r>
              <a:rPr lang="en"/>
              <a:t>K-fold cross validation (scikit-learn developers, </a:t>
            </a:r>
            <a:r>
              <a:rPr i="1" lang="en"/>
              <a:t>sklearn.model_selection.KFold</a:t>
            </a:r>
            <a:r>
              <a:rPr lang="en"/>
              <a:t>, 2022)</a:t>
            </a:r>
            <a:endParaRPr/>
          </a:p>
          <a:p>
            <a:pPr indent="-310832" lvl="3" marL="1828800" rtl="0" algn="l">
              <a:spcBef>
                <a:spcPts val="0"/>
              </a:spcBef>
              <a:spcAft>
                <a:spcPts val="0"/>
              </a:spcAft>
              <a:buSzPct val="100000"/>
              <a:buChar char="●"/>
            </a:pPr>
            <a:r>
              <a:rPr lang="en"/>
              <a:t>Accuracy and F1 score on each fold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 Pipeline</a:t>
            </a:r>
            <a:endParaRPr/>
          </a:p>
        </p:txBody>
      </p:sp>
      <p:sp>
        <p:nvSpPr>
          <p:cNvPr id="192" name="Google Shape;19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Response building</a:t>
            </a:r>
            <a:endParaRPr/>
          </a:p>
          <a:p>
            <a:pPr indent="-317500" lvl="1" marL="914400" rtl="0" algn="l">
              <a:spcBef>
                <a:spcPts val="0"/>
              </a:spcBef>
              <a:spcAft>
                <a:spcPts val="0"/>
              </a:spcAft>
              <a:buSzPts val="1400"/>
              <a:buChar char="○"/>
            </a:pPr>
            <a:r>
              <a:rPr lang="en"/>
              <a:t>Top three physical illness predictions and classification probabilities, rounded to one decimal place. </a:t>
            </a:r>
            <a:endParaRPr/>
          </a:p>
          <a:p>
            <a:pPr indent="-317500" lvl="1" marL="914400" rtl="0" algn="l">
              <a:spcBef>
                <a:spcPts val="0"/>
              </a:spcBef>
              <a:spcAft>
                <a:spcPts val="0"/>
              </a:spcAft>
              <a:buSzPts val="1400"/>
              <a:buChar char="○"/>
            </a:pPr>
            <a:r>
              <a:rPr lang="en"/>
              <a:t>Corresponding precautions from physical diseases dataset, for preventing/mitigating each predicted physical illness (e.g. drink sugary drinks for hypoglycemia) (Patil, 2020). </a:t>
            </a:r>
            <a:endParaRPr/>
          </a:p>
          <a:p>
            <a:pPr indent="-317500" lvl="1" marL="914400" rtl="0" algn="l">
              <a:spcBef>
                <a:spcPts val="0"/>
              </a:spcBef>
              <a:spcAft>
                <a:spcPts val="0"/>
              </a:spcAft>
              <a:buSzPts val="1400"/>
              <a:buChar char="○"/>
            </a:pPr>
            <a:r>
              <a:rPr lang="en"/>
              <a:t>Assembled into string to show the user, sent to backend, sent to frontend.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MIP Pipeline</a:t>
            </a:r>
            <a:endParaRPr/>
          </a:p>
        </p:txBody>
      </p:sp>
      <p:sp>
        <p:nvSpPr>
          <p:cNvPr id="198" name="Google Shape;19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Data processing on emotions dataset </a:t>
            </a:r>
            <a:endParaRPr/>
          </a:p>
          <a:p>
            <a:pPr indent="-317500" lvl="1" marL="914400" rtl="0" algn="l">
              <a:spcBef>
                <a:spcPts val="0"/>
              </a:spcBef>
              <a:spcAft>
                <a:spcPts val="0"/>
              </a:spcAft>
              <a:buSzPts val="1400"/>
              <a:buChar char="○"/>
            </a:pPr>
            <a:r>
              <a:rPr lang="en"/>
              <a:t>Determine most probable mental illness based on distribution of sentiment of series of user messages </a:t>
            </a:r>
            <a:endParaRPr/>
          </a:p>
          <a:p>
            <a:pPr indent="-317500" lvl="1" marL="914400" rtl="0" algn="l">
              <a:spcBef>
                <a:spcPts val="0"/>
              </a:spcBef>
              <a:spcAft>
                <a:spcPts val="0"/>
              </a:spcAft>
              <a:buSzPts val="1400"/>
              <a:buChar char="○"/>
            </a:pPr>
            <a:r>
              <a:rPr lang="en"/>
              <a:t>Utilizes sklearn logistic regression model to train the classifier (scikit-learn developers, </a:t>
            </a:r>
            <a:r>
              <a:rPr i="1" lang="en"/>
              <a:t>sklearn.linear_model.LogisticRegression</a:t>
            </a:r>
            <a:r>
              <a:rPr lang="en"/>
              <a:t>, 2022)  </a:t>
            </a:r>
            <a:endParaRPr/>
          </a:p>
          <a:p>
            <a:pPr indent="-342900" lvl="0" marL="457200" rtl="0" algn="l">
              <a:spcBef>
                <a:spcPts val="0"/>
              </a:spcBef>
              <a:spcAft>
                <a:spcPts val="0"/>
              </a:spcAft>
              <a:buSzPts val="1800"/>
              <a:buChar char="●"/>
            </a:pPr>
            <a:r>
              <a:rPr lang="en"/>
              <a:t>Predictions of most likely illness are determined by performing a time series analysis on the messages passed in by the user</a:t>
            </a:r>
            <a:endParaRPr/>
          </a:p>
          <a:p>
            <a:pPr indent="-317500" lvl="1" marL="914400" rtl="0" algn="l">
              <a:spcBef>
                <a:spcPts val="0"/>
              </a:spcBef>
              <a:spcAft>
                <a:spcPts val="0"/>
              </a:spcAft>
              <a:buSzPts val="1400"/>
              <a:buChar char="○"/>
            </a:pPr>
            <a:r>
              <a:rPr lang="en"/>
              <a:t>Depression: Consistently sad or little joy/happiness</a:t>
            </a:r>
            <a:endParaRPr/>
          </a:p>
          <a:p>
            <a:pPr indent="-317500" lvl="1" marL="914400" rtl="0" algn="l">
              <a:spcBef>
                <a:spcPts val="0"/>
              </a:spcBef>
              <a:spcAft>
                <a:spcPts val="0"/>
              </a:spcAft>
              <a:buSzPts val="1400"/>
              <a:buChar char="○"/>
            </a:pPr>
            <a:r>
              <a:rPr lang="en"/>
              <a:t>Bipolar Disorder: Wide fluctuations in sentiment between messages</a:t>
            </a:r>
            <a:endParaRPr/>
          </a:p>
          <a:p>
            <a:pPr indent="-317500" lvl="1" marL="914400" rtl="0" algn="l">
              <a:spcBef>
                <a:spcPts val="0"/>
              </a:spcBef>
              <a:spcAft>
                <a:spcPts val="0"/>
              </a:spcAft>
              <a:buSzPts val="1400"/>
              <a:buChar char="○"/>
            </a:pPr>
            <a:r>
              <a:rPr lang="en"/>
              <a:t>Anxiety: Mix of surprise, fear, and obvious absence of strong sad/joy emotions</a:t>
            </a:r>
            <a:endParaRPr/>
          </a:p>
          <a:p>
            <a:pPr indent="-342900" lvl="0" marL="457200" rtl="0" algn="l">
              <a:spcBef>
                <a:spcPts val="0"/>
              </a:spcBef>
              <a:spcAft>
                <a:spcPts val="0"/>
              </a:spcAft>
              <a:buSzPts val="1800"/>
              <a:buChar char="●"/>
            </a:pPr>
            <a:r>
              <a:rPr lang="en"/>
              <a:t>Response string is built by providing the user with their most likely illness</a:t>
            </a:r>
            <a:endParaRPr/>
          </a:p>
          <a:p>
            <a:pPr indent="-317500" lvl="1" marL="914400" rtl="0" algn="l">
              <a:spcBef>
                <a:spcPts val="0"/>
              </a:spcBef>
              <a:spcAft>
                <a:spcPts val="0"/>
              </a:spcAft>
              <a:buSzPts val="1400"/>
              <a:buChar char="○"/>
            </a:pPr>
            <a:r>
              <a:rPr lang="en"/>
              <a:t>Assembled in string to show to the user, then sent to backend, then frontend</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MIP Heuristics</a:t>
            </a:r>
            <a:endParaRPr/>
          </a:p>
        </p:txBody>
      </p:sp>
      <p:sp>
        <p:nvSpPr>
          <p:cNvPr id="204" name="Google Shape;20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heuristics to determine if patients fall into one of 4 categories: depression, anxiety, bipolar, or no mental illnesses</a:t>
            </a:r>
            <a:endParaRPr/>
          </a:p>
          <a:p>
            <a:pPr indent="-342900" lvl="0" marL="457200" rtl="0" algn="l">
              <a:spcBef>
                <a:spcPts val="0"/>
              </a:spcBef>
              <a:spcAft>
                <a:spcPts val="0"/>
              </a:spcAft>
              <a:buSzPts val="1800"/>
              <a:buChar char="●"/>
            </a:pPr>
            <a:r>
              <a:rPr lang="en"/>
              <a:t>For depression, checked if sentiment of sadness was the most common in a message</a:t>
            </a:r>
            <a:endParaRPr/>
          </a:p>
          <a:p>
            <a:pPr indent="-342900" lvl="0" marL="457200" rtl="0" algn="l">
              <a:spcBef>
                <a:spcPts val="0"/>
              </a:spcBef>
              <a:spcAft>
                <a:spcPts val="0"/>
              </a:spcAft>
              <a:buSzPts val="1800"/>
              <a:buChar char="●"/>
            </a:pPr>
            <a:r>
              <a:rPr lang="en"/>
              <a:t>For anxiety, checked if sentiment of fear was most common in a message</a:t>
            </a:r>
            <a:endParaRPr/>
          </a:p>
          <a:p>
            <a:pPr indent="-342900" lvl="0" marL="457200" rtl="0" algn="l">
              <a:spcBef>
                <a:spcPts val="0"/>
              </a:spcBef>
              <a:spcAft>
                <a:spcPts val="0"/>
              </a:spcAft>
              <a:buSzPts val="1800"/>
              <a:buChar char="●"/>
            </a:pPr>
            <a:r>
              <a:rPr lang="en"/>
              <a:t>For bipolar, checked if sentiments often switched from sad/fear to happy throughout a message and if these sentiments were balanced throughout</a:t>
            </a:r>
            <a:endParaRPr/>
          </a:p>
          <a:p>
            <a:pPr indent="-342900" lvl="0" marL="457200" rtl="0" algn="l">
              <a:spcBef>
                <a:spcPts val="0"/>
              </a:spcBef>
              <a:spcAft>
                <a:spcPts val="0"/>
              </a:spcAft>
              <a:buSzPts val="1800"/>
              <a:buChar char="●"/>
            </a:pPr>
            <a:r>
              <a:rPr lang="en"/>
              <a:t>If the patient fell into none of these categories, he/she was diagnosed with no mental illness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endParaRPr/>
          </a:p>
        </p:txBody>
      </p:sp>
      <p:sp>
        <p:nvSpPr>
          <p:cNvPr id="210" name="Google Shape;21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Datasets </a:t>
            </a:r>
            <a:endParaRPr/>
          </a:p>
          <a:p>
            <a:pPr indent="-317500" lvl="1" marL="914400" rtl="0" algn="l">
              <a:spcBef>
                <a:spcPts val="0"/>
              </a:spcBef>
              <a:spcAft>
                <a:spcPts val="0"/>
              </a:spcAft>
              <a:buSzPts val="1400"/>
              <a:buChar char="○"/>
            </a:pPr>
            <a:r>
              <a:rPr lang="en"/>
              <a:t>Physical diseases dataset: </a:t>
            </a:r>
            <a:r>
              <a:rPr i="1" lang="en"/>
              <a:t>Disease Symptom Prediction</a:t>
            </a:r>
            <a:r>
              <a:rPr lang="en"/>
              <a:t> (Patil, 2020). </a:t>
            </a:r>
            <a:endParaRPr/>
          </a:p>
          <a:p>
            <a:pPr indent="-317500" lvl="1" marL="914400" rtl="0" algn="l">
              <a:spcBef>
                <a:spcPts val="0"/>
              </a:spcBef>
              <a:spcAft>
                <a:spcPts val="0"/>
              </a:spcAft>
              <a:buSzPts val="1400"/>
              <a:buChar char="○"/>
            </a:pPr>
            <a:r>
              <a:rPr lang="en"/>
              <a:t>Twitter dataset: </a:t>
            </a:r>
            <a:r>
              <a:rPr i="1" lang="en"/>
              <a:t>Twitter Emotion Analysis</a:t>
            </a:r>
            <a:r>
              <a:rPr lang="en"/>
              <a:t> (Merin S, 2020). </a:t>
            </a:r>
            <a:endParaRPr/>
          </a:p>
          <a:p>
            <a:pPr indent="-317500" lvl="1" marL="914400" rtl="0" algn="l">
              <a:spcBef>
                <a:spcPts val="0"/>
              </a:spcBef>
              <a:spcAft>
                <a:spcPts val="0"/>
              </a:spcAft>
              <a:buSzPts val="1400"/>
              <a:buChar char="○"/>
            </a:pPr>
            <a:r>
              <a:rPr lang="en"/>
              <a:t>Emotions dataset: </a:t>
            </a:r>
            <a:r>
              <a:rPr i="1" lang="en"/>
              <a:t>Emotions dataset for NLP </a:t>
            </a:r>
            <a:r>
              <a:rPr lang="en"/>
              <a:t>(Praveen, 2020). </a:t>
            </a:r>
            <a:endParaRPr/>
          </a:p>
          <a:p>
            <a:pPr indent="-342900" lvl="0" marL="457200" rtl="0" algn="l">
              <a:spcBef>
                <a:spcPts val="0"/>
              </a:spcBef>
              <a:spcAft>
                <a:spcPts val="0"/>
              </a:spcAft>
              <a:buSzPts val="1800"/>
              <a:buChar char="●"/>
            </a:pPr>
            <a:r>
              <a:rPr lang="en"/>
              <a:t>PIP Pipeline</a:t>
            </a:r>
            <a:endParaRPr/>
          </a:p>
          <a:p>
            <a:pPr indent="-317500" lvl="1" marL="914400" rtl="0" algn="l">
              <a:spcBef>
                <a:spcPts val="0"/>
              </a:spcBef>
              <a:spcAft>
                <a:spcPts val="0"/>
              </a:spcAft>
              <a:buSzPts val="1400"/>
              <a:buChar char="○"/>
            </a:pPr>
            <a:r>
              <a:rPr lang="en"/>
              <a:t>Symptom extraction </a:t>
            </a:r>
            <a:endParaRPr/>
          </a:p>
          <a:p>
            <a:pPr indent="-317500" lvl="2" marL="1371600" rtl="0" algn="l">
              <a:spcBef>
                <a:spcPts val="0"/>
              </a:spcBef>
              <a:spcAft>
                <a:spcPts val="0"/>
              </a:spcAft>
              <a:buSzPts val="1400"/>
              <a:buChar char="■"/>
            </a:pPr>
            <a:r>
              <a:rPr lang="en"/>
              <a:t>Keyword extraction (RAKE: Rapid Automatic Keyword Extraction) </a:t>
            </a:r>
            <a:r>
              <a:rPr lang="en"/>
              <a:t>(Saxena, 2020)</a:t>
            </a:r>
            <a:endParaRPr/>
          </a:p>
          <a:p>
            <a:pPr indent="-317500" lvl="2" marL="1371600" rtl="0" algn="l">
              <a:spcBef>
                <a:spcPts val="0"/>
              </a:spcBef>
              <a:spcAft>
                <a:spcPts val="0"/>
              </a:spcAft>
              <a:buSzPts val="1400"/>
              <a:buChar char="■"/>
            </a:pPr>
            <a:r>
              <a:rPr lang="en"/>
              <a:t>Multi-output classifiers (scikit-learn developers, </a:t>
            </a:r>
            <a:r>
              <a:rPr i="1" lang="en"/>
              <a:t>sklearn.multioutput.MultiOutputClassifier</a:t>
            </a:r>
            <a:r>
              <a:rPr lang="en"/>
              <a:t>,</a:t>
            </a:r>
            <a:r>
              <a:rPr lang="en"/>
              <a:t> 2022)</a:t>
            </a:r>
            <a:endParaRPr/>
          </a:p>
          <a:p>
            <a:pPr indent="-342900" lvl="0" marL="457200" rtl="0" algn="l">
              <a:spcBef>
                <a:spcPts val="0"/>
              </a:spcBef>
              <a:spcAft>
                <a:spcPts val="0"/>
              </a:spcAft>
              <a:buSzPts val="1800"/>
              <a:buChar char="●"/>
            </a:pPr>
            <a:r>
              <a:rPr lang="en"/>
              <a:t>MIP Pipeline</a:t>
            </a:r>
            <a:endParaRPr/>
          </a:p>
          <a:p>
            <a:pPr indent="-317500" lvl="1" marL="914400" rtl="0" algn="l">
              <a:spcBef>
                <a:spcPts val="0"/>
              </a:spcBef>
              <a:spcAft>
                <a:spcPts val="0"/>
              </a:spcAft>
              <a:buSzPts val="1400"/>
              <a:buChar char="○"/>
            </a:pPr>
            <a:r>
              <a:rPr lang="en"/>
              <a:t>Logistic Regression (sklearn developers, </a:t>
            </a:r>
            <a:r>
              <a:rPr i="1" lang="en"/>
              <a:t>sklearn.linear_model.LogisticRegression</a:t>
            </a:r>
            <a:r>
              <a:rPr lang="en"/>
              <a:t>, 2022)</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Testing</a:t>
            </a:r>
            <a:endParaRPr/>
          </a:p>
        </p:txBody>
      </p:sp>
      <p:sp>
        <p:nvSpPr>
          <p:cNvPr id="216" name="Google Shape;21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PIP pipeline</a:t>
            </a:r>
            <a:endParaRPr/>
          </a:p>
          <a:p>
            <a:pPr indent="-304165" lvl="1" marL="914400" rtl="0" algn="l">
              <a:spcBef>
                <a:spcPts val="0"/>
              </a:spcBef>
              <a:spcAft>
                <a:spcPts val="0"/>
              </a:spcAft>
              <a:buSzPct val="127272"/>
              <a:buChar char="○"/>
            </a:pPr>
            <a:r>
              <a:rPr lang="en"/>
              <a:t>Four stages: data processing, fitting symptom extraction model (multi-output classifier of neural networks), fitting each PIP model (random forest, neural network). </a:t>
            </a:r>
            <a:r>
              <a:rPr lang="en"/>
              <a:t>See command to evaluate already-trained models below. </a:t>
            </a:r>
            <a:endParaRPr sz="1100">
              <a:latin typeface="Courier New"/>
              <a:ea typeface="Courier New"/>
              <a:cs typeface="Courier New"/>
              <a:sym typeface="Courier New"/>
            </a:endParaRPr>
          </a:p>
          <a:p>
            <a:pPr indent="0" lvl="0" marL="914400" rtl="0" algn="l">
              <a:spcBef>
                <a:spcPts val="1200"/>
              </a:spcBef>
              <a:spcAft>
                <a:spcPts val="0"/>
              </a:spcAft>
              <a:buNone/>
            </a:pPr>
            <a:r>
              <a:rPr lang="en" sz="1100">
                <a:latin typeface="Courier New"/>
                <a:ea typeface="Courier New"/>
                <a:cs typeface="Courier New"/>
                <a:sym typeface="Courier New"/>
              </a:rPr>
              <a:t>$ python3 ./models/physical_illness_prediction.py --proc_data 1 --fit_se_nn 1 --fit_pip_rf 1 --fit_pip_nn 1 &gt; ./models/physical_illness_prediction_logs.txt</a:t>
            </a:r>
            <a:endParaRPr sz="1100">
              <a:latin typeface="Courier New"/>
              <a:ea typeface="Courier New"/>
              <a:cs typeface="Courier New"/>
              <a:sym typeface="Courier New"/>
            </a:endParaRPr>
          </a:p>
          <a:p>
            <a:pPr indent="-325755" lvl="0" marL="457200" rtl="0" algn="l">
              <a:spcBef>
                <a:spcPts val="1200"/>
              </a:spcBef>
              <a:spcAft>
                <a:spcPts val="0"/>
              </a:spcAft>
              <a:buSzPct val="100000"/>
              <a:buChar char="●"/>
            </a:pPr>
            <a:r>
              <a:rPr lang="en"/>
              <a:t>Response builder (for PIP pipeline)</a:t>
            </a:r>
            <a:endParaRPr/>
          </a:p>
          <a:p>
            <a:pPr indent="-304165" lvl="1" marL="914400" rtl="0" algn="l">
              <a:spcBef>
                <a:spcPts val="0"/>
              </a:spcBef>
              <a:spcAft>
                <a:spcPts val="0"/>
              </a:spcAft>
              <a:buSzPct val="100000"/>
              <a:buChar char="○"/>
            </a:pPr>
            <a:r>
              <a:rPr lang="en"/>
              <a:t>Tests responses generated by PIP pipeline (14 test cases, 12 / 14 passed). See command to run test cases below.</a:t>
            </a:r>
            <a:endParaRPr/>
          </a:p>
          <a:p>
            <a:pPr indent="0" lvl="0" marL="914400" rtl="0" algn="l">
              <a:spcBef>
                <a:spcPts val="1200"/>
              </a:spcBef>
              <a:spcAft>
                <a:spcPts val="0"/>
              </a:spcAft>
              <a:buNone/>
            </a:pPr>
            <a:r>
              <a:rPr lang="en" sz="1100">
                <a:latin typeface="Courier New"/>
                <a:ea typeface="Courier New"/>
                <a:cs typeface="Courier New"/>
                <a:sym typeface="Courier New"/>
              </a:rPr>
              <a:t>$ python3 ./test.py &gt; ./response_builder_test_logs.txt</a:t>
            </a:r>
            <a:endParaRPr sz="1100">
              <a:latin typeface="Courier New"/>
              <a:ea typeface="Courier New"/>
              <a:cs typeface="Courier New"/>
              <a:sym typeface="Courier New"/>
            </a:endParaRPr>
          </a:p>
          <a:p>
            <a:pPr indent="-325755" lvl="0" marL="457200" rtl="0" algn="l">
              <a:spcBef>
                <a:spcPts val="1200"/>
              </a:spcBef>
              <a:spcAft>
                <a:spcPts val="0"/>
              </a:spcAft>
              <a:buSzPct val="100000"/>
              <a:buChar char="●"/>
            </a:pPr>
            <a:r>
              <a:rPr lang="en"/>
              <a:t> MIP pipeline</a:t>
            </a:r>
            <a:endParaRPr/>
          </a:p>
          <a:p>
            <a:pPr indent="-304165" lvl="1" marL="914400" rtl="0" algn="l">
              <a:spcBef>
                <a:spcPts val="0"/>
              </a:spcBef>
              <a:spcAft>
                <a:spcPts val="0"/>
              </a:spcAft>
              <a:buSzPct val="100000"/>
              <a:buChar char="○"/>
            </a:pPr>
            <a:r>
              <a:rPr lang="en"/>
              <a:t>Stages: Data processing, Accuracy Training for LR model</a:t>
            </a:r>
            <a:endParaRPr/>
          </a:p>
          <a:p>
            <a:pPr indent="0" lvl="0" marL="0" rtl="0" algn="l">
              <a:spcBef>
                <a:spcPts val="1200"/>
              </a:spcBef>
              <a:spcAft>
                <a:spcPts val="0"/>
              </a:spcAft>
              <a:buNone/>
            </a:pPr>
            <a:r>
              <a:rPr lang="en"/>
              <a:t>		</a:t>
            </a:r>
            <a:r>
              <a:rPr lang="en" sz="1100">
                <a:latin typeface="Courier New"/>
                <a:ea typeface="Courier New"/>
                <a:cs typeface="Courier New"/>
                <a:sym typeface="Courier New"/>
              </a:rPr>
              <a:t>$ python3 ./models/mental_illness_prediction.py</a:t>
            </a:r>
            <a:endParaRPr/>
          </a:p>
          <a:p>
            <a:pPr indent="-325755" lvl="0" marL="457200" rtl="0" algn="l">
              <a:spcBef>
                <a:spcPts val="1200"/>
              </a:spcBef>
              <a:spcAft>
                <a:spcPts val="0"/>
              </a:spcAft>
              <a:buSzPct val="100000"/>
              <a:buChar char="●"/>
            </a:pPr>
            <a:r>
              <a:rPr lang="en"/>
              <a:t>See README.md file and corresponding log files for more details.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Definitions </a:t>
            </a:r>
            <a:endParaRPr/>
          </a:p>
          <a:p>
            <a:pPr indent="-317500" lvl="1" marL="914400" rtl="0" algn="l">
              <a:spcBef>
                <a:spcPts val="0"/>
              </a:spcBef>
              <a:spcAft>
                <a:spcPts val="0"/>
              </a:spcAft>
              <a:buSzPts val="1400"/>
              <a:buChar char="○"/>
            </a:pPr>
            <a:r>
              <a:rPr lang="en"/>
              <a:t>Physical illness: illnesses pertaining to one’s physical health (common cold, flu, etc.)</a:t>
            </a:r>
            <a:endParaRPr/>
          </a:p>
          <a:p>
            <a:pPr indent="-317500" lvl="1" marL="914400" rtl="0" algn="l">
              <a:spcBef>
                <a:spcPts val="0"/>
              </a:spcBef>
              <a:spcAft>
                <a:spcPts val="0"/>
              </a:spcAft>
              <a:buSzPts val="1400"/>
              <a:buChar char="○"/>
            </a:pPr>
            <a:r>
              <a:rPr lang="en"/>
              <a:t>Mental illness: illnesses pertaining to one’s mental health (anxiety, depression, etc.)</a:t>
            </a:r>
            <a:endParaRPr/>
          </a:p>
          <a:p>
            <a:pPr indent="-342900" lvl="0" marL="457200" rtl="0" algn="l">
              <a:spcBef>
                <a:spcPts val="0"/>
              </a:spcBef>
              <a:spcAft>
                <a:spcPts val="0"/>
              </a:spcAft>
              <a:buSzPts val="1800"/>
              <a:buChar char="●"/>
            </a:pPr>
            <a:r>
              <a:rPr lang="en"/>
              <a:t>Problem</a:t>
            </a:r>
            <a:endParaRPr/>
          </a:p>
          <a:p>
            <a:pPr indent="-317500" lvl="1" marL="914400" rtl="0" algn="l">
              <a:spcBef>
                <a:spcPts val="0"/>
              </a:spcBef>
              <a:spcAft>
                <a:spcPts val="0"/>
              </a:spcAft>
              <a:buSzPts val="1400"/>
              <a:buChar char="○"/>
            </a:pPr>
            <a:r>
              <a:rPr lang="en"/>
              <a:t>People may not be able to immediately consult primary healthcare provider upon experiencing symptoms of mental or physical illness. </a:t>
            </a:r>
            <a:endParaRPr/>
          </a:p>
          <a:p>
            <a:pPr indent="-317500" lvl="1" marL="914400" rtl="0" algn="l">
              <a:spcBef>
                <a:spcPts val="0"/>
              </a:spcBef>
              <a:spcAft>
                <a:spcPts val="0"/>
              </a:spcAft>
              <a:buSzPts val="1400"/>
              <a:buChar char="○"/>
            </a:pPr>
            <a:r>
              <a:rPr lang="en"/>
              <a:t>Determining illness risks helps them know if a doctor’s visit is required how to better take care of themselves. </a:t>
            </a:r>
            <a:endParaRPr/>
          </a:p>
          <a:p>
            <a:pPr indent="-342900" lvl="0" marL="457200" rtl="0" algn="l">
              <a:spcBef>
                <a:spcPts val="0"/>
              </a:spcBef>
              <a:spcAft>
                <a:spcPts val="0"/>
              </a:spcAft>
              <a:buSzPts val="1800"/>
              <a:buChar char="●"/>
            </a:pPr>
            <a:r>
              <a:rPr lang="en"/>
              <a:t>Solution </a:t>
            </a:r>
            <a:endParaRPr/>
          </a:p>
          <a:p>
            <a:pPr indent="-317500" lvl="1" marL="914400" rtl="0" algn="l">
              <a:spcBef>
                <a:spcPts val="0"/>
              </a:spcBef>
              <a:spcAft>
                <a:spcPts val="0"/>
              </a:spcAft>
              <a:buSzPts val="1400"/>
              <a:buChar char="○"/>
            </a:pPr>
            <a:r>
              <a:rPr lang="en"/>
              <a:t>Mental and Physical Illness Chatbot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Demonstration</a:t>
            </a:r>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Demo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28" name="Google Shape;22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PIP Pipeline </a:t>
            </a:r>
            <a:endParaRPr/>
          </a:p>
          <a:p>
            <a:pPr indent="-317500" lvl="1" marL="914400" rtl="0" algn="l">
              <a:spcBef>
                <a:spcPts val="0"/>
              </a:spcBef>
              <a:spcAft>
                <a:spcPts val="0"/>
              </a:spcAft>
              <a:buSzPts val="1400"/>
              <a:buChar char="○"/>
            </a:pPr>
            <a:r>
              <a:rPr lang="en"/>
              <a:t>Improve data processing and machine learning techniques (sentence templates, data augmentation, etc.)</a:t>
            </a:r>
            <a:r>
              <a:rPr lang="en"/>
              <a:t> to improve symptom extraction. </a:t>
            </a:r>
            <a:endParaRPr/>
          </a:p>
          <a:p>
            <a:pPr indent="-317500" lvl="1" marL="914400" rtl="0" algn="l">
              <a:spcBef>
                <a:spcPts val="0"/>
              </a:spcBef>
              <a:spcAft>
                <a:spcPts val="0"/>
              </a:spcAft>
              <a:buSzPts val="1400"/>
              <a:buChar char="○"/>
            </a:pPr>
            <a:r>
              <a:rPr lang="en"/>
              <a:t>Obtain more data about symptoms corresponding to illnesses, improve performance of PIP models and apply it to more symptoms and illnesses.  </a:t>
            </a:r>
            <a:endParaRPr/>
          </a:p>
          <a:p>
            <a:pPr indent="-342900" lvl="0" marL="457200" rtl="0" algn="l">
              <a:spcBef>
                <a:spcPts val="0"/>
              </a:spcBef>
              <a:spcAft>
                <a:spcPts val="0"/>
              </a:spcAft>
              <a:buSzPts val="1800"/>
              <a:buChar char="●"/>
            </a:pPr>
            <a:r>
              <a:rPr lang="en"/>
              <a:t>MIP Pipeline</a:t>
            </a:r>
            <a:endParaRPr/>
          </a:p>
          <a:p>
            <a:pPr indent="-317500" lvl="1" marL="914400" rtl="0" algn="l">
              <a:spcBef>
                <a:spcPts val="0"/>
              </a:spcBef>
              <a:spcAft>
                <a:spcPts val="0"/>
              </a:spcAft>
              <a:buSzPts val="1400"/>
              <a:buChar char="○"/>
            </a:pPr>
            <a:r>
              <a:rPr lang="en"/>
              <a:t>Improve heuristic to determine mental illness risks from sentiment analysis information</a:t>
            </a:r>
            <a:endParaRPr/>
          </a:p>
          <a:p>
            <a:pPr indent="-317500" lvl="1" marL="914400" rtl="0" algn="l">
              <a:spcBef>
                <a:spcPts val="0"/>
              </a:spcBef>
              <a:spcAft>
                <a:spcPts val="0"/>
              </a:spcAft>
              <a:buSzPts val="1400"/>
              <a:buChar char="○"/>
            </a:pPr>
            <a:r>
              <a:rPr lang="en"/>
              <a:t>Support more mental illnesses beyond depression, anxiety, and bipolar disorder. </a:t>
            </a:r>
            <a:endParaRPr/>
          </a:p>
          <a:p>
            <a:pPr indent="-342900" lvl="0" marL="457200" rtl="0" algn="l">
              <a:spcBef>
                <a:spcPts val="0"/>
              </a:spcBef>
              <a:spcAft>
                <a:spcPts val="0"/>
              </a:spcAft>
              <a:buSzPts val="1800"/>
              <a:buChar char="●"/>
            </a:pPr>
            <a:r>
              <a:rPr lang="en"/>
              <a:t>General </a:t>
            </a:r>
            <a:endParaRPr/>
          </a:p>
          <a:p>
            <a:pPr indent="-317500" lvl="1" marL="914400" rtl="0" algn="l">
              <a:spcBef>
                <a:spcPts val="0"/>
              </a:spcBef>
              <a:spcAft>
                <a:spcPts val="0"/>
              </a:spcAft>
              <a:buSzPts val="1400"/>
              <a:buChar char="○"/>
            </a:pPr>
            <a:r>
              <a:rPr lang="en"/>
              <a:t>Integration with healthcare organizations to keep providers in the loop with what the patient may be experiencing before any necessary appointments. </a:t>
            </a:r>
            <a:endParaRPr/>
          </a:p>
          <a:p>
            <a:pPr indent="-317500" lvl="1" marL="914400" rtl="0" algn="l">
              <a:spcBef>
                <a:spcPts val="0"/>
              </a:spcBef>
              <a:spcAft>
                <a:spcPts val="0"/>
              </a:spcAft>
              <a:buSzPts val="1400"/>
              <a:buChar char="○"/>
            </a:pPr>
            <a:r>
              <a:rPr lang="en"/>
              <a:t>Integration with pharmacies to suggest medications that align with the precautions provided to the user by the app.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4" name="Google Shape;23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457200" lvl="0" marL="457200" rtl="0" algn="l">
              <a:spcBef>
                <a:spcPts val="0"/>
              </a:spcBef>
              <a:spcAft>
                <a:spcPts val="0"/>
              </a:spcAft>
              <a:buNone/>
            </a:pPr>
            <a:r>
              <a:rPr lang="en"/>
              <a:t>Merin S, S. (2020, April 17). </a:t>
            </a:r>
            <a:r>
              <a:rPr i="1" lang="en"/>
              <a:t>Twitter Emotion Analysis</a:t>
            </a:r>
            <a:r>
              <a:rPr lang="en"/>
              <a:t>. Kaggle. Retrieved March 6, 2022, from https://www.kaggle.com/shainy/twitter-emotion-analysis/data</a:t>
            </a:r>
            <a:endParaRPr/>
          </a:p>
          <a:p>
            <a:pPr indent="-457200" lvl="0" marL="457200" rtl="0" algn="l">
              <a:spcBef>
                <a:spcPts val="1200"/>
              </a:spcBef>
              <a:spcAft>
                <a:spcPts val="0"/>
              </a:spcAft>
              <a:buNone/>
            </a:pPr>
            <a:r>
              <a:rPr lang="en"/>
              <a:t>Patil, P. (2020, May 24). </a:t>
            </a:r>
            <a:r>
              <a:rPr i="1" lang="en"/>
              <a:t>Disease Symptom Prediction</a:t>
            </a:r>
            <a:r>
              <a:rPr lang="en"/>
              <a:t>. Kaggle. Retrieved April 27, 2022, from https://www.kaggle.com/itachi9604/disease-symptom-description-dataset</a:t>
            </a:r>
            <a:endParaRPr/>
          </a:p>
          <a:p>
            <a:pPr indent="-457200" lvl="0" marL="457200" rtl="0" algn="l">
              <a:spcBef>
                <a:spcPts val="1200"/>
              </a:spcBef>
              <a:spcAft>
                <a:spcPts val="0"/>
              </a:spcAft>
              <a:buNone/>
            </a:pPr>
            <a:r>
              <a:rPr lang="en"/>
              <a:t>Praveen. (2020, April 16). </a:t>
            </a:r>
            <a:r>
              <a:rPr i="1" lang="en"/>
              <a:t>Emotions dataset for NLP</a:t>
            </a:r>
            <a:r>
              <a:rPr lang="en"/>
              <a:t>. Kaggle. Retrieved March 6, 2022, from https://www.kaggle.com/praveengovi/emotions-dataset-for-nlp</a:t>
            </a:r>
            <a:endParaRPr/>
          </a:p>
          <a:p>
            <a:pPr indent="-457200" lvl="0" marL="457200" rtl="0" algn="l">
              <a:spcBef>
                <a:spcPts val="1200"/>
              </a:spcBef>
              <a:spcAft>
                <a:spcPts val="0"/>
              </a:spcAft>
              <a:buNone/>
            </a:pPr>
            <a:r>
              <a:rPr lang="en"/>
              <a:t>Saxena, N. (2020, September 6). </a:t>
            </a:r>
            <a:r>
              <a:rPr i="1" lang="en"/>
              <a:t>Extracting Keyphrases from Text: RAKE and Gensim in Python</a:t>
            </a:r>
            <a:r>
              <a:rPr lang="en"/>
              <a:t>. Extracting Keyphrases from Text: RAKE and Gensim in Python | by Nikita Saxena | Towards Data Science. Retrieved April 27, 2022, from https://towardsdatascience.com/extracting-keyphrases-from-text-rake-and-gensim-in-python-eefd0fad582f </a:t>
            </a:r>
            <a:endParaRPr/>
          </a:p>
          <a:p>
            <a:pPr indent="-457200" lvl="0" marL="457200" rtl="0" algn="l">
              <a:spcBef>
                <a:spcPts val="1200"/>
              </a:spcBef>
              <a:spcAft>
                <a:spcPts val="0"/>
              </a:spcAft>
              <a:buNone/>
            </a:pPr>
            <a:r>
              <a:rPr lang="en"/>
              <a:t>scikit-learn developers. (2022). </a:t>
            </a:r>
            <a:r>
              <a:rPr i="1" lang="en"/>
              <a:t>sklearn.ensemble.RandomForestClassifier</a:t>
            </a:r>
            <a:r>
              <a:rPr lang="en"/>
              <a:t>. sklearn.ensemble.RandomForestClassifier — scikit-learn 1.0.2 documentation. Retrieved April 27, 2022, from https://scikit-learn.org/stable/modules/generated/sklearn.ensemble.RandomForestClassifier.html</a:t>
            </a:r>
            <a:endParaRPr/>
          </a:p>
          <a:p>
            <a:pPr indent="-457200" lvl="0" marL="457200" rtl="0" algn="l">
              <a:spcBef>
                <a:spcPts val="1200"/>
              </a:spcBef>
              <a:spcAft>
                <a:spcPts val="1200"/>
              </a:spcAft>
              <a:buNone/>
            </a:pPr>
            <a:r>
              <a:rPr lang="en"/>
              <a:t>scikit-learn developers. (2022). </a:t>
            </a:r>
            <a:r>
              <a:rPr i="1" lang="en"/>
              <a:t>sklearn.feature_extraction.text.TfidfVectorizer</a:t>
            </a:r>
            <a:r>
              <a:rPr lang="en"/>
              <a:t>. sklearn.feature_extraction.text.TfidfVectorizer — scikit-learn 1.0.2 documentation. Retrieved April 27, 2022, from https://scikit-learn.org/stable/modules/generated/sklearn.feature_extraction.text.TfidfVectorizer.html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0" name="Google Shape;240;p35"/>
          <p:cNvSpPr txBox="1"/>
          <p:nvPr>
            <p:ph idx="1" type="body"/>
          </p:nvPr>
        </p:nvSpPr>
        <p:spPr>
          <a:xfrm>
            <a:off x="311700" y="1175850"/>
            <a:ext cx="8520600" cy="3753600"/>
          </a:xfrm>
          <a:prstGeom prst="rect">
            <a:avLst/>
          </a:prstGeom>
        </p:spPr>
        <p:txBody>
          <a:bodyPr anchorCtr="0" anchor="t" bIns="91425" lIns="91425" spcFirstLastPara="1" rIns="91425" wrap="square" tIns="91425">
            <a:normAutofit fontScale="70000" lnSpcReduction="20000"/>
          </a:bodyPr>
          <a:lstStyle/>
          <a:p>
            <a:pPr indent="-457200" lvl="0" marL="457200" rtl="0" algn="l">
              <a:spcBef>
                <a:spcPts val="0"/>
              </a:spcBef>
              <a:spcAft>
                <a:spcPts val="0"/>
              </a:spcAft>
              <a:buNone/>
            </a:pPr>
            <a:r>
              <a:rPr lang="en"/>
              <a:t>scikit-learn developers. (2022). </a:t>
            </a:r>
            <a:r>
              <a:rPr i="1" lang="en"/>
              <a:t>sklearn.linear_model.LogisticRegression</a:t>
            </a:r>
            <a:r>
              <a:rPr lang="en"/>
              <a:t> — scikit-learn 1.0.2 documentation. Retrieved April 27, 2022, from https://scikit-learn.org/stable/modules/generated/sklearn.linear_model.LogisticRegression.html</a:t>
            </a:r>
            <a:endParaRPr/>
          </a:p>
          <a:p>
            <a:pPr indent="-457200" lvl="0" marL="457200" rtl="0" algn="l">
              <a:spcBef>
                <a:spcPts val="1200"/>
              </a:spcBef>
              <a:spcAft>
                <a:spcPts val="0"/>
              </a:spcAft>
              <a:buNone/>
            </a:pPr>
            <a:r>
              <a:rPr lang="en"/>
              <a:t>scikit-learn developers. (2022). </a:t>
            </a:r>
            <a:r>
              <a:rPr i="1" lang="en"/>
              <a:t>sklearn.metrics.f1_score</a:t>
            </a:r>
            <a:r>
              <a:rPr lang="en"/>
              <a:t>. sklearn.metrics.f1_score — scikit-learn 1.0.2 documentation. Retrieved April 27, 2022, from https://scikit-learn.org/stable/modules/generated/sklearn.metrics.f1_score.html</a:t>
            </a:r>
            <a:endParaRPr/>
          </a:p>
          <a:p>
            <a:pPr indent="-457200" lvl="0" marL="457200" rtl="0" algn="l">
              <a:spcBef>
                <a:spcPts val="1200"/>
              </a:spcBef>
              <a:spcAft>
                <a:spcPts val="0"/>
              </a:spcAft>
              <a:buNone/>
            </a:pPr>
            <a:r>
              <a:rPr lang="en"/>
              <a:t>scikit-learn developers. (2022). </a:t>
            </a:r>
            <a:r>
              <a:rPr i="1" lang="en"/>
              <a:t>sklearn.model_selection.KFold</a:t>
            </a:r>
            <a:r>
              <a:rPr lang="en"/>
              <a:t>. sklearn.model_selection.KFold — scikit-learn 1.0.2 documentation. Retrieved April 27, 2022, from https://scikit-learn.org/stable/modules/generated/sklearn.model_selection.KFold.html</a:t>
            </a:r>
            <a:endParaRPr/>
          </a:p>
          <a:p>
            <a:pPr indent="-457200" lvl="0" marL="457200" rtl="0" algn="l">
              <a:spcBef>
                <a:spcPts val="1200"/>
              </a:spcBef>
              <a:spcAft>
                <a:spcPts val="0"/>
              </a:spcAft>
              <a:buNone/>
            </a:pPr>
            <a:r>
              <a:rPr lang="en"/>
              <a:t>scikit-learn developers. (2022). </a:t>
            </a:r>
            <a:r>
              <a:rPr i="1" lang="en"/>
              <a:t>sklearn.multioutput.MultiOutputClassifier</a:t>
            </a:r>
            <a:r>
              <a:rPr lang="en"/>
              <a:t>. sklearn.multioutput.MultiOutputClassifier — scikit-learn 1.0.2 documentation. Retrieved April 27, 2022, from https://scikit-learn.org/stable/modules/generated/sklearn.multioutput.MultiOutputClassifier.html</a:t>
            </a:r>
            <a:endParaRPr/>
          </a:p>
          <a:p>
            <a:pPr indent="-457200" lvl="0" marL="457200" rtl="0" algn="l">
              <a:spcBef>
                <a:spcPts val="1200"/>
              </a:spcBef>
              <a:spcAft>
                <a:spcPts val="0"/>
              </a:spcAft>
              <a:buNone/>
            </a:pPr>
            <a:r>
              <a:rPr lang="en"/>
              <a:t>scikit-learn developers. (2022). </a:t>
            </a:r>
            <a:r>
              <a:rPr i="1" lang="en"/>
              <a:t>sklearn.neural_network.MLPClassifier</a:t>
            </a:r>
            <a:r>
              <a:rPr lang="en"/>
              <a:t>. sklearn.neural_network.MLPClassifier — scikit-learn 1.0.2 documentation. Retrieved April 27, 2022, from https://scikit-learn.org/stable/modules/generated/sklearn.neural_network.MLPClassifier.html</a:t>
            </a:r>
            <a:endParaRPr/>
          </a:p>
          <a:p>
            <a:pPr indent="-45720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Team contributions</a:t>
            </a:r>
            <a:endParaRPr/>
          </a:p>
          <a:p>
            <a:pPr indent="-317500" lvl="1" marL="914400" rtl="0" algn="l">
              <a:spcBef>
                <a:spcPts val="0"/>
              </a:spcBef>
              <a:spcAft>
                <a:spcPts val="0"/>
              </a:spcAft>
              <a:buSzPts val="1400"/>
              <a:buChar char="○"/>
            </a:pPr>
            <a:r>
              <a:rPr lang="en"/>
              <a:t>Akshay Sathiya: Data processing for Kaggle physical diseases dataset (Patil, 2020), physical illness prediction (PIP) pipeline, and the PIP response builder to generate messages containing physical illness prediction results and precautions to send back to user. </a:t>
            </a:r>
            <a:endParaRPr/>
          </a:p>
          <a:p>
            <a:pPr indent="-317500" lvl="1" marL="914400" rtl="0" algn="l">
              <a:spcBef>
                <a:spcPts val="0"/>
              </a:spcBef>
              <a:spcAft>
                <a:spcPts val="0"/>
              </a:spcAft>
              <a:buSzPts val="1400"/>
              <a:buChar char="○"/>
            </a:pPr>
            <a:r>
              <a:rPr lang="en"/>
              <a:t>Pranav Khorana: Created front-end React Native application and integrated w/ backend</a:t>
            </a:r>
            <a:endParaRPr/>
          </a:p>
          <a:p>
            <a:pPr indent="-317500" lvl="1" marL="914400" rtl="0" algn="l">
              <a:spcBef>
                <a:spcPts val="0"/>
              </a:spcBef>
              <a:spcAft>
                <a:spcPts val="0"/>
              </a:spcAft>
              <a:buSzPts val="1400"/>
              <a:buChar char="○"/>
            </a:pPr>
            <a:r>
              <a:rPr lang="en"/>
              <a:t>Tusheet Goli: Worked on API design, backend implementation, and database hosting (Heroku)</a:t>
            </a:r>
            <a:endParaRPr/>
          </a:p>
          <a:p>
            <a:pPr indent="-317500" lvl="1" marL="914400" rtl="0" algn="l">
              <a:spcBef>
                <a:spcPts val="0"/>
              </a:spcBef>
              <a:spcAft>
                <a:spcPts val="0"/>
              </a:spcAft>
              <a:buSzPts val="1400"/>
              <a:buChar char="○"/>
            </a:pPr>
            <a:r>
              <a:rPr lang="en"/>
              <a:t>Tejas Pradeep: Worked on the backend API design, and integrated </a:t>
            </a:r>
            <a:r>
              <a:rPr lang="en"/>
              <a:t>front end</a:t>
            </a:r>
            <a:r>
              <a:rPr lang="en"/>
              <a:t> w/ model</a:t>
            </a:r>
            <a:endParaRPr/>
          </a:p>
          <a:p>
            <a:pPr indent="-317500" lvl="1" marL="914400" rtl="0" algn="l">
              <a:spcBef>
                <a:spcPts val="0"/>
              </a:spcBef>
              <a:spcAft>
                <a:spcPts val="0"/>
              </a:spcAft>
              <a:buSzPts val="1400"/>
              <a:buChar char="○"/>
            </a:pPr>
            <a:r>
              <a:rPr lang="en"/>
              <a:t>Rahul Chawla: </a:t>
            </a:r>
            <a:r>
              <a:rPr lang="en"/>
              <a:t>Worked on the mental illness prediction (MIP) pipeline, created the logistic regression model and data processing for emotions dataset (Praveen, 2020)</a:t>
            </a:r>
            <a:endParaRPr/>
          </a:p>
          <a:p>
            <a:pPr indent="-317500" lvl="1" marL="914400" rtl="0" algn="l">
              <a:spcBef>
                <a:spcPts val="0"/>
              </a:spcBef>
              <a:spcAft>
                <a:spcPts val="0"/>
              </a:spcAft>
              <a:buSzPts val="1400"/>
              <a:buChar char="○"/>
            </a:pPr>
            <a:r>
              <a:rPr lang="en"/>
              <a:t>Sanket Majesh: Worked on the mental illness prediction (MIP) pipeline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 Status</a:t>
            </a:r>
            <a:endParaRPr/>
          </a:p>
        </p:txBody>
      </p:sp>
      <p:pic>
        <p:nvPicPr>
          <p:cNvPr id="78" name="Google Shape;78;p16"/>
          <p:cNvPicPr preferRelativeResize="0"/>
          <p:nvPr/>
        </p:nvPicPr>
        <p:blipFill>
          <a:blip r:embed="rId3">
            <a:alphaModFix/>
          </a:blip>
          <a:stretch>
            <a:fillRect/>
          </a:stretch>
        </p:blipFill>
        <p:spPr>
          <a:xfrm>
            <a:off x="99625" y="1051124"/>
            <a:ext cx="8944748" cy="376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6247275" y="2486675"/>
            <a:ext cx="2325300" cy="902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4428425" y="2304475"/>
            <a:ext cx="4227300" cy="237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4659200" y="3567825"/>
            <a:ext cx="3913500" cy="902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t>
            </a:r>
            <a:endParaRPr/>
          </a:p>
        </p:txBody>
      </p:sp>
      <p:sp>
        <p:nvSpPr>
          <p:cNvPr id="87" name="Google Shape;87;p17"/>
          <p:cNvSpPr/>
          <p:nvPr/>
        </p:nvSpPr>
        <p:spPr>
          <a:xfrm>
            <a:off x="659400" y="1690200"/>
            <a:ext cx="930300" cy="1763100"/>
          </a:xfrm>
          <a:prstGeom prst="roundRect">
            <a:avLst>
              <a:gd fmla="val 16667" name="adj"/>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 Client</a:t>
            </a:r>
            <a:endParaRPr/>
          </a:p>
        </p:txBody>
      </p:sp>
      <p:sp>
        <p:nvSpPr>
          <p:cNvPr id="88" name="Google Shape;88;p17"/>
          <p:cNvSpPr/>
          <p:nvPr/>
        </p:nvSpPr>
        <p:spPr>
          <a:xfrm>
            <a:off x="4602050" y="541450"/>
            <a:ext cx="1096725" cy="1291075"/>
          </a:xfrm>
          <a:prstGeom prst="flowChartMagneticDisk">
            <a:avLst/>
          </a:prstGeom>
          <a:solidFill>
            <a:srgbClr val="D5A6B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Database</a:t>
            </a:r>
            <a:endParaRPr/>
          </a:p>
        </p:txBody>
      </p:sp>
      <p:sp>
        <p:nvSpPr>
          <p:cNvPr id="89" name="Google Shape;89;p17"/>
          <p:cNvSpPr/>
          <p:nvPr/>
        </p:nvSpPr>
        <p:spPr>
          <a:xfrm>
            <a:off x="2540350" y="1690200"/>
            <a:ext cx="1187100" cy="1763100"/>
          </a:xfrm>
          <a:prstGeom prst="cube">
            <a:avLst>
              <a:gd fmla="val 2500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a:t>
            </a:r>
            <a:endParaRPr/>
          </a:p>
        </p:txBody>
      </p:sp>
      <p:cxnSp>
        <p:nvCxnSpPr>
          <p:cNvPr id="90" name="Google Shape;90;p17"/>
          <p:cNvCxnSpPr/>
          <p:nvPr/>
        </p:nvCxnSpPr>
        <p:spPr>
          <a:xfrm>
            <a:off x="1658975" y="2297575"/>
            <a:ext cx="812100" cy="6900"/>
          </a:xfrm>
          <a:prstGeom prst="straightConnector1">
            <a:avLst/>
          </a:prstGeom>
          <a:noFill/>
          <a:ln cap="flat" cmpd="sng" w="9525">
            <a:solidFill>
              <a:schemeClr val="dk1"/>
            </a:solidFill>
            <a:prstDash val="solid"/>
            <a:round/>
            <a:headEnd len="med" w="med" type="none"/>
            <a:tailEnd len="med" w="med" type="triangle"/>
          </a:ln>
        </p:spPr>
      </p:cxnSp>
      <p:sp>
        <p:nvSpPr>
          <p:cNvPr id="91" name="Google Shape;91;p17"/>
          <p:cNvSpPr txBox="1"/>
          <p:nvPr/>
        </p:nvSpPr>
        <p:spPr>
          <a:xfrm>
            <a:off x="1707550" y="1989775"/>
            <a:ext cx="673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Message</a:t>
            </a:r>
            <a:endParaRPr sz="800">
              <a:solidFill>
                <a:schemeClr val="dk1"/>
              </a:solidFill>
            </a:endParaRPr>
          </a:p>
        </p:txBody>
      </p:sp>
      <p:sp>
        <p:nvSpPr>
          <p:cNvPr id="92" name="Google Shape;92;p17"/>
          <p:cNvSpPr txBox="1"/>
          <p:nvPr/>
        </p:nvSpPr>
        <p:spPr>
          <a:xfrm>
            <a:off x="1707550" y="2746075"/>
            <a:ext cx="673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Response</a:t>
            </a:r>
            <a:endParaRPr sz="800">
              <a:solidFill>
                <a:schemeClr val="dk1"/>
              </a:solidFill>
            </a:endParaRPr>
          </a:p>
        </p:txBody>
      </p:sp>
      <p:cxnSp>
        <p:nvCxnSpPr>
          <p:cNvPr id="93" name="Google Shape;93;p17"/>
          <p:cNvCxnSpPr/>
          <p:nvPr/>
        </p:nvCxnSpPr>
        <p:spPr>
          <a:xfrm rot="10800000">
            <a:off x="1652050" y="3088950"/>
            <a:ext cx="812100" cy="13800"/>
          </a:xfrm>
          <a:prstGeom prst="straightConnector1">
            <a:avLst/>
          </a:prstGeom>
          <a:noFill/>
          <a:ln cap="flat" cmpd="sng" w="9525">
            <a:solidFill>
              <a:schemeClr val="dk1"/>
            </a:solidFill>
            <a:prstDash val="solid"/>
            <a:round/>
            <a:headEnd len="med" w="med" type="none"/>
            <a:tailEnd len="med" w="med" type="triangle"/>
          </a:ln>
        </p:spPr>
      </p:cxnSp>
      <p:cxnSp>
        <p:nvCxnSpPr>
          <p:cNvPr id="94" name="Google Shape;94;p17"/>
          <p:cNvCxnSpPr/>
          <p:nvPr/>
        </p:nvCxnSpPr>
        <p:spPr>
          <a:xfrm flipH="1" rot="10800000">
            <a:off x="3810775" y="1409025"/>
            <a:ext cx="742800" cy="395700"/>
          </a:xfrm>
          <a:prstGeom prst="straightConnector1">
            <a:avLst/>
          </a:prstGeom>
          <a:noFill/>
          <a:ln cap="flat" cmpd="sng" w="9525">
            <a:solidFill>
              <a:schemeClr val="dk1"/>
            </a:solidFill>
            <a:prstDash val="solid"/>
            <a:round/>
            <a:headEnd len="med" w="med" type="none"/>
            <a:tailEnd len="med" w="med" type="triangle"/>
          </a:ln>
        </p:spPr>
      </p:cxnSp>
      <p:sp>
        <p:nvSpPr>
          <p:cNvPr id="95" name="Google Shape;95;p17"/>
          <p:cNvSpPr txBox="1"/>
          <p:nvPr/>
        </p:nvSpPr>
        <p:spPr>
          <a:xfrm>
            <a:off x="3498125" y="1336950"/>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Message</a:t>
            </a:r>
            <a:endParaRPr sz="800">
              <a:solidFill>
                <a:schemeClr val="dk1"/>
              </a:solidFill>
            </a:endParaRPr>
          </a:p>
        </p:txBody>
      </p:sp>
      <p:sp>
        <p:nvSpPr>
          <p:cNvPr id="96" name="Google Shape;96;p17"/>
          <p:cNvSpPr txBox="1"/>
          <p:nvPr/>
        </p:nvSpPr>
        <p:spPr>
          <a:xfrm>
            <a:off x="4433550" y="2289088"/>
            <a:ext cx="9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ML Suite</a:t>
            </a:r>
            <a:endParaRPr>
              <a:solidFill>
                <a:schemeClr val="dk1"/>
              </a:solidFill>
            </a:endParaRPr>
          </a:p>
        </p:txBody>
      </p:sp>
      <p:sp>
        <p:nvSpPr>
          <p:cNvPr id="97" name="Google Shape;97;p17"/>
          <p:cNvSpPr/>
          <p:nvPr/>
        </p:nvSpPr>
        <p:spPr>
          <a:xfrm>
            <a:off x="6427650" y="3744700"/>
            <a:ext cx="742800" cy="600600"/>
          </a:xfrm>
          <a:prstGeom prst="ellipse">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PIP Models</a:t>
            </a:r>
            <a:endParaRPr sz="800"/>
          </a:p>
        </p:txBody>
      </p:sp>
      <p:cxnSp>
        <p:nvCxnSpPr>
          <p:cNvPr id="98" name="Google Shape;98;p17"/>
          <p:cNvCxnSpPr/>
          <p:nvPr/>
        </p:nvCxnSpPr>
        <p:spPr>
          <a:xfrm flipH="1">
            <a:off x="7178925" y="4060750"/>
            <a:ext cx="462000" cy="600"/>
          </a:xfrm>
          <a:prstGeom prst="straightConnector1">
            <a:avLst/>
          </a:prstGeom>
          <a:noFill/>
          <a:ln cap="flat" cmpd="sng" w="9525">
            <a:solidFill>
              <a:schemeClr val="dk1"/>
            </a:solidFill>
            <a:prstDash val="solid"/>
            <a:round/>
            <a:headEnd len="med" w="med" type="none"/>
            <a:tailEnd len="med" w="med" type="triangle"/>
          </a:ln>
        </p:spPr>
      </p:cxnSp>
      <p:sp>
        <p:nvSpPr>
          <p:cNvPr id="99" name="Google Shape;99;p17"/>
          <p:cNvSpPr/>
          <p:nvPr/>
        </p:nvSpPr>
        <p:spPr>
          <a:xfrm>
            <a:off x="7649400" y="3744700"/>
            <a:ext cx="900600" cy="600600"/>
          </a:xfrm>
          <a:prstGeom prst="ellipse">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Symptom Extraction</a:t>
            </a:r>
            <a:endParaRPr sz="800"/>
          </a:p>
        </p:txBody>
      </p:sp>
      <p:sp>
        <p:nvSpPr>
          <p:cNvPr id="100" name="Google Shape;100;p17"/>
          <p:cNvSpPr/>
          <p:nvPr/>
        </p:nvSpPr>
        <p:spPr>
          <a:xfrm>
            <a:off x="7711300" y="2637575"/>
            <a:ext cx="742800" cy="600600"/>
          </a:xfrm>
          <a:prstGeom prst="ellipse">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a:t>
            </a:r>
            <a:r>
              <a:rPr lang="en" sz="800"/>
              <a:t>IP Models</a:t>
            </a:r>
            <a:endParaRPr sz="800"/>
          </a:p>
        </p:txBody>
      </p:sp>
      <p:sp>
        <p:nvSpPr>
          <p:cNvPr id="101" name="Google Shape;101;p17"/>
          <p:cNvSpPr txBox="1"/>
          <p:nvPr/>
        </p:nvSpPr>
        <p:spPr>
          <a:xfrm>
            <a:off x="6944775" y="3560975"/>
            <a:ext cx="93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Extracted Symptoms</a:t>
            </a:r>
            <a:endParaRPr sz="800">
              <a:solidFill>
                <a:schemeClr val="dk1"/>
              </a:solidFill>
            </a:endParaRPr>
          </a:p>
        </p:txBody>
      </p:sp>
      <p:sp>
        <p:nvSpPr>
          <p:cNvPr id="102" name="Google Shape;102;p17"/>
          <p:cNvSpPr/>
          <p:nvPr/>
        </p:nvSpPr>
        <p:spPr>
          <a:xfrm>
            <a:off x="4768325" y="3744675"/>
            <a:ext cx="930300" cy="6006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PIP Response Builder</a:t>
            </a:r>
            <a:endParaRPr sz="800"/>
          </a:p>
        </p:txBody>
      </p:sp>
      <p:sp>
        <p:nvSpPr>
          <p:cNvPr id="103" name="Google Shape;103;p17"/>
          <p:cNvSpPr/>
          <p:nvPr/>
        </p:nvSpPr>
        <p:spPr>
          <a:xfrm>
            <a:off x="6275150" y="2637575"/>
            <a:ext cx="930300" cy="600600"/>
          </a:xfrm>
          <a:prstGeom prst="ellipse">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MIP Response Builder</a:t>
            </a:r>
            <a:endParaRPr sz="800"/>
          </a:p>
        </p:txBody>
      </p:sp>
      <p:sp>
        <p:nvSpPr>
          <p:cNvPr id="104" name="Google Shape;104;p17"/>
          <p:cNvSpPr txBox="1"/>
          <p:nvPr/>
        </p:nvSpPr>
        <p:spPr>
          <a:xfrm>
            <a:off x="5629500" y="3567825"/>
            <a:ext cx="930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Predicted Physical Illness Risks</a:t>
            </a:r>
            <a:endParaRPr sz="800">
              <a:solidFill>
                <a:schemeClr val="dk1"/>
              </a:solidFill>
            </a:endParaRPr>
          </a:p>
        </p:txBody>
      </p:sp>
      <p:cxnSp>
        <p:nvCxnSpPr>
          <p:cNvPr id="105" name="Google Shape;105;p17"/>
          <p:cNvCxnSpPr/>
          <p:nvPr/>
        </p:nvCxnSpPr>
        <p:spPr>
          <a:xfrm rot="10800000">
            <a:off x="5698625" y="4060825"/>
            <a:ext cx="752400" cy="300"/>
          </a:xfrm>
          <a:prstGeom prst="straightConnector1">
            <a:avLst/>
          </a:prstGeom>
          <a:noFill/>
          <a:ln cap="flat" cmpd="sng" w="9525">
            <a:solidFill>
              <a:schemeClr val="dk1"/>
            </a:solidFill>
            <a:prstDash val="solid"/>
            <a:round/>
            <a:headEnd len="med" w="med" type="none"/>
            <a:tailEnd len="med" w="med" type="triangle"/>
          </a:ln>
        </p:spPr>
      </p:cxnSp>
      <p:cxnSp>
        <p:nvCxnSpPr>
          <p:cNvPr id="106" name="Google Shape;106;p17"/>
          <p:cNvCxnSpPr>
            <a:stCxn id="100" idx="2"/>
            <a:endCxn id="103" idx="6"/>
          </p:cNvCxnSpPr>
          <p:nvPr/>
        </p:nvCxnSpPr>
        <p:spPr>
          <a:xfrm rot="10800000">
            <a:off x="7205500" y="2937875"/>
            <a:ext cx="505800" cy="0"/>
          </a:xfrm>
          <a:prstGeom prst="straightConnector1">
            <a:avLst/>
          </a:prstGeom>
          <a:noFill/>
          <a:ln cap="flat" cmpd="sng" w="9525">
            <a:solidFill>
              <a:schemeClr val="dk1"/>
            </a:solidFill>
            <a:prstDash val="solid"/>
            <a:round/>
            <a:headEnd len="med" w="med" type="none"/>
            <a:tailEnd len="med" w="med" type="triangle"/>
          </a:ln>
        </p:spPr>
      </p:cxnSp>
      <p:sp>
        <p:nvSpPr>
          <p:cNvPr id="107" name="Google Shape;107;p17"/>
          <p:cNvSpPr txBox="1"/>
          <p:nvPr/>
        </p:nvSpPr>
        <p:spPr>
          <a:xfrm>
            <a:off x="7000000" y="2431150"/>
            <a:ext cx="930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Predicted Mental</a:t>
            </a:r>
            <a:r>
              <a:rPr lang="en" sz="800">
                <a:solidFill>
                  <a:schemeClr val="dk1"/>
                </a:solidFill>
              </a:rPr>
              <a:t> Illness Risks</a:t>
            </a:r>
            <a:endParaRPr sz="800">
              <a:solidFill>
                <a:schemeClr val="dk1"/>
              </a:solidFill>
            </a:endParaRPr>
          </a:p>
        </p:txBody>
      </p:sp>
      <p:sp>
        <p:nvSpPr>
          <p:cNvPr id="108" name="Google Shape;108;p17"/>
          <p:cNvSpPr/>
          <p:nvPr/>
        </p:nvSpPr>
        <p:spPr>
          <a:xfrm>
            <a:off x="4444250" y="2637575"/>
            <a:ext cx="930300" cy="600600"/>
          </a:xfrm>
          <a:prstGeom prst="ellipse">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Response Builder</a:t>
            </a:r>
            <a:endParaRPr sz="800"/>
          </a:p>
        </p:txBody>
      </p:sp>
      <p:cxnSp>
        <p:nvCxnSpPr>
          <p:cNvPr id="109" name="Google Shape;109;p17"/>
          <p:cNvCxnSpPr>
            <a:endCxn id="108" idx="4"/>
          </p:cNvCxnSpPr>
          <p:nvPr/>
        </p:nvCxnSpPr>
        <p:spPr>
          <a:xfrm rot="10800000">
            <a:off x="4909400" y="3238175"/>
            <a:ext cx="301800" cy="32280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7"/>
          <p:cNvCxnSpPr>
            <a:endCxn id="108" idx="6"/>
          </p:cNvCxnSpPr>
          <p:nvPr/>
        </p:nvCxnSpPr>
        <p:spPr>
          <a:xfrm rot="10800000">
            <a:off x="5374550" y="2937875"/>
            <a:ext cx="900600" cy="47400"/>
          </a:xfrm>
          <a:prstGeom prst="straightConnector1">
            <a:avLst/>
          </a:prstGeom>
          <a:noFill/>
          <a:ln cap="flat" cmpd="sng" w="9525">
            <a:solidFill>
              <a:schemeClr val="dk1"/>
            </a:solidFill>
            <a:prstDash val="solid"/>
            <a:round/>
            <a:headEnd len="med" w="med" type="none"/>
            <a:tailEnd len="med" w="med" type="triangle"/>
          </a:ln>
        </p:spPr>
      </p:cxnSp>
      <p:sp>
        <p:nvSpPr>
          <p:cNvPr id="111" name="Google Shape;111;p17"/>
          <p:cNvSpPr txBox="1"/>
          <p:nvPr/>
        </p:nvSpPr>
        <p:spPr>
          <a:xfrm>
            <a:off x="5330000" y="2677475"/>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MIP Response</a:t>
            </a:r>
            <a:endParaRPr sz="800">
              <a:solidFill>
                <a:schemeClr val="dk1"/>
              </a:solidFill>
            </a:endParaRPr>
          </a:p>
        </p:txBody>
      </p:sp>
      <p:sp>
        <p:nvSpPr>
          <p:cNvPr id="112" name="Google Shape;112;p17"/>
          <p:cNvSpPr txBox="1"/>
          <p:nvPr/>
        </p:nvSpPr>
        <p:spPr>
          <a:xfrm>
            <a:off x="5086750" y="3211075"/>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P</a:t>
            </a:r>
            <a:r>
              <a:rPr lang="en" sz="800">
                <a:solidFill>
                  <a:schemeClr val="dk1"/>
                </a:solidFill>
              </a:rPr>
              <a:t>IP Response</a:t>
            </a:r>
            <a:endParaRPr sz="800">
              <a:solidFill>
                <a:schemeClr val="dk1"/>
              </a:solidFill>
            </a:endParaRPr>
          </a:p>
        </p:txBody>
      </p:sp>
      <p:cxnSp>
        <p:nvCxnSpPr>
          <p:cNvPr id="113" name="Google Shape;113;p17"/>
          <p:cNvCxnSpPr/>
          <p:nvPr/>
        </p:nvCxnSpPr>
        <p:spPr>
          <a:xfrm rot="10800000">
            <a:off x="3755175" y="2790125"/>
            <a:ext cx="738900" cy="414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7"/>
          <p:cNvSpPr txBox="1"/>
          <p:nvPr/>
        </p:nvSpPr>
        <p:spPr>
          <a:xfrm>
            <a:off x="3621488" y="2464450"/>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Response</a:t>
            </a:r>
            <a:endParaRPr sz="800">
              <a:solidFill>
                <a:schemeClr val="dk1"/>
              </a:solidFill>
            </a:endParaRPr>
          </a:p>
        </p:txBody>
      </p:sp>
      <p:sp>
        <p:nvSpPr>
          <p:cNvPr id="115" name="Google Shape;115;p17"/>
          <p:cNvSpPr txBox="1"/>
          <p:nvPr/>
        </p:nvSpPr>
        <p:spPr>
          <a:xfrm>
            <a:off x="3588075" y="1900700"/>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Message</a:t>
            </a:r>
            <a:endParaRPr sz="800">
              <a:solidFill>
                <a:schemeClr val="dk1"/>
              </a:solidFill>
            </a:endParaRPr>
          </a:p>
        </p:txBody>
      </p:sp>
      <p:cxnSp>
        <p:nvCxnSpPr>
          <p:cNvPr id="116" name="Google Shape;116;p17"/>
          <p:cNvCxnSpPr/>
          <p:nvPr/>
        </p:nvCxnSpPr>
        <p:spPr>
          <a:xfrm>
            <a:off x="3755225" y="2172625"/>
            <a:ext cx="5094900" cy="0"/>
          </a:xfrm>
          <a:prstGeom prst="straightConnector1">
            <a:avLst/>
          </a:prstGeom>
          <a:noFill/>
          <a:ln cap="flat" cmpd="sng" w="9525">
            <a:solidFill>
              <a:schemeClr val="dk1"/>
            </a:solidFill>
            <a:prstDash val="solid"/>
            <a:round/>
            <a:headEnd len="med" w="med" type="none"/>
            <a:tailEnd len="med" w="med" type="none"/>
          </a:ln>
        </p:spPr>
      </p:cxnSp>
      <p:cxnSp>
        <p:nvCxnSpPr>
          <p:cNvPr id="117" name="Google Shape;117;p17"/>
          <p:cNvCxnSpPr/>
          <p:nvPr/>
        </p:nvCxnSpPr>
        <p:spPr>
          <a:xfrm flipH="1">
            <a:off x="8482325" y="2178325"/>
            <a:ext cx="367800" cy="6120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17"/>
          <p:cNvCxnSpPr>
            <a:endCxn id="99" idx="7"/>
          </p:cNvCxnSpPr>
          <p:nvPr/>
        </p:nvCxnSpPr>
        <p:spPr>
          <a:xfrm flipH="1">
            <a:off x="8418110" y="2179656"/>
            <a:ext cx="438900" cy="1653000"/>
          </a:xfrm>
          <a:prstGeom prst="straightConnector1">
            <a:avLst/>
          </a:prstGeom>
          <a:noFill/>
          <a:ln cap="flat" cmpd="sng" w="9525">
            <a:solidFill>
              <a:schemeClr val="dk1"/>
            </a:solidFill>
            <a:prstDash val="solid"/>
            <a:round/>
            <a:headEnd len="med" w="med" type="none"/>
            <a:tailEnd len="med" w="med" type="triangle"/>
          </a:ln>
        </p:spPr>
      </p:cxnSp>
      <p:cxnSp>
        <p:nvCxnSpPr>
          <p:cNvPr id="119" name="Google Shape;119;p17"/>
          <p:cNvCxnSpPr/>
          <p:nvPr/>
        </p:nvCxnSpPr>
        <p:spPr>
          <a:xfrm>
            <a:off x="5792525" y="1336950"/>
            <a:ext cx="2196900" cy="1238400"/>
          </a:xfrm>
          <a:prstGeom prst="straightConnector1">
            <a:avLst/>
          </a:prstGeom>
          <a:noFill/>
          <a:ln cap="flat" cmpd="sng" w="9525">
            <a:solidFill>
              <a:schemeClr val="dk1"/>
            </a:solidFill>
            <a:prstDash val="solid"/>
            <a:round/>
            <a:headEnd len="med" w="med" type="none"/>
            <a:tailEnd len="med" w="med" type="triangle"/>
          </a:ln>
        </p:spPr>
      </p:cxnSp>
      <p:sp>
        <p:nvSpPr>
          <p:cNvPr id="120" name="Google Shape;120;p17"/>
          <p:cNvSpPr txBox="1"/>
          <p:nvPr/>
        </p:nvSpPr>
        <p:spPr>
          <a:xfrm>
            <a:off x="6260300" y="1507200"/>
            <a:ext cx="930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Messages</a:t>
            </a:r>
            <a:endParaRPr sz="800">
              <a:solidFill>
                <a:schemeClr val="dk1"/>
              </a:solidFill>
            </a:endParaRPr>
          </a:p>
        </p:txBody>
      </p:sp>
      <p:sp>
        <p:nvSpPr>
          <p:cNvPr id="121" name="Google Shape;121;p17"/>
          <p:cNvSpPr txBox="1"/>
          <p:nvPr/>
        </p:nvSpPr>
        <p:spPr>
          <a:xfrm>
            <a:off x="4659200" y="3518875"/>
            <a:ext cx="9303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rPr>
              <a:t>PIP Pipeline</a:t>
            </a:r>
            <a:endParaRPr sz="800">
              <a:solidFill>
                <a:schemeClr val="dk1"/>
              </a:solidFill>
            </a:endParaRPr>
          </a:p>
        </p:txBody>
      </p:sp>
      <p:sp>
        <p:nvSpPr>
          <p:cNvPr id="122" name="Google Shape;122;p17"/>
          <p:cNvSpPr txBox="1"/>
          <p:nvPr/>
        </p:nvSpPr>
        <p:spPr>
          <a:xfrm>
            <a:off x="6137400" y="2417850"/>
            <a:ext cx="9303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rPr>
              <a:t>MIP</a:t>
            </a:r>
            <a:r>
              <a:rPr lang="en" sz="800">
                <a:solidFill>
                  <a:schemeClr val="dk1"/>
                </a:solidFill>
              </a:rPr>
              <a:t> Pipeline</a:t>
            </a:r>
            <a:endParaRPr sz="800">
              <a:solidFill>
                <a:schemeClr val="dk1"/>
              </a:solidFill>
            </a:endParaRPr>
          </a:p>
        </p:txBody>
      </p:sp>
      <p:sp>
        <p:nvSpPr>
          <p:cNvPr id="123" name="Google Shape;123;p17"/>
          <p:cNvSpPr txBox="1"/>
          <p:nvPr/>
        </p:nvSpPr>
        <p:spPr>
          <a:xfrm>
            <a:off x="701250" y="4043200"/>
            <a:ext cx="27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PIP = Physical Illness Prediction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MIP = Mental Illness Prediction</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Frontend</a:t>
            </a:r>
            <a:endParaRPr/>
          </a:p>
        </p:txBody>
      </p:sp>
      <p:sp>
        <p:nvSpPr>
          <p:cNvPr id="129" name="Google Shape;129;p18"/>
          <p:cNvSpPr txBox="1"/>
          <p:nvPr>
            <p:ph idx="1" type="body"/>
          </p:nvPr>
        </p:nvSpPr>
        <p:spPr>
          <a:xfrm>
            <a:off x="311700" y="1152475"/>
            <a:ext cx="6117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Used React Native to create front-end application</a:t>
            </a:r>
            <a:endParaRPr/>
          </a:p>
          <a:p>
            <a:pPr indent="-317500" lvl="1" marL="914400" rtl="0" algn="l">
              <a:spcBef>
                <a:spcPts val="0"/>
              </a:spcBef>
              <a:spcAft>
                <a:spcPts val="0"/>
              </a:spcAft>
              <a:buSzPts val="1400"/>
              <a:buChar char="○"/>
            </a:pPr>
            <a:r>
              <a:rPr lang="en"/>
              <a:t>Easy to deploy mobile apps on both Android and iOS operating systems</a:t>
            </a:r>
            <a:endParaRPr/>
          </a:p>
          <a:p>
            <a:pPr indent="-317500" lvl="1" marL="914400" rtl="0" algn="l">
              <a:spcBef>
                <a:spcPts val="0"/>
              </a:spcBef>
              <a:spcAft>
                <a:spcPts val="0"/>
              </a:spcAft>
              <a:buSzPts val="1400"/>
              <a:buChar char="○"/>
            </a:pPr>
            <a:r>
              <a:rPr lang="en"/>
              <a:t>Utilized Javascript with Typescript configuration</a:t>
            </a:r>
            <a:endParaRPr/>
          </a:p>
          <a:p>
            <a:pPr indent="0" lvl="0" marL="914400" rtl="0" algn="l">
              <a:spcBef>
                <a:spcPts val="1200"/>
              </a:spcBef>
              <a:spcAft>
                <a:spcPts val="0"/>
              </a:spcAft>
              <a:buNone/>
            </a:pPr>
            <a:r>
              <a:t/>
            </a:r>
            <a:endParaRPr sz="1100"/>
          </a:p>
          <a:p>
            <a:pPr indent="-342900" lvl="0" marL="457200" rtl="0" algn="l">
              <a:spcBef>
                <a:spcPts val="1200"/>
              </a:spcBef>
              <a:spcAft>
                <a:spcPts val="0"/>
              </a:spcAft>
              <a:buSzPts val="1800"/>
              <a:buChar char="●"/>
            </a:pPr>
            <a:r>
              <a:rPr lang="en"/>
              <a:t>Android Emulator for testing and debugging</a:t>
            </a:r>
            <a:endParaRPr/>
          </a:p>
          <a:p>
            <a:pPr indent="-317500" lvl="1" marL="914400" rtl="0" algn="l">
              <a:spcBef>
                <a:spcPts val="0"/>
              </a:spcBef>
              <a:spcAft>
                <a:spcPts val="0"/>
              </a:spcAft>
              <a:buSzPts val="1400"/>
              <a:buChar char="○"/>
            </a:pPr>
            <a:r>
              <a:rPr lang="en"/>
              <a:t>Pixel 3 XL with Android 8.0 operating system</a:t>
            </a:r>
            <a:endParaRPr/>
          </a:p>
          <a:p>
            <a:pPr indent="0" lvl="0" marL="914400" rtl="0" algn="l">
              <a:spcBef>
                <a:spcPts val="1200"/>
              </a:spcBef>
              <a:spcAft>
                <a:spcPts val="0"/>
              </a:spcAft>
              <a:buNone/>
            </a:pPr>
            <a:r>
              <a:t/>
            </a:r>
            <a:endParaRPr sz="1100"/>
          </a:p>
          <a:p>
            <a:pPr indent="-342900" lvl="0" marL="457200" rtl="0" algn="l">
              <a:spcBef>
                <a:spcPts val="1200"/>
              </a:spcBef>
              <a:spcAft>
                <a:spcPts val="0"/>
              </a:spcAft>
              <a:buSzPts val="1800"/>
              <a:buChar char="●"/>
            </a:pPr>
            <a:r>
              <a:rPr lang="en"/>
              <a:t>Utilized Expo, a framework that allows users to easily develop, build, and deploy React Native apps</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6662700" y="828475"/>
            <a:ext cx="1878675" cy="986325"/>
          </a:xfrm>
          <a:prstGeom prst="rect">
            <a:avLst/>
          </a:prstGeom>
          <a:noFill/>
          <a:ln>
            <a:noFill/>
          </a:ln>
        </p:spPr>
      </p:pic>
      <p:pic>
        <p:nvPicPr>
          <p:cNvPr id="131" name="Google Shape;131;p18"/>
          <p:cNvPicPr preferRelativeResize="0"/>
          <p:nvPr/>
        </p:nvPicPr>
        <p:blipFill>
          <a:blip r:embed="rId4">
            <a:alphaModFix/>
          </a:blip>
          <a:stretch>
            <a:fillRect/>
          </a:stretch>
        </p:blipFill>
        <p:spPr>
          <a:xfrm>
            <a:off x="6620138" y="2207550"/>
            <a:ext cx="1963799" cy="2361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React Native App</a:t>
            </a:r>
            <a:endParaRPr/>
          </a:p>
        </p:txBody>
      </p:sp>
      <p:sp>
        <p:nvSpPr>
          <p:cNvPr id="137" name="Google Shape;137;p19"/>
          <p:cNvSpPr txBox="1"/>
          <p:nvPr>
            <p:ph idx="1" type="body"/>
          </p:nvPr>
        </p:nvSpPr>
        <p:spPr>
          <a:xfrm>
            <a:off x="311700" y="1152475"/>
            <a:ext cx="4092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React-Navigation and </a:t>
            </a:r>
            <a:r>
              <a:rPr lang="en"/>
              <a:t>Bottom TabNavigator</a:t>
            </a:r>
            <a:endParaRPr/>
          </a:p>
          <a:p>
            <a:pPr indent="-317500" lvl="1" marL="914400" rtl="0" algn="l">
              <a:spcBef>
                <a:spcPts val="0"/>
              </a:spcBef>
              <a:spcAft>
                <a:spcPts val="0"/>
              </a:spcAft>
              <a:buSzPts val="1400"/>
              <a:buChar char="○"/>
            </a:pPr>
            <a:r>
              <a:rPr lang="en"/>
              <a:t>Organized hierarchy for user to navigate (logging in and out/switching tabs)</a:t>
            </a:r>
            <a:endParaRPr/>
          </a:p>
          <a:p>
            <a:pPr indent="0" lvl="0" marL="914400" rtl="0" algn="l">
              <a:spcBef>
                <a:spcPts val="1200"/>
              </a:spcBef>
              <a:spcAft>
                <a:spcPts val="0"/>
              </a:spcAft>
              <a:buNone/>
            </a:pPr>
            <a:r>
              <a:t/>
            </a:r>
            <a:endParaRPr sz="1100"/>
          </a:p>
          <a:p>
            <a:pPr indent="-342900" lvl="0" marL="457200" rtl="0" algn="l">
              <a:spcBef>
                <a:spcPts val="1200"/>
              </a:spcBef>
              <a:spcAft>
                <a:spcPts val="0"/>
              </a:spcAft>
              <a:buSzPts val="1800"/>
              <a:buChar char="●"/>
            </a:pPr>
            <a:r>
              <a:rPr lang="en"/>
              <a:t>TextInput, Touchable Opacity, Dropdown, DateTime Picker</a:t>
            </a:r>
            <a:endParaRPr/>
          </a:p>
          <a:p>
            <a:pPr indent="-317500" lvl="1" marL="914400" rtl="0" algn="l">
              <a:spcBef>
                <a:spcPts val="0"/>
              </a:spcBef>
              <a:spcAft>
                <a:spcPts val="0"/>
              </a:spcAft>
              <a:buSzPts val="1400"/>
              <a:buChar char="○"/>
            </a:pPr>
            <a:r>
              <a:rPr lang="en"/>
              <a:t>Utilized a variety of components for user to input info</a:t>
            </a:r>
            <a:endParaRPr/>
          </a:p>
          <a:p>
            <a:pPr indent="-317500" lvl="1" marL="914400" rtl="0" algn="l">
              <a:spcBef>
                <a:spcPts val="0"/>
              </a:spcBef>
              <a:spcAft>
                <a:spcPts val="0"/>
              </a:spcAft>
              <a:buSzPts val="1400"/>
              <a:buChar char="○"/>
            </a:pPr>
            <a:r>
              <a:rPr lang="en"/>
              <a:t>Registering and logging in</a:t>
            </a:r>
            <a:endParaRPr/>
          </a:p>
          <a:p>
            <a:pPr indent="0" lvl="0" marL="0" rtl="0" algn="l">
              <a:spcBef>
                <a:spcPts val="1200"/>
              </a:spcBef>
              <a:spcAft>
                <a:spcPts val="1200"/>
              </a:spcAft>
              <a:buNone/>
            </a:pPr>
            <a:r>
              <a:t/>
            </a:r>
            <a:endParaRPr/>
          </a:p>
        </p:txBody>
      </p:sp>
      <p:pic>
        <p:nvPicPr>
          <p:cNvPr id="138" name="Google Shape;138;p19"/>
          <p:cNvPicPr preferRelativeResize="0"/>
          <p:nvPr/>
        </p:nvPicPr>
        <p:blipFill>
          <a:blip r:embed="rId3">
            <a:alphaModFix/>
          </a:blip>
          <a:stretch>
            <a:fillRect/>
          </a:stretch>
        </p:blipFill>
        <p:spPr>
          <a:xfrm>
            <a:off x="4864625" y="969375"/>
            <a:ext cx="1769328" cy="3613751"/>
          </a:xfrm>
          <a:prstGeom prst="rect">
            <a:avLst/>
          </a:prstGeom>
          <a:noFill/>
          <a:ln>
            <a:noFill/>
          </a:ln>
          <a:effectLst>
            <a:outerShdw blurRad="57150" rotWithShape="0" algn="bl" dir="5400000" dist="19050">
              <a:srgbClr val="000000">
                <a:alpha val="50000"/>
              </a:srgbClr>
            </a:outerShdw>
          </a:effectLst>
        </p:spPr>
      </p:pic>
      <p:pic>
        <p:nvPicPr>
          <p:cNvPr id="139" name="Google Shape;139;p19"/>
          <p:cNvPicPr preferRelativeResize="0"/>
          <p:nvPr/>
        </p:nvPicPr>
        <p:blipFill>
          <a:blip r:embed="rId4">
            <a:alphaModFix/>
          </a:blip>
          <a:stretch>
            <a:fillRect/>
          </a:stretch>
        </p:blipFill>
        <p:spPr>
          <a:xfrm>
            <a:off x="7147676" y="982500"/>
            <a:ext cx="1735249" cy="358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React Native App</a:t>
            </a:r>
            <a:endParaRPr/>
          </a:p>
        </p:txBody>
      </p:sp>
      <p:sp>
        <p:nvSpPr>
          <p:cNvPr id="145" name="Google Shape;145;p20"/>
          <p:cNvSpPr txBox="1"/>
          <p:nvPr>
            <p:ph idx="1" type="body"/>
          </p:nvPr>
        </p:nvSpPr>
        <p:spPr>
          <a:xfrm>
            <a:off x="311700" y="1152475"/>
            <a:ext cx="43965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Hooks to keep track of state &amp; lifecycle components</a:t>
            </a:r>
            <a:endParaRPr/>
          </a:p>
          <a:p>
            <a:pPr indent="-304165" lvl="1" marL="914400" rtl="0" algn="l">
              <a:spcBef>
                <a:spcPts val="0"/>
              </a:spcBef>
              <a:spcAft>
                <a:spcPts val="0"/>
              </a:spcAft>
              <a:buSzPct val="100000"/>
              <a:buChar char="○"/>
            </a:pPr>
            <a:r>
              <a:rPr lang="en"/>
              <a:t>useState: keep track of info (ex: name, date of birth, email, etc.)</a:t>
            </a:r>
            <a:endParaRPr/>
          </a:p>
          <a:p>
            <a:pPr indent="-304165" lvl="1" marL="914400" rtl="0" algn="l">
              <a:spcBef>
                <a:spcPts val="0"/>
              </a:spcBef>
              <a:spcAft>
                <a:spcPts val="0"/>
              </a:spcAft>
              <a:buSzPct val="100000"/>
              <a:buChar char="○"/>
            </a:pPr>
            <a:r>
              <a:rPr lang="en"/>
              <a:t>useEffect: side effect based on rendering of components (ex: initial population of profile screen)</a:t>
            </a:r>
            <a:endParaRPr/>
          </a:p>
          <a:p>
            <a:pPr indent="0" lvl="0" marL="914400" rtl="0" algn="l">
              <a:spcBef>
                <a:spcPts val="1200"/>
              </a:spcBef>
              <a:spcAft>
                <a:spcPts val="0"/>
              </a:spcAft>
              <a:buNone/>
            </a:pPr>
            <a:r>
              <a:t/>
            </a:r>
            <a:endParaRPr sz="982"/>
          </a:p>
          <a:p>
            <a:pPr indent="-325755" lvl="0" marL="457200" rtl="0" algn="l">
              <a:spcBef>
                <a:spcPts val="1200"/>
              </a:spcBef>
              <a:spcAft>
                <a:spcPts val="0"/>
              </a:spcAft>
              <a:buSzPct val="100000"/>
              <a:buChar char="●"/>
            </a:pPr>
            <a:r>
              <a:rPr lang="en"/>
              <a:t>React-Native-Gifted-Chat</a:t>
            </a:r>
            <a:endParaRPr/>
          </a:p>
          <a:p>
            <a:pPr indent="-304165" lvl="1" marL="914400" rtl="0" algn="l">
              <a:spcBef>
                <a:spcPts val="0"/>
              </a:spcBef>
              <a:spcAft>
                <a:spcPts val="0"/>
              </a:spcAft>
              <a:buSzPct val="100000"/>
              <a:buChar char="○"/>
            </a:pPr>
            <a:r>
              <a:rPr lang="en"/>
              <a:t>Utilized component to create interactive chat UI</a:t>
            </a:r>
            <a:endParaRPr/>
          </a:p>
          <a:p>
            <a:pPr indent="-304165" lvl="1" marL="914400" rtl="0" algn="l">
              <a:spcBef>
                <a:spcPts val="0"/>
              </a:spcBef>
              <a:spcAft>
                <a:spcPts val="0"/>
              </a:spcAft>
              <a:buSzPct val="100000"/>
              <a:buChar char="○"/>
            </a:pPr>
            <a:r>
              <a:rPr lang="en"/>
              <a:t>Customizable attributes for sending messages, bubbles, users, typing indicator</a:t>
            </a:r>
            <a:endParaRPr/>
          </a:p>
          <a:p>
            <a:pPr indent="0" lvl="0" marL="0" rtl="0" algn="l">
              <a:spcBef>
                <a:spcPts val="1200"/>
              </a:spcBef>
              <a:spcAft>
                <a:spcPts val="1200"/>
              </a:spcAft>
              <a:buNone/>
            </a:pPr>
            <a:r>
              <a:t/>
            </a:r>
            <a:endParaRPr/>
          </a:p>
        </p:txBody>
      </p:sp>
      <p:pic>
        <p:nvPicPr>
          <p:cNvPr id="146" name="Google Shape;146;p20"/>
          <p:cNvPicPr preferRelativeResize="0"/>
          <p:nvPr/>
        </p:nvPicPr>
        <p:blipFill>
          <a:blip r:embed="rId3">
            <a:alphaModFix/>
          </a:blip>
          <a:stretch>
            <a:fillRect/>
          </a:stretch>
        </p:blipFill>
        <p:spPr>
          <a:xfrm>
            <a:off x="7082000" y="1017725"/>
            <a:ext cx="1750296" cy="3544125"/>
          </a:xfrm>
          <a:prstGeom prst="rect">
            <a:avLst/>
          </a:prstGeom>
          <a:noFill/>
          <a:ln>
            <a:noFill/>
          </a:ln>
        </p:spPr>
      </p:pic>
      <p:pic>
        <p:nvPicPr>
          <p:cNvPr id="147" name="Google Shape;147;p20"/>
          <p:cNvPicPr preferRelativeResize="0"/>
          <p:nvPr/>
        </p:nvPicPr>
        <p:blipFill>
          <a:blip r:embed="rId4">
            <a:alphaModFix/>
          </a:blip>
          <a:stretch>
            <a:fillRect/>
          </a:stretch>
        </p:blipFill>
        <p:spPr>
          <a:xfrm>
            <a:off x="4891225" y="1017726"/>
            <a:ext cx="1718475" cy="3544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a:t>
            </a:r>
            <a:r>
              <a:rPr lang="en"/>
              <a:t>with</a:t>
            </a:r>
            <a:r>
              <a:rPr lang="en"/>
              <a:t> Backend</a:t>
            </a:r>
            <a:endParaRPr/>
          </a:p>
        </p:txBody>
      </p:sp>
      <p:sp>
        <p:nvSpPr>
          <p:cNvPr id="153" name="Google Shape;153;p21"/>
          <p:cNvSpPr txBox="1"/>
          <p:nvPr>
            <p:ph idx="1" type="body"/>
          </p:nvPr>
        </p:nvSpPr>
        <p:spPr>
          <a:xfrm>
            <a:off x="311700" y="1152475"/>
            <a:ext cx="51354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Utilized axios library to make requests to Flask server</a:t>
            </a:r>
            <a:endParaRPr/>
          </a:p>
          <a:p>
            <a:pPr indent="0" lvl="0" marL="457200" rtl="0" algn="l">
              <a:spcBef>
                <a:spcPts val="1200"/>
              </a:spcBef>
              <a:spcAft>
                <a:spcPts val="0"/>
              </a:spcAft>
              <a:buNone/>
            </a:pPr>
            <a:r>
              <a:t/>
            </a:r>
            <a:endParaRPr sz="887"/>
          </a:p>
          <a:p>
            <a:pPr indent="-334327" lvl="0" marL="457200" rtl="0" algn="l">
              <a:spcBef>
                <a:spcPts val="1200"/>
              </a:spcBef>
              <a:spcAft>
                <a:spcPts val="0"/>
              </a:spcAft>
              <a:buSzPct val="100000"/>
              <a:buChar char="●"/>
            </a:pPr>
            <a:r>
              <a:rPr lang="en"/>
              <a:t>Utilized promises/callback functions to deal with </a:t>
            </a:r>
            <a:r>
              <a:rPr lang="en"/>
              <a:t>asynchronous</a:t>
            </a:r>
            <a:r>
              <a:rPr lang="en"/>
              <a:t> requests</a:t>
            </a:r>
            <a:endParaRPr/>
          </a:p>
          <a:p>
            <a:pPr indent="-310832" lvl="1" marL="914400" rtl="0" algn="l">
              <a:spcBef>
                <a:spcPts val="0"/>
              </a:spcBef>
              <a:spcAft>
                <a:spcPts val="0"/>
              </a:spcAft>
              <a:buSzPct val="100000"/>
              <a:buChar char="○"/>
            </a:pPr>
            <a:r>
              <a:rPr lang="en"/>
              <a:t>Make sure </a:t>
            </a:r>
            <a:r>
              <a:rPr lang="en"/>
              <a:t>application</a:t>
            </a:r>
            <a:r>
              <a:rPr lang="en"/>
              <a:t> doesn’t crash or displays incomplete information</a:t>
            </a:r>
            <a:endParaRPr/>
          </a:p>
          <a:p>
            <a:pPr indent="0" lvl="0" marL="914400" rtl="0" algn="l">
              <a:spcBef>
                <a:spcPts val="1200"/>
              </a:spcBef>
              <a:spcAft>
                <a:spcPts val="0"/>
              </a:spcAft>
              <a:buNone/>
            </a:pPr>
            <a:r>
              <a:t/>
            </a:r>
            <a:endParaRPr sz="868"/>
          </a:p>
          <a:p>
            <a:pPr indent="-334327" lvl="0" marL="457200" rtl="0" algn="l">
              <a:spcBef>
                <a:spcPts val="1200"/>
              </a:spcBef>
              <a:spcAft>
                <a:spcPts val="0"/>
              </a:spcAft>
              <a:buSzPct val="100000"/>
              <a:buChar char="●"/>
            </a:pPr>
            <a:r>
              <a:rPr lang="en"/>
              <a:t>Backend Functionality</a:t>
            </a:r>
            <a:endParaRPr/>
          </a:p>
          <a:p>
            <a:pPr indent="-310832" lvl="1" marL="914400" rtl="0" algn="l">
              <a:spcBef>
                <a:spcPts val="0"/>
              </a:spcBef>
              <a:spcAft>
                <a:spcPts val="0"/>
              </a:spcAft>
              <a:buSzPct val="100000"/>
              <a:buChar char="○"/>
            </a:pPr>
            <a:r>
              <a:rPr lang="en"/>
              <a:t>Authenticate user on login screen</a:t>
            </a:r>
            <a:endParaRPr/>
          </a:p>
          <a:p>
            <a:pPr indent="-310832" lvl="1" marL="914400" rtl="0" algn="l">
              <a:spcBef>
                <a:spcPts val="0"/>
              </a:spcBef>
              <a:spcAft>
                <a:spcPts val="0"/>
              </a:spcAft>
              <a:buSzPct val="100000"/>
              <a:buChar char="○"/>
            </a:pPr>
            <a:r>
              <a:rPr lang="en"/>
              <a:t>Register user with info on register screen</a:t>
            </a:r>
            <a:endParaRPr/>
          </a:p>
          <a:p>
            <a:pPr indent="-310832" lvl="1" marL="914400" rtl="0" algn="l">
              <a:spcBef>
                <a:spcPts val="0"/>
              </a:spcBef>
              <a:spcAft>
                <a:spcPts val="0"/>
              </a:spcAft>
              <a:buSzPct val="100000"/>
              <a:buChar char="○"/>
            </a:pPr>
            <a:r>
              <a:rPr lang="en"/>
              <a:t>Get user data to load data on profile screen</a:t>
            </a:r>
            <a:endParaRPr/>
          </a:p>
          <a:p>
            <a:pPr indent="-310832" lvl="1" marL="914400" rtl="0" algn="l">
              <a:spcBef>
                <a:spcPts val="0"/>
              </a:spcBef>
              <a:spcAft>
                <a:spcPts val="0"/>
              </a:spcAft>
              <a:buSzPct val="100000"/>
              <a:buChar char="○"/>
            </a:pPr>
            <a:r>
              <a:rPr lang="en"/>
              <a:t>Send </a:t>
            </a:r>
            <a:r>
              <a:rPr lang="en"/>
              <a:t>message on chat screen</a:t>
            </a:r>
            <a:endParaRPr/>
          </a:p>
        </p:txBody>
      </p:sp>
      <p:pic>
        <p:nvPicPr>
          <p:cNvPr id="154" name="Google Shape;154;p21"/>
          <p:cNvPicPr preferRelativeResize="0"/>
          <p:nvPr/>
        </p:nvPicPr>
        <p:blipFill>
          <a:blip r:embed="rId3">
            <a:alphaModFix/>
          </a:blip>
          <a:stretch>
            <a:fillRect/>
          </a:stretch>
        </p:blipFill>
        <p:spPr>
          <a:xfrm>
            <a:off x="5640700" y="1718288"/>
            <a:ext cx="2934950" cy="190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