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5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5" roundtripDataSignature="AMtx7mhQfoVliks9aKBC2hkxJJAhTsIV9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E8F4CDC-EE8B-4202-8CF9-5647E8399AED}">
  <a:tblStyle styleId="{0E8F4CDC-EE8B-4202-8CF9-5647E8399AE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5" Type="http://customschemas.google.com/relationships/presentationmetadata" Target="meta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Tusheet</a:t>
            </a:r>
            <a:endParaRPr/>
          </a:p>
        </p:txBody>
      </p:sp>
      <p:sp>
        <p:nvSpPr>
          <p:cNvPr id="111" name="Google Shape;11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acba339e56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9" name="Google Shape;199;g1acba339e56_0_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Garvit</a:t>
            </a:r>
            <a:endParaRPr/>
          </a:p>
        </p:txBody>
      </p:sp>
      <p:sp>
        <p:nvSpPr>
          <p:cNvPr id="200" name="Google Shape;200;g1acba339e56_0_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acbafa2253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3" name="Google Shape;213;g1acbafa2253_0_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Garvit</a:t>
            </a:r>
            <a:endParaRPr/>
          </a:p>
        </p:txBody>
      </p:sp>
      <p:sp>
        <p:nvSpPr>
          <p:cNvPr id="214" name="Google Shape;214;g1acbafa2253_0_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acbe0fdd39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g1acbe0fdd39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acbafa2253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2" name="Google Shape;232;g1acbafa2253_0_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Garvit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bert-base is intended for tasks involving sentence embeddings from word embeddings. </a:t>
            </a:r>
            <a:endParaRPr/>
          </a:p>
        </p:txBody>
      </p:sp>
      <p:sp>
        <p:nvSpPr>
          <p:cNvPr id="233" name="Google Shape;233;g1acbafa2253_0_2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acbe0fdd39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2" name="Google Shape;242;g1acbe0fdd39_0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Garvit</a:t>
            </a:r>
            <a:endParaRPr/>
          </a:p>
        </p:txBody>
      </p:sp>
      <p:sp>
        <p:nvSpPr>
          <p:cNvPr id="243" name="Google Shape;243;g1acbe0fdd39_0_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ae9f939a7d_2_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3" name="Google Shape;253;g1ae9f939a7d_2_5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050">
                <a:highlight>
                  <a:srgbClr val="FFFFFF"/>
                </a:highlight>
                <a:latin typeface="Arial"/>
                <a:ea typeface="Arial"/>
                <a:cs typeface="Arial"/>
                <a:sym typeface="Arial"/>
              </a:rPr>
              <a:t>Thus, the preliminary experiments indicate that inclusion of CNN before pooling does not lead to a significant improvement in SBERT’s performance, and thus we won’t be modifying the pooling layer in this work.</a:t>
            </a:r>
            <a:endParaRPr sz="1100">
              <a:latin typeface="Arial"/>
              <a:ea typeface="Arial"/>
              <a:cs typeface="Arial"/>
              <a:sym typeface="Arial"/>
            </a:endParaRPr>
          </a:p>
          <a:p>
            <a:pPr indent="0" lvl="0" marL="0" rtl="0" algn="l">
              <a:lnSpc>
                <a:spcPct val="115000"/>
              </a:lnSpc>
              <a:spcBef>
                <a:spcPts val="0"/>
              </a:spcBef>
              <a:spcAft>
                <a:spcPts val="0"/>
              </a:spcAft>
              <a:buSzPts val="1100"/>
              <a:buNone/>
            </a:pPr>
            <a:r>
              <a:rPr lang="en-US" sz="1050">
                <a:highlight>
                  <a:srgbClr val="FFFFFF"/>
                </a:highlight>
                <a:latin typeface="Arial"/>
                <a:ea typeface="Arial"/>
                <a:cs typeface="Arial"/>
                <a:sym typeface="Arial"/>
              </a:rPr>
              <a:t>We can also see that just using CNN (BERT-STSB-CNN + Max Pooling) to get sentence embedding by convolving the word embeddings yields inferior results.This might be because the mean pooling in the model makes use of attention mask which is better able to capture the contribution of individual words to the overall semantics of the sentence rather than just the convolutional layer.</a:t>
            </a:r>
            <a:endParaRPr sz="1050">
              <a:highlight>
                <a:srgbClr val="FFFFFF"/>
              </a:highlight>
              <a:latin typeface="Arial"/>
              <a:ea typeface="Arial"/>
              <a:cs typeface="Arial"/>
              <a:sym typeface="Arial"/>
            </a:endParaRPr>
          </a:p>
          <a:p>
            <a:pPr indent="0" lvl="0" marL="0" rtl="0" algn="l">
              <a:lnSpc>
                <a:spcPct val="115000"/>
              </a:lnSpc>
              <a:spcBef>
                <a:spcPts val="0"/>
              </a:spcBef>
              <a:spcAft>
                <a:spcPts val="0"/>
              </a:spcAft>
              <a:buSzPts val="1100"/>
              <a:buNone/>
            </a:pPr>
            <a:r>
              <a:t/>
            </a:r>
            <a:endParaRPr sz="1050">
              <a:highlight>
                <a:srgbClr val="FFFFFF"/>
              </a:highlight>
              <a:latin typeface="Arial"/>
              <a:ea typeface="Arial"/>
              <a:cs typeface="Arial"/>
              <a:sym typeface="Arial"/>
            </a:endParaRPr>
          </a:p>
          <a:p>
            <a:pPr indent="0" lvl="0" marL="0" rtl="0" algn="l">
              <a:lnSpc>
                <a:spcPct val="115000"/>
              </a:lnSpc>
              <a:spcBef>
                <a:spcPts val="0"/>
              </a:spcBef>
              <a:spcAft>
                <a:spcPts val="0"/>
              </a:spcAft>
              <a:buSzPts val="1100"/>
              <a:buNone/>
            </a:pPr>
            <a:r>
              <a:rPr lang="en-US" sz="1050">
                <a:highlight>
                  <a:srgbClr val="FFFFFF"/>
                </a:highlight>
                <a:latin typeface="Arial"/>
                <a:ea typeface="Arial"/>
                <a:cs typeface="Arial"/>
                <a:sym typeface="Arial"/>
              </a:rPr>
              <a:t>We used Lorentz distance as it was shown to capture more information in other tasks. However, it didn’t work in this context while averaging the word embeddings and we get worse performance than baseline. Future works could try to evaluate better distance functions for this task. </a:t>
            </a:r>
            <a:endParaRPr sz="1050">
              <a:highlight>
                <a:srgbClr val="FFFFFF"/>
              </a:highlight>
              <a:latin typeface="Arial"/>
              <a:ea typeface="Arial"/>
              <a:cs typeface="Arial"/>
              <a:sym typeface="Arial"/>
            </a:endParaRPr>
          </a:p>
          <a:p>
            <a:pPr indent="0" lvl="0" marL="0" rtl="0" algn="l">
              <a:lnSpc>
                <a:spcPct val="115000"/>
              </a:lnSpc>
              <a:spcBef>
                <a:spcPts val="0"/>
              </a:spcBef>
              <a:spcAft>
                <a:spcPts val="0"/>
              </a:spcAft>
              <a:buSzPts val="1100"/>
              <a:buNone/>
            </a:pPr>
            <a:r>
              <a:t/>
            </a:r>
            <a:endParaRPr sz="1050">
              <a:highlight>
                <a:srgbClr val="FFFFFF"/>
              </a:highlight>
              <a:latin typeface="Arial"/>
              <a:ea typeface="Arial"/>
              <a:cs typeface="Arial"/>
              <a:sym typeface="Arial"/>
            </a:endParaRPr>
          </a:p>
          <a:p>
            <a:pPr indent="0" lvl="0" marL="0" rtl="0" algn="l">
              <a:lnSpc>
                <a:spcPct val="115000"/>
              </a:lnSpc>
              <a:spcBef>
                <a:spcPts val="0"/>
              </a:spcBef>
              <a:spcAft>
                <a:spcPts val="0"/>
              </a:spcAft>
              <a:buSzPts val="1100"/>
              <a:buNone/>
            </a:pPr>
            <a:r>
              <a:rPr lang="en-US" sz="1050">
                <a:highlight>
                  <a:srgbClr val="FFFFFF"/>
                </a:highlight>
                <a:latin typeface="Arial"/>
                <a:ea typeface="Arial"/>
                <a:cs typeface="Arial"/>
                <a:sym typeface="Arial"/>
              </a:rPr>
              <a:t>For the uniformity-alignment loss function models, we used NLI dataset for training. One epoch with the whole dataset consumes 15 GPU units in colab. We need to finetune the model parameters to improve performance, however we didn’t have the resources for that. We also believe that normalizing embedding before </a:t>
            </a:r>
            <a:r>
              <a:rPr lang="en-US" sz="1050">
                <a:highlight>
                  <a:srgbClr val="FFFFFF"/>
                </a:highlight>
                <a:latin typeface="Arial"/>
                <a:ea typeface="Arial"/>
                <a:cs typeface="Arial"/>
                <a:sym typeface="Arial"/>
              </a:rPr>
              <a:t>passing</a:t>
            </a:r>
            <a:r>
              <a:rPr lang="en-US" sz="1050">
                <a:highlight>
                  <a:srgbClr val="FFFFFF"/>
                </a:highlight>
                <a:latin typeface="Arial"/>
                <a:ea typeface="Arial"/>
                <a:cs typeface="Arial"/>
                <a:sym typeface="Arial"/>
              </a:rPr>
              <a:t> them to loss function can improve </a:t>
            </a:r>
            <a:r>
              <a:rPr lang="en-US" sz="1050">
                <a:highlight>
                  <a:srgbClr val="FFFFFF"/>
                </a:highlight>
                <a:latin typeface="Arial"/>
                <a:ea typeface="Arial"/>
                <a:cs typeface="Arial"/>
                <a:sym typeface="Arial"/>
              </a:rPr>
              <a:t>performance</a:t>
            </a:r>
            <a:r>
              <a:rPr lang="en-US" sz="1050">
                <a:highlight>
                  <a:srgbClr val="FFFFFF"/>
                </a:highlight>
                <a:latin typeface="Arial"/>
                <a:ea typeface="Arial"/>
                <a:cs typeface="Arial"/>
                <a:sym typeface="Arial"/>
              </a:rPr>
              <a:t>. </a:t>
            </a:r>
            <a:endParaRPr sz="1050">
              <a:highlight>
                <a:srgbClr val="FFFFFF"/>
              </a:highlight>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050">
              <a:highlight>
                <a:srgbClr val="FFFFFF"/>
              </a:highlight>
              <a:latin typeface="Arial"/>
              <a:ea typeface="Arial"/>
              <a:cs typeface="Arial"/>
              <a:sym typeface="Arial"/>
            </a:endParaRPr>
          </a:p>
          <a:p>
            <a:pPr indent="0" lvl="0" marL="0" rtl="0" algn="l">
              <a:spcBef>
                <a:spcPts val="0"/>
              </a:spcBef>
              <a:spcAft>
                <a:spcPts val="0"/>
              </a:spcAft>
              <a:buSzPts val="1100"/>
              <a:buNone/>
            </a:pPr>
            <a:r>
              <a:t/>
            </a:r>
            <a:endParaRPr/>
          </a:p>
        </p:txBody>
      </p:sp>
      <p:sp>
        <p:nvSpPr>
          <p:cNvPr id="254" name="Google Shape;254;g1ae9f939a7d_2_5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ae9f939a7d_2_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3" name="Google Shape;263;g1ae9f939a7d_2_6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100"/>
              <a:buNone/>
            </a:pPr>
            <a:r>
              <a:rPr lang="en-US"/>
              <a:t>Tusheet &amp; Garvit</a:t>
            </a:r>
            <a:endParaRPr/>
          </a:p>
          <a:p>
            <a:pPr indent="0" lvl="0" marL="0" rtl="0" algn="l">
              <a:spcBef>
                <a:spcPts val="0"/>
              </a:spcBef>
              <a:spcAft>
                <a:spcPts val="0"/>
              </a:spcAft>
              <a:buNone/>
            </a:pPr>
            <a:r>
              <a:rPr lang="en-US"/>
              <a:t>1. Hyperparameter optimization</a:t>
            </a:r>
            <a:endParaRPr/>
          </a:p>
          <a:p>
            <a:pPr indent="0" lvl="0" marL="0" rtl="0" algn="l">
              <a:spcBef>
                <a:spcPts val="0"/>
              </a:spcBef>
              <a:spcAft>
                <a:spcPts val="0"/>
              </a:spcAft>
              <a:buNone/>
            </a:pPr>
            <a:r>
              <a:rPr lang="en-US"/>
              <a:t>2. Combinations of alignment loss, uniformity loss, and contrastive loss</a:t>
            </a:r>
            <a:endParaRPr/>
          </a:p>
          <a:p>
            <a:pPr indent="0" lvl="0" marL="0" rtl="0" algn="l">
              <a:spcBef>
                <a:spcPts val="0"/>
              </a:spcBef>
              <a:spcAft>
                <a:spcPts val="0"/>
              </a:spcAft>
              <a:buNone/>
            </a:pPr>
            <a:r>
              <a:t/>
            </a:r>
            <a:endParaRPr/>
          </a:p>
        </p:txBody>
      </p:sp>
      <p:sp>
        <p:nvSpPr>
          <p:cNvPr id="264" name="Google Shape;264;g1ae9f939a7d_2_6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ae102f8bdb_0_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3" name="Google Shape;273;g1ae102f8bdb_0_7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Garvit</a:t>
            </a:r>
            <a:endParaRPr/>
          </a:p>
          <a:p>
            <a:pPr indent="0" lvl="0" marL="0" rtl="0" algn="l">
              <a:spcBef>
                <a:spcPts val="0"/>
              </a:spcBef>
              <a:spcAft>
                <a:spcPts val="0"/>
              </a:spcAft>
              <a:buNone/>
            </a:pPr>
            <a:r>
              <a:rPr lang="en-US"/>
              <a:t>These are some of the reference papers our study was based on.</a:t>
            </a:r>
            <a:endParaRPr/>
          </a:p>
        </p:txBody>
      </p:sp>
      <p:sp>
        <p:nvSpPr>
          <p:cNvPr id="274" name="Google Shape;274;g1ae102f8bdb_0_7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ae102f8bdb_0_8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Garvit</a:t>
            </a:r>
            <a:endParaRPr/>
          </a:p>
        </p:txBody>
      </p:sp>
      <p:sp>
        <p:nvSpPr>
          <p:cNvPr id="283" name="Google Shape;283;g1ae102f8bdb_0_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ae102f8bdb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g1ae102f8bdb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100"/>
              <a:buNone/>
            </a:pPr>
            <a:r>
              <a:rPr lang="en-US"/>
              <a:t>Gunjan</a:t>
            </a:r>
            <a:endParaRPr/>
          </a:p>
          <a:p>
            <a:pPr indent="0" lvl="0" marL="0" rtl="0" algn="l">
              <a:spcBef>
                <a:spcPts val="0"/>
              </a:spcBef>
              <a:spcAft>
                <a:spcPts val="0"/>
              </a:spcAft>
              <a:buSzPts val="1100"/>
              <a:buNone/>
            </a:pPr>
            <a:r>
              <a:rPr lang="en-US"/>
              <a:t>proven to achieve better embeddings for embedding than the one that we get by </a:t>
            </a:r>
            <a:r>
              <a:rPr lang="en-US"/>
              <a:t>averaging</a:t>
            </a:r>
            <a:r>
              <a:rPr lang="en-US"/>
              <a:t> word embeddings BERT </a:t>
            </a:r>
            <a:endParaRPr/>
          </a:p>
          <a:p>
            <a:pPr indent="0" lvl="0" marL="0" rtl="0" algn="l">
              <a:spcBef>
                <a:spcPts val="0"/>
              </a:spcBef>
              <a:spcAft>
                <a:spcPts val="0"/>
              </a:spcAft>
              <a:buSzPts val="1100"/>
              <a:buNone/>
            </a:pPr>
            <a:r>
              <a:rPr lang="en-US"/>
              <a:t>contrastive loss trains the model to decrease distance between similar pairs and increase distance between </a:t>
            </a:r>
            <a:r>
              <a:rPr lang="en-US"/>
              <a:t>dissimilar</a:t>
            </a:r>
            <a:r>
              <a:rPr lang="en-US"/>
              <a:t> pairs</a:t>
            </a:r>
            <a:endParaRPr/>
          </a:p>
        </p:txBody>
      </p:sp>
      <p:sp>
        <p:nvSpPr>
          <p:cNvPr id="121" name="Google Shape;121;g1ae102f8bdb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ae102f8bdb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 name="Google Shape;130;g1ae102f8bdb_0_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100"/>
              <a:buNone/>
            </a:pPr>
            <a:r>
              <a:rPr lang="en-US"/>
              <a:t>Gunjan</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rPr lang="en-US"/>
              <a:t>Sentence pairs are supplied to the model to generate </a:t>
            </a:r>
            <a:r>
              <a:rPr lang="en-US"/>
              <a:t>embedding</a:t>
            </a:r>
            <a:r>
              <a:rPr lang="en-US"/>
              <a:t> u, v which are then trained on contrastive loss</a:t>
            </a:r>
            <a:endParaRPr/>
          </a:p>
        </p:txBody>
      </p:sp>
      <p:sp>
        <p:nvSpPr>
          <p:cNvPr id="131" name="Google Shape;131;g1ae102f8bdb_0_2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ae102f8bdb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0" name="Google Shape;140;g1ae102f8bdb_0_3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100"/>
              <a:buNone/>
            </a:pPr>
            <a:r>
              <a:rPr lang="en-US"/>
              <a:t>Tusheet</a:t>
            </a:r>
            <a:endParaRPr/>
          </a:p>
        </p:txBody>
      </p:sp>
      <p:sp>
        <p:nvSpPr>
          <p:cNvPr id="141" name="Google Shape;141;g1ae102f8bdb_0_3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ae102f8bdb_0_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g1ae102f8bdb_0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ad167a1a14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9" name="Google Shape;159;g1ad167a1a14_1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100"/>
              <a:buNone/>
            </a:pPr>
            <a:r>
              <a:rPr lang="en-US"/>
              <a:t>Tusheet</a:t>
            </a:r>
            <a:endParaRPr/>
          </a:p>
          <a:p>
            <a:pPr indent="0" lvl="0" marL="0" rtl="0" algn="l">
              <a:spcBef>
                <a:spcPts val="0"/>
              </a:spcBef>
              <a:spcAft>
                <a:spcPts val="0"/>
              </a:spcAft>
              <a:buSzPts val="1100"/>
              <a:buNone/>
            </a:pPr>
            <a:r>
              <a:rPr lang="en-US"/>
              <a:t>We use the STSb (Semantic Textual Similarity Benchmark) dataset for training and evaluation for the following two methods - (1) changing the architecture by introducing CNN layer after the BERT word embeddings, (2) changing the loss function using hyperboloid embeddings.</a:t>
            </a:r>
            <a:endParaRPr/>
          </a:p>
        </p:txBody>
      </p:sp>
      <p:sp>
        <p:nvSpPr>
          <p:cNvPr id="160" name="Google Shape;160;g1ad167a1a14_1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ae102f8bdb_0_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0" name="Google Shape;170;g1ae102f8bdb_0_5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100"/>
              <a:buNone/>
            </a:pPr>
            <a:r>
              <a:rPr lang="en-US"/>
              <a:t>Tusheet</a:t>
            </a:r>
            <a:endParaRPr/>
          </a:p>
          <a:p>
            <a:pPr indent="0" lvl="0" marL="0" rtl="0" algn="l">
              <a:spcBef>
                <a:spcPts val="0"/>
              </a:spcBef>
              <a:spcAft>
                <a:spcPts val="0"/>
              </a:spcAft>
              <a:buSzPts val="1100"/>
              <a:buNone/>
            </a:pPr>
            <a:r>
              <a:rPr lang="en-US"/>
              <a:t>For the method of using uniformity and alignment as similarity metrics in our loss function, we need binary labeled dataset of sentence pairs.</a:t>
            </a:r>
            <a:endParaRPr/>
          </a:p>
        </p:txBody>
      </p:sp>
      <p:sp>
        <p:nvSpPr>
          <p:cNvPr id="171" name="Google Shape;171;g1ae102f8bdb_0_5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acbafa2253_0_3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g1acbafa2253_0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ae102f8bdb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9" name="Google Shape;189;g1ae102f8bdb_0_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Garvit</a:t>
            </a:r>
            <a:endParaRPr/>
          </a:p>
        </p:txBody>
      </p:sp>
      <p:sp>
        <p:nvSpPr>
          <p:cNvPr id="190" name="Google Shape;190;g1ae102f8bdb_0_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8" name="Google Shape;18;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3" name="Shape 83"/>
        <p:cNvGrpSpPr/>
        <p:nvPr/>
      </p:nvGrpSpPr>
      <p:grpSpPr>
        <a:xfrm>
          <a:off x="0" y="0"/>
          <a:ext cx="0" cy="0"/>
          <a:chOff x="0" y="0"/>
          <a:chExt cx="0" cy="0"/>
        </a:xfrm>
      </p:grpSpPr>
      <p:sp>
        <p:nvSpPr>
          <p:cNvPr id="84" name="Google Shape;84;p3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3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86" name="Google Shape;86;p3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7" name="Google Shape;87;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0" name="Shape 90"/>
        <p:cNvGrpSpPr/>
        <p:nvPr/>
      </p:nvGrpSpPr>
      <p:grpSpPr>
        <a:xfrm>
          <a:off x="0" y="0"/>
          <a:ext cx="0" cy="0"/>
          <a:chOff x="0" y="0"/>
          <a:chExt cx="0" cy="0"/>
        </a:xfrm>
      </p:grpSpPr>
      <p:sp>
        <p:nvSpPr>
          <p:cNvPr id="91" name="Google Shape;91;p3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33"/>
          <p:cNvSpPr/>
          <p:nvPr>
            <p:ph idx="2" type="pic"/>
          </p:nvPr>
        </p:nvSpPr>
        <p:spPr>
          <a:xfrm>
            <a:off x="5183188" y="987425"/>
            <a:ext cx="6172200" cy="4873625"/>
          </a:xfrm>
          <a:prstGeom prst="rect">
            <a:avLst/>
          </a:prstGeom>
          <a:noFill/>
          <a:ln>
            <a:noFill/>
          </a:ln>
        </p:spPr>
      </p:sp>
      <p:sp>
        <p:nvSpPr>
          <p:cNvPr id="93" name="Google Shape;93;p3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94" name="Google Shape;94;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7" name="Shape 97"/>
        <p:cNvGrpSpPr/>
        <p:nvPr/>
      </p:nvGrpSpPr>
      <p:grpSpPr>
        <a:xfrm>
          <a:off x="0" y="0"/>
          <a:ext cx="0" cy="0"/>
          <a:chOff x="0" y="0"/>
          <a:chExt cx="0" cy="0"/>
        </a:xfrm>
      </p:grpSpPr>
      <p:sp>
        <p:nvSpPr>
          <p:cNvPr id="98" name="Google Shape;98;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9" name="Google Shape;99;p3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0" name="Google Shape;100;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3" name="Shape 103"/>
        <p:cNvGrpSpPr/>
        <p:nvPr/>
      </p:nvGrpSpPr>
      <p:grpSpPr>
        <a:xfrm>
          <a:off x="0" y="0"/>
          <a:ext cx="0" cy="0"/>
          <a:chOff x="0" y="0"/>
          <a:chExt cx="0" cy="0"/>
        </a:xfrm>
      </p:grpSpPr>
      <p:sp>
        <p:nvSpPr>
          <p:cNvPr id="104" name="Google Shape;104;p3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5" name="Google Shape;105;p3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6" name="Google Shape;106;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4" name="Google Shape;24;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7" name="Shape 27"/>
        <p:cNvGrpSpPr/>
        <p:nvPr/>
      </p:nvGrpSpPr>
      <p:grpSpPr>
        <a:xfrm>
          <a:off x="0" y="0"/>
          <a:ext cx="0" cy="0"/>
          <a:chOff x="0" y="0"/>
          <a:chExt cx="0" cy="0"/>
        </a:xfrm>
      </p:grpSpPr>
      <p:sp>
        <p:nvSpPr>
          <p:cNvPr id="28" name="Google Shape;28;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0" name="Google Shape;30;p2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1" name="Google Shape;31;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0" name="Shape 40"/>
        <p:cNvGrpSpPr/>
        <p:nvPr/>
      </p:nvGrpSpPr>
      <p:grpSpPr>
        <a:xfrm>
          <a:off x="0" y="0"/>
          <a:ext cx="0" cy="0"/>
          <a:chOff x="0" y="0"/>
          <a:chExt cx="0" cy="0"/>
        </a:xfrm>
      </p:grpSpPr>
      <p:sp>
        <p:nvSpPr>
          <p:cNvPr id="41" name="Google Shape;41;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6" name="Shape 46"/>
        <p:cNvGrpSpPr/>
        <p:nvPr/>
      </p:nvGrpSpPr>
      <p:grpSpPr>
        <a:xfrm>
          <a:off x="0" y="0"/>
          <a:ext cx="0" cy="0"/>
          <a:chOff x="0" y="0"/>
          <a:chExt cx="0" cy="0"/>
        </a:xfrm>
      </p:grpSpPr>
      <p:sp>
        <p:nvSpPr>
          <p:cNvPr id="47" name="Google Shape;47;p2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2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49" name="Google Shape;49;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2" name="Shape 52"/>
        <p:cNvGrpSpPr/>
        <p:nvPr/>
      </p:nvGrpSpPr>
      <p:grpSpPr>
        <a:xfrm>
          <a:off x="0" y="0"/>
          <a:ext cx="0" cy="0"/>
          <a:chOff x="0" y="0"/>
          <a:chExt cx="0" cy="0"/>
        </a:xfrm>
      </p:grpSpPr>
      <p:sp>
        <p:nvSpPr>
          <p:cNvPr id="53" name="Google Shape;53;p2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2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55" name="Google Shape;55;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8" name="Shape 58"/>
        <p:cNvGrpSpPr/>
        <p:nvPr/>
      </p:nvGrpSpPr>
      <p:grpSpPr>
        <a:xfrm>
          <a:off x="0" y="0"/>
          <a:ext cx="0" cy="0"/>
          <a:chOff x="0" y="0"/>
          <a:chExt cx="0" cy="0"/>
        </a:xfrm>
      </p:grpSpPr>
      <p:sp>
        <p:nvSpPr>
          <p:cNvPr id="59" name="Google Shape;59;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2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5" name="Shape 65"/>
        <p:cNvGrpSpPr/>
        <p:nvPr/>
      </p:nvGrpSpPr>
      <p:grpSpPr>
        <a:xfrm>
          <a:off x="0" y="0"/>
          <a:ext cx="0" cy="0"/>
          <a:chOff x="0" y="0"/>
          <a:chExt cx="0" cy="0"/>
        </a:xfrm>
      </p:grpSpPr>
      <p:sp>
        <p:nvSpPr>
          <p:cNvPr id="66" name="Google Shape;66;p2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8" name="Google Shape;68;p2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2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0" name="Google Shape;70;p2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4" name="Shape 74"/>
        <p:cNvGrpSpPr/>
        <p:nvPr/>
      </p:nvGrpSpPr>
      <p:grpSpPr>
        <a:xfrm>
          <a:off x="0" y="0"/>
          <a:ext cx="0" cy="0"/>
          <a:chOff x="0" y="0"/>
          <a:chExt cx="0" cy="0"/>
        </a:xfrm>
      </p:grpSpPr>
      <p:sp>
        <p:nvSpPr>
          <p:cNvPr id="75" name="Google Shape;75;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slideLayout" Target="../slideLayouts/slideLayout5.xml"/><Relationship Id="rId3" Type="http://schemas.openxmlformats.org/officeDocument/2006/relationships/slideLayout" Target="../slideLayouts/slideLayout6.xml"/><Relationship Id="rId4" Type="http://schemas.openxmlformats.org/officeDocument/2006/relationships/slideLayout" Target="../slideLayouts/slideLayout7.xml"/><Relationship Id="rId11" Type="http://schemas.openxmlformats.org/officeDocument/2006/relationships/slideLayout" Target="../slideLayouts/slideLayout14.xml"/><Relationship Id="rId10" Type="http://schemas.openxmlformats.org/officeDocument/2006/relationships/slideLayout" Target="../slideLayouts/slideLayout13.xml"/><Relationship Id="rId12" Type="http://schemas.openxmlformats.org/officeDocument/2006/relationships/theme" Target="../theme/theme3.xml"/><Relationship Id="rId9" Type="http://schemas.openxmlformats.org/officeDocument/2006/relationships/slideLayout" Target="../slideLayouts/slideLayout12.xml"/><Relationship Id="rId5" Type="http://schemas.openxmlformats.org/officeDocument/2006/relationships/slideLayout" Target="../slideLayouts/slideLayout8.xml"/><Relationship Id="rId6" Type="http://schemas.openxmlformats.org/officeDocument/2006/relationships/slideLayout" Target="../slideLayouts/slideLayout9.xml"/><Relationship Id="rId7" Type="http://schemas.openxmlformats.org/officeDocument/2006/relationships/slideLayout" Target="../slideLayouts/slideLayout10.xml"/><Relationship Id="rId8"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sp>
        <p:nvSpPr>
          <p:cNvPr id="10" name="Google Shape;10;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12" name="Google Shape;12;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3" name="Google Shape;13;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4" name="Google Shape;14;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 name="Shape 34"/>
        <p:cNvGrpSpPr/>
        <p:nvPr/>
      </p:nvGrpSpPr>
      <p:grpSpPr>
        <a:xfrm>
          <a:off x="0" y="0"/>
          <a:ext cx="0" cy="0"/>
          <a:chOff x="0" y="0"/>
          <a:chExt cx="0" cy="0"/>
        </a:xfrm>
      </p:grpSpPr>
      <p:sp>
        <p:nvSpPr>
          <p:cNvPr id="35" name="Google Shape;35;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6" name="Google Shape;36;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7" name="Google Shape;37;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8" name="Google Shape;38;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9" name="Google Shape;3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B7B7B"/>
        </a:solidFill>
      </p:bgPr>
    </p:bg>
    <p:spTree>
      <p:nvGrpSpPr>
        <p:cNvPr id="112" name="Shape 112"/>
        <p:cNvGrpSpPr/>
        <p:nvPr/>
      </p:nvGrpSpPr>
      <p:grpSpPr>
        <a:xfrm>
          <a:off x="0" y="0"/>
          <a:ext cx="0" cy="0"/>
          <a:chOff x="0" y="0"/>
          <a:chExt cx="0" cy="0"/>
        </a:xfrm>
      </p:grpSpPr>
      <p:sp>
        <p:nvSpPr>
          <p:cNvPr id="113" name="Google Shape;113;p1"/>
          <p:cNvSpPr/>
          <p:nvPr/>
        </p:nvSpPr>
        <p:spPr>
          <a:xfrm flipH="1" rot="10800000">
            <a:off x="0" y="-3324"/>
            <a:ext cx="12192000" cy="6861324"/>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4" name="Google Shape;114;p1"/>
          <p:cNvSpPr/>
          <p:nvPr/>
        </p:nvSpPr>
        <p:spPr>
          <a:xfrm flipH="1" rot="10800000">
            <a:off x="1246925" y="-479"/>
            <a:ext cx="9468701" cy="6858478"/>
          </a:xfrm>
          <a:custGeom>
            <a:rect b="b" l="l" r="r" t="t"/>
            <a:pathLst>
              <a:path extrusionOk="0" h="5829300" w="8078051">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rgbClr val="262626">
              <a:alpha val="6980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5" name="Google Shape;115;p1"/>
          <p:cNvSpPr/>
          <p:nvPr/>
        </p:nvSpPr>
        <p:spPr>
          <a:xfrm flipH="1" rot="10800000">
            <a:off x="-1" y="-479"/>
            <a:ext cx="9324977" cy="6858479"/>
          </a:xfrm>
          <a:custGeom>
            <a:rect b="b" l="l" r="r" t="t"/>
            <a:pathLst>
              <a:path extrusionOk="0" h="6858479" w="9324977">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rgbClr val="26262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6" name="Google Shape;116;p1"/>
          <p:cNvSpPr txBox="1"/>
          <p:nvPr>
            <p:ph type="ctrTitle"/>
          </p:nvPr>
        </p:nvSpPr>
        <p:spPr>
          <a:xfrm>
            <a:off x="804672" y="426720"/>
            <a:ext cx="7018528" cy="342181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Trebuchet MS"/>
              <a:buNone/>
            </a:pPr>
            <a:r>
              <a:rPr lang="en-US" sz="4100">
                <a:latin typeface="Trebuchet MS"/>
                <a:ea typeface="Trebuchet MS"/>
                <a:cs typeface="Trebuchet MS"/>
                <a:sym typeface="Trebuchet MS"/>
              </a:rPr>
              <a:t>Hyperboloid embeddings and Hypersphere similarity metrics for Sentence-BERT</a:t>
            </a:r>
            <a:endParaRPr sz="5700"/>
          </a:p>
        </p:txBody>
      </p:sp>
      <p:sp>
        <p:nvSpPr>
          <p:cNvPr id="117" name="Google Shape;117;p1"/>
          <p:cNvSpPr txBox="1"/>
          <p:nvPr>
            <p:ph idx="1" type="subTitle"/>
          </p:nvPr>
        </p:nvSpPr>
        <p:spPr>
          <a:xfrm>
            <a:off x="804675" y="4451150"/>
            <a:ext cx="5292900" cy="1155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2000"/>
              <a:buNone/>
            </a:pPr>
            <a:r>
              <a:rPr lang="en-US" sz="2000">
                <a:latin typeface="Trebuchet MS"/>
                <a:ea typeface="Trebuchet MS"/>
                <a:cs typeface="Trebuchet MS"/>
                <a:sym typeface="Trebuchet MS"/>
              </a:rPr>
              <a:t>Garvit Goyal, Gunjan Gupta, Tusheet Goli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1" name="Shape 201"/>
        <p:cNvGrpSpPr/>
        <p:nvPr/>
      </p:nvGrpSpPr>
      <p:grpSpPr>
        <a:xfrm>
          <a:off x="0" y="0"/>
          <a:ext cx="0" cy="0"/>
          <a:chOff x="0" y="0"/>
          <a:chExt cx="0" cy="0"/>
        </a:xfrm>
      </p:grpSpPr>
      <p:sp>
        <p:nvSpPr>
          <p:cNvPr id="202" name="Google Shape;202;g1acba339e56_0_18"/>
          <p:cNvSpPr/>
          <p:nvPr/>
        </p:nvSpPr>
        <p:spPr>
          <a:xfrm>
            <a:off x="1524"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3" name="Google Shape;203;g1acba339e56_0_18"/>
          <p:cNvSpPr/>
          <p:nvPr/>
        </p:nvSpPr>
        <p:spPr>
          <a:xfrm>
            <a:off x="0" y="0"/>
            <a:ext cx="4709100" cy="6858000"/>
          </a:xfrm>
          <a:prstGeom prst="rect">
            <a:avLst/>
          </a:prstGeom>
          <a:solidFill>
            <a:schemeClr val="dk1">
              <a:alpha val="8078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4" name="Google Shape;204;g1acba339e56_0_18"/>
          <p:cNvSpPr/>
          <p:nvPr/>
        </p:nvSpPr>
        <p:spPr>
          <a:xfrm>
            <a:off x="0" y="0"/>
            <a:ext cx="3282472" cy="6858000"/>
          </a:xfrm>
          <a:custGeom>
            <a:rect b="b" l="l" r="r" t="t"/>
            <a:pathLst>
              <a:path extrusionOk="0" h="6858000" w="4319042">
                <a:moveTo>
                  <a:pt x="0" y="0"/>
                </a:moveTo>
                <a:lnTo>
                  <a:pt x="1142888" y="0"/>
                </a:lnTo>
                <a:lnTo>
                  <a:pt x="4319042" y="6858000"/>
                </a:lnTo>
                <a:lnTo>
                  <a:pt x="0" y="6858000"/>
                </a:lnTo>
                <a:close/>
              </a:path>
            </a:pathLst>
          </a:custGeom>
          <a:solidFill>
            <a:schemeClr val="dk1">
              <a:alpha val="349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5" name="Google Shape;205;g1acba339e56_0_18"/>
          <p:cNvSpPr txBox="1"/>
          <p:nvPr>
            <p:ph type="title"/>
          </p:nvPr>
        </p:nvSpPr>
        <p:spPr>
          <a:xfrm>
            <a:off x="344100" y="640075"/>
            <a:ext cx="4020900" cy="5257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Trebuchet MS"/>
              <a:buNone/>
            </a:pPr>
            <a:r>
              <a:rPr lang="en-US">
                <a:solidFill>
                  <a:schemeClr val="lt1"/>
                </a:solidFill>
                <a:latin typeface="Trebuchet MS"/>
                <a:ea typeface="Trebuchet MS"/>
                <a:cs typeface="Trebuchet MS"/>
                <a:sym typeface="Trebuchet MS"/>
              </a:rPr>
              <a:t>Hyperspherical loss functions</a:t>
            </a:r>
            <a:endParaRPr>
              <a:solidFill>
                <a:schemeClr val="lt1"/>
              </a:solidFill>
              <a:latin typeface="Trebuchet MS"/>
              <a:ea typeface="Trebuchet MS"/>
              <a:cs typeface="Trebuchet MS"/>
              <a:sym typeface="Trebuchet MS"/>
            </a:endParaRPr>
          </a:p>
        </p:txBody>
      </p:sp>
      <p:sp>
        <p:nvSpPr>
          <p:cNvPr id="206" name="Google Shape;206;g1acba339e56_0_18"/>
          <p:cNvSpPr txBox="1"/>
          <p:nvPr>
            <p:ph idx="1" type="body"/>
          </p:nvPr>
        </p:nvSpPr>
        <p:spPr>
          <a:xfrm>
            <a:off x="5358384" y="640081"/>
            <a:ext cx="6024600" cy="5257800"/>
          </a:xfrm>
          <a:prstGeom prst="rect">
            <a:avLst/>
          </a:prstGeom>
          <a:noFill/>
          <a:ln>
            <a:noFill/>
          </a:ln>
        </p:spPr>
        <p:txBody>
          <a:bodyPr anchorCtr="0" anchor="ctr" bIns="45700" lIns="91425" spcFirstLastPara="1" rIns="91425" wrap="square" tIns="45700">
            <a:normAutofit/>
          </a:bodyPr>
          <a:lstStyle/>
          <a:p>
            <a:pPr indent="0" lvl="0" marL="228600" rtl="0" algn="l">
              <a:lnSpc>
                <a:spcPct val="90000"/>
              </a:lnSpc>
              <a:spcBef>
                <a:spcPts val="0"/>
              </a:spcBef>
              <a:spcAft>
                <a:spcPts val="0"/>
              </a:spcAft>
              <a:buNone/>
            </a:pPr>
            <a:r>
              <a:rPr lang="en-US" sz="2400">
                <a:latin typeface="Trebuchet MS"/>
                <a:ea typeface="Trebuchet MS"/>
                <a:cs typeface="Trebuchet MS"/>
                <a:sym typeface="Trebuchet MS"/>
              </a:rPr>
              <a:t> </a:t>
            </a:r>
            <a:endParaRPr/>
          </a:p>
        </p:txBody>
      </p:sp>
      <p:pic>
        <p:nvPicPr>
          <p:cNvPr id="207" name="Google Shape;207;g1acba339e56_0_18"/>
          <p:cNvPicPr preferRelativeResize="0"/>
          <p:nvPr/>
        </p:nvPicPr>
        <p:blipFill>
          <a:blip r:embed="rId3">
            <a:alphaModFix/>
          </a:blip>
          <a:stretch>
            <a:fillRect/>
          </a:stretch>
        </p:blipFill>
        <p:spPr>
          <a:xfrm>
            <a:off x="8579112" y="677163"/>
            <a:ext cx="3282599" cy="2745219"/>
          </a:xfrm>
          <a:prstGeom prst="rect">
            <a:avLst/>
          </a:prstGeom>
          <a:noFill/>
          <a:ln>
            <a:noFill/>
          </a:ln>
        </p:spPr>
      </p:pic>
      <p:pic>
        <p:nvPicPr>
          <p:cNvPr id="208" name="Google Shape;208;g1acba339e56_0_18"/>
          <p:cNvPicPr preferRelativeResize="0"/>
          <p:nvPr/>
        </p:nvPicPr>
        <p:blipFill>
          <a:blip r:embed="rId4">
            <a:alphaModFix/>
          </a:blip>
          <a:stretch>
            <a:fillRect/>
          </a:stretch>
        </p:blipFill>
        <p:spPr>
          <a:xfrm>
            <a:off x="5002800" y="532400"/>
            <a:ext cx="3282600" cy="2803887"/>
          </a:xfrm>
          <a:prstGeom prst="rect">
            <a:avLst/>
          </a:prstGeom>
          <a:noFill/>
          <a:ln>
            <a:noFill/>
          </a:ln>
        </p:spPr>
      </p:pic>
      <p:pic>
        <p:nvPicPr>
          <p:cNvPr id="209" name="Google Shape;209;g1acba339e56_0_18"/>
          <p:cNvPicPr preferRelativeResize="0"/>
          <p:nvPr/>
        </p:nvPicPr>
        <p:blipFill>
          <a:blip r:embed="rId5">
            <a:alphaModFix/>
          </a:blip>
          <a:stretch>
            <a:fillRect/>
          </a:stretch>
        </p:blipFill>
        <p:spPr>
          <a:xfrm>
            <a:off x="4863750" y="3810624"/>
            <a:ext cx="7244775" cy="2726700"/>
          </a:xfrm>
          <a:prstGeom prst="rect">
            <a:avLst/>
          </a:prstGeom>
          <a:noFill/>
          <a:ln>
            <a:noFill/>
          </a:ln>
        </p:spPr>
      </p:pic>
      <p:sp>
        <p:nvSpPr>
          <p:cNvPr id="210" name="Google Shape;210;g1acba339e56_0_18"/>
          <p:cNvSpPr txBox="1"/>
          <p:nvPr/>
        </p:nvSpPr>
        <p:spPr>
          <a:xfrm>
            <a:off x="9396450" y="3646375"/>
            <a:ext cx="281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Source: Wang and Isola (2020)</a:t>
            </a:r>
            <a:endParaRPr>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5" name="Shape 215"/>
        <p:cNvGrpSpPr/>
        <p:nvPr/>
      </p:nvGrpSpPr>
      <p:grpSpPr>
        <a:xfrm>
          <a:off x="0" y="0"/>
          <a:ext cx="0" cy="0"/>
          <a:chOff x="0" y="0"/>
          <a:chExt cx="0" cy="0"/>
        </a:xfrm>
      </p:grpSpPr>
      <p:sp>
        <p:nvSpPr>
          <p:cNvPr id="216" name="Google Shape;216;g1acbafa2253_0_18"/>
          <p:cNvSpPr/>
          <p:nvPr/>
        </p:nvSpPr>
        <p:spPr>
          <a:xfrm>
            <a:off x="1524"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7" name="Google Shape;217;g1acbafa2253_0_18"/>
          <p:cNvSpPr/>
          <p:nvPr/>
        </p:nvSpPr>
        <p:spPr>
          <a:xfrm>
            <a:off x="0" y="0"/>
            <a:ext cx="4709100" cy="6858000"/>
          </a:xfrm>
          <a:prstGeom prst="rect">
            <a:avLst/>
          </a:prstGeom>
          <a:solidFill>
            <a:schemeClr val="dk1">
              <a:alpha val="8078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8" name="Google Shape;218;g1acbafa2253_0_18"/>
          <p:cNvSpPr/>
          <p:nvPr/>
        </p:nvSpPr>
        <p:spPr>
          <a:xfrm>
            <a:off x="0" y="0"/>
            <a:ext cx="3282472" cy="6858000"/>
          </a:xfrm>
          <a:custGeom>
            <a:rect b="b" l="l" r="r" t="t"/>
            <a:pathLst>
              <a:path extrusionOk="0" h="6858000" w="4319042">
                <a:moveTo>
                  <a:pt x="0" y="0"/>
                </a:moveTo>
                <a:lnTo>
                  <a:pt x="1142888" y="0"/>
                </a:lnTo>
                <a:lnTo>
                  <a:pt x="4319042" y="6858000"/>
                </a:lnTo>
                <a:lnTo>
                  <a:pt x="0" y="6858000"/>
                </a:lnTo>
                <a:close/>
              </a:path>
            </a:pathLst>
          </a:custGeom>
          <a:solidFill>
            <a:schemeClr val="dk1">
              <a:alpha val="349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9" name="Google Shape;219;g1acbafa2253_0_18"/>
          <p:cNvSpPr txBox="1"/>
          <p:nvPr>
            <p:ph type="title"/>
          </p:nvPr>
        </p:nvSpPr>
        <p:spPr>
          <a:xfrm>
            <a:off x="804672" y="640080"/>
            <a:ext cx="3282600" cy="5257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Trebuchet MS"/>
              <a:buNone/>
            </a:pPr>
            <a:r>
              <a:rPr lang="en-US">
                <a:solidFill>
                  <a:schemeClr val="lt1"/>
                </a:solidFill>
                <a:latin typeface="Trebuchet MS"/>
                <a:ea typeface="Trebuchet MS"/>
                <a:cs typeface="Trebuchet MS"/>
                <a:sym typeface="Trebuchet MS"/>
              </a:rPr>
              <a:t>Hyperboloid Embeddings</a:t>
            </a:r>
            <a:endParaRPr>
              <a:solidFill>
                <a:schemeClr val="lt1"/>
              </a:solidFill>
              <a:latin typeface="Trebuchet MS"/>
              <a:ea typeface="Trebuchet MS"/>
              <a:cs typeface="Trebuchet MS"/>
              <a:sym typeface="Trebuchet MS"/>
            </a:endParaRPr>
          </a:p>
        </p:txBody>
      </p:sp>
      <p:sp>
        <p:nvSpPr>
          <p:cNvPr id="220" name="Google Shape;220;g1acbafa2253_0_18"/>
          <p:cNvSpPr txBox="1"/>
          <p:nvPr>
            <p:ph idx="1" type="body"/>
          </p:nvPr>
        </p:nvSpPr>
        <p:spPr>
          <a:xfrm>
            <a:off x="5358384" y="640081"/>
            <a:ext cx="6024600" cy="5257800"/>
          </a:xfrm>
          <a:prstGeom prst="rect">
            <a:avLst/>
          </a:prstGeom>
          <a:noFill/>
          <a:ln>
            <a:noFill/>
          </a:ln>
        </p:spPr>
        <p:txBody>
          <a:bodyPr anchorCtr="0" anchor="ctr" bIns="45700" lIns="91425" spcFirstLastPara="1" rIns="91425" wrap="square" tIns="45700">
            <a:normAutofit/>
          </a:bodyPr>
          <a:lstStyle/>
          <a:p>
            <a:pPr indent="0" lvl="0" marL="228600" rtl="0" algn="l">
              <a:lnSpc>
                <a:spcPct val="90000"/>
              </a:lnSpc>
              <a:spcBef>
                <a:spcPts val="0"/>
              </a:spcBef>
              <a:spcAft>
                <a:spcPts val="0"/>
              </a:spcAft>
              <a:buNone/>
            </a:pPr>
            <a:r>
              <a:rPr lang="en-US" sz="2400">
                <a:latin typeface="Trebuchet MS"/>
                <a:ea typeface="Trebuchet MS"/>
                <a:cs typeface="Trebuchet MS"/>
                <a:sym typeface="Trebuchet MS"/>
              </a:rPr>
              <a:t> </a:t>
            </a:r>
            <a:endParaRPr/>
          </a:p>
        </p:txBody>
      </p:sp>
      <p:pic>
        <p:nvPicPr>
          <p:cNvPr id="221" name="Google Shape;221;g1acbafa2253_0_18"/>
          <p:cNvPicPr preferRelativeResize="0"/>
          <p:nvPr/>
        </p:nvPicPr>
        <p:blipFill>
          <a:blip r:embed="rId3">
            <a:alphaModFix/>
          </a:blip>
          <a:stretch>
            <a:fillRect/>
          </a:stretch>
        </p:blipFill>
        <p:spPr>
          <a:xfrm>
            <a:off x="4818211" y="2307613"/>
            <a:ext cx="7104924" cy="2242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04040"/>
        </a:solidFill>
      </p:bgPr>
    </p:bg>
    <p:spTree>
      <p:nvGrpSpPr>
        <p:cNvPr id="225" name="Shape 225"/>
        <p:cNvGrpSpPr/>
        <p:nvPr/>
      </p:nvGrpSpPr>
      <p:grpSpPr>
        <a:xfrm>
          <a:off x="0" y="0"/>
          <a:ext cx="0" cy="0"/>
          <a:chOff x="0" y="0"/>
          <a:chExt cx="0" cy="0"/>
        </a:xfrm>
      </p:grpSpPr>
      <p:sp>
        <p:nvSpPr>
          <p:cNvPr id="226" name="Google Shape;226;g1acbe0fdd39_0_12"/>
          <p:cNvSpPr/>
          <p:nvPr/>
        </p:nvSpPr>
        <p:spPr>
          <a:xfrm>
            <a:off x="0" y="-3324"/>
            <a:ext cx="12192000" cy="6861300"/>
          </a:xfrm>
          <a:prstGeom prst="rect">
            <a:avLst/>
          </a:prstGeom>
          <a:solidFill>
            <a:srgbClr val="40404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7" name="Google Shape;227;g1acbe0fdd39_0_12"/>
          <p:cNvSpPr/>
          <p:nvPr/>
        </p:nvSpPr>
        <p:spPr>
          <a:xfrm>
            <a:off x="0" y="0"/>
            <a:ext cx="11786754" cy="6858000"/>
          </a:xfrm>
          <a:custGeom>
            <a:rect b="b" l="l" r="r" t="t"/>
            <a:pathLst>
              <a:path extrusionOk="0" h="6858000" w="11786754">
                <a:moveTo>
                  <a:pt x="0" y="0"/>
                </a:moveTo>
                <a:lnTo>
                  <a:pt x="8610600" y="0"/>
                </a:lnTo>
                <a:lnTo>
                  <a:pt x="11786754" y="6858000"/>
                </a:lnTo>
                <a:lnTo>
                  <a:pt x="0" y="6858000"/>
                </a:lnTo>
                <a:close/>
              </a:path>
            </a:pathLst>
          </a:custGeom>
          <a:solidFill>
            <a:srgbClr val="000000">
              <a:alpha val="2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8" name="Google Shape;228;g1acbe0fdd39_0_12"/>
          <p:cNvSpPr/>
          <p:nvPr/>
        </p:nvSpPr>
        <p:spPr>
          <a:xfrm>
            <a:off x="0" y="0"/>
            <a:ext cx="6210300" cy="6858000"/>
          </a:xfrm>
          <a:custGeom>
            <a:rect b="b" l="l" r="r" t="t"/>
            <a:pathLst>
              <a:path extrusionOk="0" h="6858000" w="6210300">
                <a:moveTo>
                  <a:pt x="0" y="0"/>
                </a:moveTo>
                <a:lnTo>
                  <a:pt x="2628900" y="0"/>
                </a:lnTo>
                <a:lnTo>
                  <a:pt x="3034146" y="0"/>
                </a:lnTo>
                <a:lnTo>
                  <a:pt x="6210300" y="6858000"/>
                </a:lnTo>
                <a:lnTo>
                  <a:pt x="2628900" y="6858000"/>
                </a:lnTo>
                <a:lnTo>
                  <a:pt x="0" y="6858000"/>
                </a:lnTo>
                <a:close/>
              </a:path>
            </a:pathLst>
          </a:custGeom>
          <a:solidFill>
            <a:srgbClr val="000000">
              <a:alpha val="2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9" name="Google Shape;229;g1acbe0fdd39_0_12"/>
          <p:cNvSpPr txBox="1"/>
          <p:nvPr>
            <p:ph type="title"/>
          </p:nvPr>
        </p:nvSpPr>
        <p:spPr>
          <a:xfrm>
            <a:off x="604399" y="365125"/>
            <a:ext cx="4226100" cy="5811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Trebuchet MS"/>
              <a:buNone/>
            </a:pPr>
            <a:r>
              <a:rPr lang="en-US" sz="4000">
                <a:solidFill>
                  <a:srgbClr val="FFFFFF"/>
                </a:solidFill>
                <a:latin typeface="Trebuchet MS"/>
                <a:ea typeface="Trebuchet MS"/>
                <a:cs typeface="Trebuchet MS"/>
                <a:sym typeface="Trebuchet MS"/>
              </a:rPr>
              <a:t>Implementation Details</a:t>
            </a:r>
            <a:endParaRPr sz="4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4" name="Shape 234"/>
        <p:cNvGrpSpPr/>
        <p:nvPr/>
      </p:nvGrpSpPr>
      <p:grpSpPr>
        <a:xfrm>
          <a:off x="0" y="0"/>
          <a:ext cx="0" cy="0"/>
          <a:chOff x="0" y="0"/>
          <a:chExt cx="0" cy="0"/>
        </a:xfrm>
      </p:grpSpPr>
      <p:sp>
        <p:nvSpPr>
          <p:cNvPr id="235" name="Google Shape;235;g1acbafa2253_0_27"/>
          <p:cNvSpPr/>
          <p:nvPr/>
        </p:nvSpPr>
        <p:spPr>
          <a:xfrm>
            <a:off x="1524"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6" name="Google Shape;236;g1acbafa2253_0_27"/>
          <p:cNvSpPr/>
          <p:nvPr/>
        </p:nvSpPr>
        <p:spPr>
          <a:xfrm>
            <a:off x="0" y="0"/>
            <a:ext cx="4709100" cy="6858000"/>
          </a:xfrm>
          <a:prstGeom prst="rect">
            <a:avLst/>
          </a:prstGeom>
          <a:solidFill>
            <a:schemeClr val="dk1">
              <a:alpha val="8078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7" name="Google Shape;237;g1acbafa2253_0_27"/>
          <p:cNvSpPr/>
          <p:nvPr/>
        </p:nvSpPr>
        <p:spPr>
          <a:xfrm>
            <a:off x="0" y="0"/>
            <a:ext cx="3282472" cy="6858000"/>
          </a:xfrm>
          <a:custGeom>
            <a:rect b="b" l="l" r="r" t="t"/>
            <a:pathLst>
              <a:path extrusionOk="0" h="6858000" w="4319042">
                <a:moveTo>
                  <a:pt x="0" y="0"/>
                </a:moveTo>
                <a:lnTo>
                  <a:pt x="1142888" y="0"/>
                </a:lnTo>
                <a:lnTo>
                  <a:pt x="4319042" y="6858000"/>
                </a:lnTo>
                <a:lnTo>
                  <a:pt x="0" y="6858000"/>
                </a:lnTo>
                <a:close/>
              </a:path>
            </a:pathLst>
          </a:custGeom>
          <a:solidFill>
            <a:schemeClr val="dk1">
              <a:alpha val="349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8" name="Google Shape;238;g1acbafa2253_0_27"/>
          <p:cNvSpPr txBox="1"/>
          <p:nvPr>
            <p:ph type="title"/>
          </p:nvPr>
        </p:nvSpPr>
        <p:spPr>
          <a:xfrm>
            <a:off x="373025" y="640075"/>
            <a:ext cx="3959700" cy="5257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Trebuchet MS"/>
              <a:buNone/>
            </a:pPr>
            <a:r>
              <a:rPr lang="en-US" sz="3900">
                <a:solidFill>
                  <a:schemeClr val="lt1"/>
                </a:solidFill>
                <a:latin typeface="Trebuchet MS"/>
                <a:ea typeface="Trebuchet MS"/>
                <a:cs typeface="Trebuchet MS"/>
                <a:sym typeface="Trebuchet MS"/>
              </a:rPr>
              <a:t>I</a:t>
            </a:r>
            <a:r>
              <a:rPr lang="en-US" sz="3900">
                <a:solidFill>
                  <a:schemeClr val="lt1"/>
                </a:solidFill>
                <a:latin typeface="Trebuchet MS"/>
                <a:ea typeface="Trebuchet MS"/>
                <a:cs typeface="Trebuchet MS"/>
                <a:sym typeface="Trebuchet MS"/>
              </a:rPr>
              <a:t>mplementation Detail</a:t>
            </a:r>
            <a:r>
              <a:rPr lang="en-US" sz="3900">
                <a:solidFill>
                  <a:schemeClr val="lt1"/>
                </a:solidFill>
                <a:latin typeface="Trebuchet MS"/>
                <a:ea typeface="Trebuchet MS"/>
                <a:cs typeface="Trebuchet MS"/>
                <a:sym typeface="Trebuchet MS"/>
              </a:rPr>
              <a:t>s</a:t>
            </a:r>
            <a:endParaRPr sz="3900">
              <a:solidFill>
                <a:schemeClr val="lt1"/>
              </a:solidFill>
              <a:latin typeface="Trebuchet MS"/>
              <a:ea typeface="Trebuchet MS"/>
              <a:cs typeface="Trebuchet MS"/>
              <a:sym typeface="Trebuchet MS"/>
            </a:endParaRPr>
          </a:p>
        </p:txBody>
      </p:sp>
      <p:sp>
        <p:nvSpPr>
          <p:cNvPr id="239" name="Google Shape;239;g1acbafa2253_0_27"/>
          <p:cNvSpPr txBox="1"/>
          <p:nvPr>
            <p:ph idx="1" type="body"/>
          </p:nvPr>
        </p:nvSpPr>
        <p:spPr>
          <a:xfrm>
            <a:off x="5358384" y="640081"/>
            <a:ext cx="6024600" cy="5257800"/>
          </a:xfrm>
          <a:prstGeom prst="rect">
            <a:avLst/>
          </a:prstGeom>
          <a:noFill/>
          <a:ln>
            <a:noFill/>
          </a:ln>
        </p:spPr>
        <p:txBody>
          <a:bodyPr anchorCtr="0" anchor="ctr" bIns="45700" lIns="91425" spcFirstLastPara="1" rIns="91425" wrap="square" tIns="45700">
            <a:normAutofit/>
          </a:bodyPr>
          <a:lstStyle/>
          <a:p>
            <a:pPr indent="-381000" lvl="0" marL="457200" rtl="0" algn="l">
              <a:lnSpc>
                <a:spcPct val="90000"/>
              </a:lnSpc>
              <a:spcBef>
                <a:spcPts val="0"/>
              </a:spcBef>
              <a:spcAft>
                <a:spcPts val="0"/>
              </a:spcAft>
              <a:buSzPts val="2400"/>
              <a:buFont typeface="Trebuchet MS"/>
              <a:buChar char="●"/>
            </a:pPr>
            <a:r>
              <a:rPr lang="en-US" sz="2400">
                <a:latin typeface="Trebuchet MS"/>
                <a:ea typeface="Trebuchet MS"/>
                <a:cs typeface="Trebuchet MS"/>
                <a:sym typeface="Trebuchet MS"/>
              </a:rPr>
              <a:t>Baseline: </a:t>
            </a:r>
            <a:r>
              <a:rPr lang="en-US" sz="2400">
                <a:latin typeface="Trebuchet MS"/>
                <a:ea typeface="Trebuchet MS"/>
                <a:cs typeface="Trebuchet MS"/>
                <a:sym typeface="Trebuchet MS"/>
              </a:rPr>
              <a:t>bert</a:t>
            </a:r>
            <a:r>
              <a:rPr lang="en-US" sz="2400">
                <a:latin typeface="Trebuchet MS"/>
                <a:ea typeface="Trebuchet MS"/>
                <a:cs typeface="Trebuchet MS"/>
                <a:sym typeface="Trebuchet MS"/>
              </a:rPr>
              <a:t>-base-uncased followed by mean pooling</a:t>
            </a:r>
            <a:endParaRPr sz="2400">
              <a:latin typeface="Trebuchet MS"/>
              <a:ea typeface="Trebuchet MS"/>
              <a:cs typeface="Trebuchet MS"/>
              <a:sym typeface="Trebuchet MS"/>
            </a:endParaRPr>
          </a:p>
          <a:p>
            <a:pPr indent="-381000" lvl="0" marL="457200" rtl="0" algn="l">
              <a:lnSpc>
                <a:spcPct val="90000"/>
              </a:lnSpc>
              <a:spcBef>
                <a:spcPts val="0"/>
              </a:spcBef>
              <a:spcAft>
                <a:spcPts val="0"/>
              </a:spcAft>
              <a:buSzPts val="2400"/>
              <a:buFont typeface="Trebuchet MS"/>
              <a:buChar char="●"/>
            </a:pPr>
            <a:r>
              <a:rPr lang="en-US" sz="2400">
                <a:latin typeface="Trebuchet MS"/>
                <a:ea typeface="Trebuchet MS"/>
                <a:cs typeface="Trebuchet MS"/>
                <a:sym typeface="Trebuchet MS"/>
              </a:rPr>
              <a:t>Optimizer: SGD with lr = 0.001 and momentum = 0.9</a:t>
            </a:r>
            <a:endParaRPr sz="2400">
              <a:latin typeface="Trebuchet MS"/>
              <a:ea typeface="Trebuchet MS"/>
              <a:cs typeface="Trebuchet MS"/>
              <a:sym typeface="Trebuchet MS"/>
            </a:endParaRPr>
          </a:p>
          <a:p>
            <a:pPr indent="-381000" lvl="0" marL="457200" rtl="0" algn="l">
              <a:lnSpc>
                <a:spcPct val="90000"/>
              </a:lnSpc>
              <a:spcBef>
                <a:spcPts val="0"/>
              </a:spcBef>
              <a:spcAft>
                <a:spcPts val="0"/>
              </a:spcAft>
              <a:buSzPts val="2400"/>
              <a:buFont typeface="Trebuchet MS"/>
              <a:buChar char="●"/>
            </a:pPr>
            <a:r>
              <a:rPr lang="en-US" sz="2400">
                <a:latin typeface="Trebuchet MS"/>
                <a:ea typeface="Trebuchet MS"/>
                <a:cs typeface="Trebuchet MS"/>
                <a:sym typeface="Trebuchet MS"/>
              </a:rPr>
              <a:t>The NLI versions were trained on NLI for one epoch, and the STS versions were trained on the STS dataset for 10 epochs. </a:t>
            </a:r>
            <a:endParaRPr sz="2400">
              <a:latin typeface="Trebuchet MS"/>
              <a:ea typeface="Trebuchet MS"/>
              <a:cs typeface="Trebuchet MS"/>
              <a:sym typeface="Trebuchet MS"/>
            </a:endParaRPr>
          </a:p>
          <a:p>
            <a:pPr indent="-381000" lvl="0" marL="457200" rtl="0" algn="l">
              <a:lnSpc>
                <a:spcPct val="90000"/>
              </a:lnSpc>
              <a:spcBef>
                <a:spcPts val="0"/>
              </a:spcBef>
              <a:spcAft>
                <a:spcPts val="0"/>
              </a:spcAft>
              <a:buSzPts val="2400"/>
              <a:buFont typeface="Trebuchet MS"/>
              <a:buChar char="●"/>
            </a:pPr>
            <a:r>
              <a:rPr lang="en-US" sz="2400">
                <a:latin typeface="Trebuchet MS"/>
                <a:ea typeface="Trebuchet MS"/>
                <a:cs typeface="Trebuchet MS"/>
                <a:sym typeface="Trebuchet MS"/>
              </a:rPr>
              <a:t>Both types of models were validated every 10% of </a:t>
            </a:r>
            <a:r>
              <a:rPr lang="en-US" sz="2400">
                <a:latin typeface="Trebuchet MS"/>
                <a:ea typeface="Trebuchet MS"/>
                <a:cs typeface="Trebuchet MS"/>
                <a:sym typeface="Trebuchet MS"/>
              </a:rPr>
              <a:t>iterations on dev split of STS benchmark, and tested on test split of STS benchmark</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4" name="Shape 244"/>
        <p:cNvGrpSpPr/>
        <p:nvPr/>
      </p:nvGrpSpPr>
      <p:grpSpPr>
        <a:xfrm>
          <a:off x="0" y="0"/>
          <a:ext cx="0" cy="0"/>
          <a:chOff x="0" y="0"/>
          <a:chExt cx="0" cy="0"/>
        </a:xfrm>
      </p:grpSpPr>
      <p:sp>
        <p:nvSpPr>
          <p:cNvPr id="245" name="Google Shape;245;g1acbe0fdd39_0_1"/>
          <p:cNvSpPr/>
          <p:nvPr/>
        </p:nvSpPr>
        <p:spPr>
          <a:xfrm>
            <a:off x="1524"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46" name="Google Shape;246;g1acbe0fdd39_0_1"/>
          <p:cNvSpPr/>
          <p:nvPr/>
        </p:nvSpPr>
        <p:spPr>
          <a:xfrm>
            <a:off x="0" y="0"/>
            <a:ext cx="4709100" cy="6858000"/>
          </a:xfrm>
          <a:prstGeom prst="rect">
            <a:avLst/>
          </a:prstGeom>
          <a:solidFill>
            <a:schemeClr val="dk1">
              <a:alpha val="8078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47" name="Google Shape;247;g1acbe0fdd39_0_1"/>
          <p:cNvSpPr/>
          <p:nvPr/>
        </p:nvSpPr>
        <p:spPr>
          <a:xfrm>
            <a:off x="0" y="0"/>
            <a:ext cx="3282472" cy="6858000"/>
          </a:xfrm>
          <a:custGeom>
            <a:rect b="b" l="l" r="r" t="t"/>
            <a:pathLst>
              <a:path extrusionOk="0" h="6858000" w="4319042">
                <a:moveTo>
                  <a:pt x="0" y="0"/>
                </a:moveTo>
                <a:lnTo>
                  <a:pt x="1142888" y="0"/>
                </a:lnTo>
                <a:lnTo>
                  <a:pt x="4319042" y="6858000"/>
                </a:lnTo>
                <a:lnTo>
                  <a:pt x="0" y="6858000"/>
                </a:lnTo>
                <a:close/>
              </a:path>
            </a:pathLst>
          </a:custGeom>
          <a:solidFill>
            <a:schemeClr val="dk1">
              <a:alpha val="349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id="248" name="Google Shape;248;g1acbe0fdd39_0_1"/>
          <p:cNvPicPr preferRelativeResize="0"/>
          <p:nvPr/>
        </p:nvPicPr>
        <p:blipFill>
          <a:blip r:embed="rId3">
            <a:alphaModFix/>
          </a:blip>
          <a:stretch>
            <a:fillRect/>
          </a:stretch>
        </p:blipFill>
        <p:spPr>
          <a:xfrm>
            <a:off x="5786717" y="1699046"/>
            <a:ext cx="5167924" cy="1945075"/>
          </a:xfrm>
          <a:prstGeom prst="rect">
            <a:avLst/>
          </a:prstGeom>
          <a:noFill/>
          <a:ln>
            <a:noFill/>
          </a:ln>
        </p:spPr>
      </p:pic>
      <p:pic>
        <p:nvPicPr>
          <p:cNvPr id="249" name="Google Shape;249;g1acbe0fdd39_0_1"/>
          <p:cNvPicPr preferRelativeResize="0"/>
          <p:nvPr/>
        </p:nvPicPr>
        <p:blipFill>
          <a:blip r:embed="rId4">
            <a:alphaModFix/>
          </a:blip>
          <a:stretch>
            <a:fillRect/>
          </a:stretch>
        </p:blipFill>
        <p:spPr>
          <a:xfrm>
            <a:off x="6165797" y="3160272"/>
            <a:ext cx="4409774" cy="1367100"/>
          </a:xfrm>
          <a:prstGeom prst="rect">
            <a:avLst/>
          </a:prstGeom>
          <a:noFill/>
          <a:ln>
            <a:noFill/>
          </a:ln>
        </p:spPr>
      </p:pic>
      <p:sp>
        <p:nvSpPr>
          <p:cNvPr id="250" name="Google Shape;250;g1acbe0fdd39_0_1"/>
          <p:cNvSpPr txBox="1"/>
          <p:nvPr>
            <p:ph type="title"/>
          </p:nvPr>
        </p:nvSpPr>
        <p:spPr>
          <a:xfrm>
            <a:off x="373025" y="640075"/>
            <a:ext cx="3959700" cy="5257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Trebuchet MS"/>
              <a:buNone/>
            </a:pPr>
            <a:r>
              <a:rPr lang="en-US" sz="3900">
                <a:solidFill>
                  <a:schemeClr val="lt1"/>
                </a:solidFill>
                <a:latin typeface="Trebuchet MS"/>
                <a:ea typeface="Trebuchet MS"/>
                <a:cs typeface="Trebuchet MS"/>
                <a:sym typeface="Trebuchet MS"/>
              </a:rPr>
              <a:t>Implementation Details</a:t>
            </a:r>
            <a:endParaRPr sz="3900">
              <a:solidFill>
                <a:schemeClr val="lt1"/>
              </a:solidFill>
              <a:latin typeface="Trebuchet MS"/>
              <a:ea typeface="Trebuchet MS"/>
              <a:cs typeface="Trebuchet MS"/>
              <a:sym typeface="Trebuchet M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04040"/>
        </a:solidFill>
      </p:bgPr>
    </p:bg>
    <p:spTree>
      <p:nvGrpSpPr>
        <p:cNvPr id="255" name="Shape 255"/>
        <p:cNvGrpSpPr/>
        <p:nvPr/>
      </p:nvGrpSpPr>
      <p:grpSpPr>
        <a:xfrm>
          <a:off x="0" y="0"/>
          <a:ext cx="0" cy="0"/>
          <a:chOff x="0" y="0"/>
          <a:chExt cx="0" cy="0"/>
        </a:xfrm>
      </p:grpSpPr>
      <p:sp>
        <p:nvSpPr>
          <p:cNvPr id="256" name="Google Shape;256;g1ae9f939a7d_2_56"/>
          <p:cNvSpPr/>
          <p:nvPr/>
        </p:nvSpPr>
        <p:spPr>
          <a:xfrm>
            <a:off x="0" y="-3324"/>
            <a:ext cx="12192000" cy="6861300"/>
          </a:xfrm>
          <a:prstGeom prst="rect">
            <a:avLst/>
          </a:prstGeom>
          <a:solidFill>
            <a:srgbClr val="40404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57" name="Google Shape;257;g1ae9f939a7d_2_56"/>
          <p:cNvSpPr/>
          <p:nvPr/>
        </p:nvSpPr>
        <p:spPr>
          <a:xfrm>
            <a:off x="0" y="0"/>
            <a:ext cx="11786754" cy="6858000"/>
          </a:xfrm>
          <a:custGeom>
            <a:rect b="b" l="l" r="r" t="t"/>
            <a:pathLst>
              <a:path extrusionOk="0" h="6858000" w="11786754">
                <a:moveTo>
                  <a:pt x="0" y="0"/>
                </a:moveTo>
                <a:lnTo>
                  <a:pt x="8610600" y="0"/>
                </a:lnTo>
                <a:lnTo>
                  <a:pt x="11786754" y="6858000"/>
                </a:lnTo>
                <a:lnTo>
                  <a:pt x="0" y="6858000"/>
                </a:lnTo>
                <a:close/>
              </a:path>
            </a:pathLst>
          </a:custGeom>
          <a:solidFill>
            <a:srgbClr val="000000">
              <a:alpha val="2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58" name="Google Shape;258;g1ae9f939a7d_2_56"/>
          <p:cNvSpPr/>
          <p:nvPr/>
        </p:nvSpPr>
        <p:spPr>
          <a:xfrm>
            <a:off x="0" y="0"/>
            <a:ext cx="3581400" cy="6858000"/>
          </a:xfrm>
          <a:custGeom>
            <a:rect b="b" l="l" r="r" t="t"/>
            <a:pathLst>
              <a:path extrusionOk="0" h="6858000" w="3581400">
                <a:moveTo>
                  <a:pt x="0" y="0"/>
                </a:moveTo>
                <a:lnTo>
                  <a:pt x="405246" y="0"/>
                </a:lnTo>
                <a:lnTo>
                  <a:pt x="3581400" y="6858000"/>
                </a:lnTo>
                <a:lnTo>
                  <a:pt x="0" y="6858000"/>
                </a:lnTo>
                <a:close/>
              </a:path>
            </a:pathLst>
          </a:custGeom>
          <a:solidFill>
            <a:srgbClr val="000000">
              <a:alpha val="2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59" name="Google Shape;259;g1ae9f939a7d_2_56"/>
          <p:cNvSpPr txBox="1"/>
          <p:nvPr>
            <p:ph type="title"/>
          </p:nvPr>
        </p:nvSpPr>
        <p:spPr>
          <a:xfrm>
            <a:off x="833002" y="365125"/>
            <a:ext cx="10520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Trebuchet MS"/>
              <a:buNone/>
            </a:pPr>
            <a:r>
              <a:rPr lang="en-US">
                <a:solidFill>
                  <a:srgbClr val="FFFFFF"/>
                </a:solidFill>
                <a:latin typeface="Trebuchet MS"/>
                <a:ea typeface="Trebuchet MS"/>
                <a:cs typeface="Trebuchet MS"/>
                <a:sym typeface="Trebuchet MS"/>
              </a:rPr>
              <a:t>Results</a:t>
            </a:r>
            <a:endParaRPr/>
          </a:p>
        </p:txBody>
      </p:sp>
      <p:graphicFrame>
        <p:nvGraphicFramePr>
          <p:cNvPr id="260" name="Google Shape;260;g1ae9f939a7d_2_56"/>
          <p:cNvGraphicFramePr/>
          <p:nvPr/>
        </p:nvGraphicFramePr>
        <p:xfrm>
          <a:off x="949850" y="1690865"/>
          <a:ext cx="3000000" cy="3000000"/>
        </p:xfrm>
        <a:graphic>
          <a:graphicData uri="http://schemas.openxmlformats.org/drawingml/2006/table">
            <a:tbl>
              <a:tblPr>
                <a:noFill/>
                <a:tableStyleId>{0E8F4CDC-EE8B-4202-8CF9-5647E8399AED}</a:tableStyleId>
              </a:tblPr>
              <a:tblGrid>
                <a:gridCol w="2561350"/>
                <a:gridCol w="2561350"/>
                <a:gridCol w="2561350"/>
                <a:gridCol w="2561350"/>
              </a:tblGrid>
              <a:tr h="974950">
                <a:tc>
                  <a:txBody>
                    <a:bodyPr/>
                    <a:lstStyle/>
                    <a:p>
                      <a:pPr indent="0" lvl="0" marL="0" rtl="0" algn="l">
                        <a:spcBef>
                          <a:spcPts val="0"/>
                        </a:spcBef>
                        <a:spcAft>
                          <a:spcPts val="0"/>
                        </a:spcAft>
                        <a:buNone/>
                      </a:pPr>
                      <a:r>
                        <a:rPr b="1" lang="en-US" sz="1900">
                          <a:solidFill>
                            <a:schemeClr val="lt1"/>
                          </a:solidFill>
                          <a:latin typeface="Trebuchet MS"/>
                          <a:ea typeface="Trebuchet MS"/>
                          <a:cs typeface="Trebuchet MS"/>
                          <a:sym typeface="Trebuchet MS"/>
                        </a:rPr>
                        <a:t>Model</a:t>
                      </a:r>
                      <a:endParaRPr b="1" sz="1900">
                        <a:solidFill>
                          <a:schemeClr val="lt1"/>
                        </a:solidFill>
                        <a:latin typeface="Trebuchet MS"/>
                        <a:ea typeface="Trebuchet MS"/>
                        <a:cs typeface="Trebuchet MS"/>
                        <a:sym typeface="Trebuchet MS"/>
                      </a:endParaRPr>
                    </a:p>
                  </a:txBody>
                  <a:tcPr marT="91425" marB="91425" marR="91425" marL="91425"/>
                </a:tc>
                <a:tc>
                  <a:txBody>
                    <a:bodyPr/>
                    <a:lstStyle/>
                    <a:p>
                      <a:pPr indent="0" lvl="0" marL="0" rtl="0" algn="l">
                        <a:spcBef>
                          <a:spcPts val="0"/>
                        </a:spcBef>
                        <a:spcAft>
                          <a:spcPts val="0"/>
                        </a:spcAft>
                        <a:buNone/>
                      </a:pPr>
                      <a:r>
                        <a:rPr b="1" lang="en-US" sz="1700">
                          <a:solidFill>
                            <a:schemeClr val="lt1"/>
                          </a:solidFill>
                        </a:rPr>
                        <a:t>Distance Function</a:t>
                      </a:r>
                      <a:endParaRPr b="1" sz="1700">
                        <a:solidFill>
                          <a:schemeClr val="lt1"/>
                        </a:solidFill>
                      </a:endParaRPr>
                    </a:p>
                  </a:txBody>
                  <a:tcPr marT="91425" marB="91425" marR="91425" marL="91425"/>
                </a:tc>
                <a:tc>
                  <a:txBody>
                    <a:bodyPr/>
                    <a:lstStyle/>
                    <a:p>
                      <a:pPr indent="0" lvl="0" marL="0" rtl="0" algn="l">
                        <a:spcBef>
                          <a:spcPts val="0"/>
                        </a:spcBef>
                        <a:spcAft>
                          <a:spcPts val="0"/>
                        </a:spcAft>
                        <a:buNone/>
                      </a:pPr>
                      <a:r>
                        <a:rPr b="1" lang="en-US" sz="1700">
                          <a:solidFill>
                            <a:schemeClr val="lt1"/>
                          </a:solidFill>
                        </a:rPr>
                        <a:t>Loss Function</a:t>
                      </a:r>
                      <a:endParaRPr b="1" sz="1700">
                        <a:solidFill>
                          <a:schemeClr val="lt1"/>
                        </a:solidFill>
                      </a:endParaRPr>
                    </a:p>
                  </a:txBody>
                  <a:tcPr marT="91425" marB="91425" marR="91425" marL="91425"/>
                </a:tc>
                <a:tc>
                  <a:txBody>
                    <a:bodyPr/>
                    <a:lstStyle/>
                    <a:p>
                      <a:pPr indent="0" lvl="0" marL="0" rtl="0" algn="l">
                        <a:spcBef>
                          <a:spcPts val="0"/>
                        </a:spcBef>
                        <a:spcAft>
                          <a:spcPts val="0"/>
                        </a:spcAft>
                        <a:buNone/>
                      </a:pPr>
                      <a:r>
                        <a:rPr b="1" lang="en-US" sz="1700">
                          <a:solidFill>
                            <a:schemeClr val="lt1"/>
                          </a:solidFill>
                        </a:rPr>
                        <a:t>STS Benchmark Test Performance (Spearman coefficient)</a:t>
                      </a:r>
                      <a:endParaRPr b="1" sz="1700">
                        <a:solidFill>
                          <a:schemeClr val="lt1"/>
                        </a:solidFill>
                      </a:endParaRPr>
                    </a:p>
                  </a:txBody>
                  <a:tcPr marT="91425" marB="91425" marR="91425" marL="91425"/>
                </a:tc>
              </a:tr>
              <a:tr h="469400">
                <a:tc>
                  <a:txBody>
                    <a:bodyPr/>
                    <a:lstStyle/>
                    <a:p>
                      <a:pPr indent="0" lvl="0" marL="0" rtl="0" algn="l">
                        <a:spcBef>
                          <a:spcPts val="0"/>
                        </a:spcBef>
                        <a:spcAft>
                          <a:spcPts val="0"/>
                        </a:spcAft>
                        <a:buNone/>
                      </a:pPr>
                      <a:r>
                        <a:rPr lang="en-US" sz="1600">
                          <a:solidFill>
                            <a:schemeClr val="lt1"/>
                          </a:solidFill>
                        </a:rPr>
                        <a:t>BERT-STSB-Baseline</a:t>
                      </a:r>
                      <a:endParaRPr sz="1600">
                        <a:solidFill>
                          <a:schemeClr val="lt1"/>
                        </a:solidFill>
                      </a:endParaRPr>
                    </a:p>
                  </a:txBody>
                  <a:tcPr marT="91425" marB="91425" marR="91425" marL="91425"/>
                </a:tc>
                <a:tc>
                  <a:txBody>
                    <a:bodyPr/>
                    <a:lstStyle/>
                    <a:p>
                      <a:pPr indent="0" lvl="0" marL="0" rtl="0" algn="l">
                        <a:spcBef>
                          <a:spcPts val="0"/>
                        </a:spcBef>
                        <a:spcAft>
                          <a:spcPts val="0"/>
                        </a:spcAft>
                        <a:buNone/>
                      </a:pPr>
                      <a:r>
                        <a:rPr lang="en-US" sz="1600">
                          <a:solidFill>
                            <a:schemeClr val="lt1"/>
                          </a:solidFill>
                        </a:rPr>
                        <a:t>Cosine</a:t>
                      </a:r>
                      <a:endParaRPr sz="1600">
                        <a:solidFill>
                          <a:schemeClr val="lt1"/>
                        </a:solidFill>
                      </a:endParaRPr>
                    </a:p>
                  </a:txBody>
                  <a:tcPr marT="91425" marB="91425" marR="91425" marL="91425"/>
                </a:tc>
                <a:tc>
                  <a:txBody>
                    <a:bodyPr/>
                    <a:lstStyle/>
                    <a:p>
                      <a:pPr indent="0" lvl="0" marL="0" rtl="0" algn="l">
                        <a:spcBef>
                          <a:spcPts val="0"/>
                        </a:spcBef>
                        <a:spcAft>
                          <a:spcPts val="0"/>
                        </a:spcAft>
                        <a:buNone/>
                      </a:pPr>
                      <a:r>
                        <a:rPr lang="en-US" sz="1600">
                          <a:solidFill>
                            <a:schemeClr val="lt1"/>
                          </a:solidFill>
                        </a:rPr>
                        <a:t>Contrastive</a:t>
                      </a:r>
                      <a:endParaRPr sz="1600">
                        <a:solidFill>
                          <a:schemeClr val="lt1"/>
                        </a:solidFill>
                      </a:endParaRPr>
                    </a:p>
                  </a:txBody>
                  <a:tcPr marT="91425" marB="91425" marR="91425" marL="91425"/>
                </a:tc>
                <a:tc>
                  <a:txBody>
                    <a:bodyPr/>
                    <a:lstStyle/>
                    <a:p>
                      <a:pPr indent="0" lvl="0" marL="0" rtl="0" algn="l">
                        <a:spcBef>
                          <a:spcPts val="0"/>
                        </a:spcBef>
                        <a:spcAft>
                          <a:spcPts val="0"/>
                        </a:spcAft>
                        <a:buNone/>
                      </a:pPr>
                      <a:r>
                        <a:rPr lang="en-US" sz="1600">
                          <a:solidFill>
                            <a:schemeClr val="lt1"/>
                          </a:solidFill>
                        </a:rPr>
                        <a:t>0.839</a:t>
                      </a:r>
                      <a:endParaRPr sz="1600">
                        <a:solidFill>
                          <a:schemeClr val="lt1"/>
                        </a:solidFill>
                      </a:endParaRPr>
                    </a:p>
                  </a:txBody>
                  <a:tcPr marT="91425" marB="91425" marR="91425" marL="91425"/>
                </a:tc>
              </a:tr>
              <a:tr h="469400">
                <a:tc>
                  <a:txBody>
                    <a:bodyPr/>
                    <a:lstStyle/>
                    <a:p>
                      <a:pPr indent="0" lvl="0" marL="0" rtl="0" algn="l">
                        <a:spcBef>
                          <a:spcPts val="0"/>
                        </a:spcBef>
                        <a:spcAft>
                          <a:spcPts val="0"/>
                        </a:spcAft>
                        <a:buNone/>
                      </a:pPr>
                      <a:r>
                        <a:rPr lang="en-US" sz="1600">
                          <a:solidFill>
                            <a:schemeClr val="lt1"/>
                          </a:solidFill>
                        </a:rPr>
                        <a:t>BERT-STSB-CNN + Mean Pooling</a:t>
                      </a:r>
                      <a:endParaRPr sz="1600">
                        <a:solidFill>
                          <a:schemeClr val="lt1"/>
                        </a:solidFill>
                      </a:endParaRPr>
                    </a:p>
                  </a:txBody>
                  <a:tcPr marT="91425" marB="91425" marR="91425" marL="91425"/>
                </a:tc>
                <a:tc>
                  <a:txBody>
                    <a:bodyPr/>
                    <a:lstStyle/>
                    <a:p>
                      <a:pPr indent="0" lvl="0" marL="0" rtl="0" algn="l">
                        <a:spcBef>
                          <a:spcPts val="0"/>
                        </a:spcBef>
                        <a:spcAft>
                          <a:spcPts val="0"/>
                        </a:spcAft>
                        <a:buNone/>
                      </a:pPr>
                      <a:r>
                        <a:rPr lang="en-US" sz="1600">
                          <a:solidFill>
                            <a:schemeClr val="lt1"/>
                          </a:solidFill>
                        </a:rPr>
                        <a:t>Cosine</a:t>
                      </a:r>
                      <a:endParaRPr sz="1600">
                        <a:solidFill>
                          <a:schemeClr val="lt1"/>
                        </a:solidFill>
                      </a:endParaRPr>
                    </a:p>
                  </a:txBody>
                  <a:tcPr marT="91425" marB="91425" marR="91425" marL="91425"/>
                </a:tc>
                <a:tc>
                  <a:txBody>
                    <a:bodyPr/>
                    <a:lstStyle/>
                    <a:p>
                      <a:pPr indent="0" lvl="0" marL="0" rtl="0" algn="l">
                        <a:spcBef>
                          <a:spcPts val="0"/>
                        </a:spcBef>
                        <a:spcAft>
                          <a:spcPts val="0"/>
                        </a:spcAft>
                        <a:buNone/>
                      </a:pPr>
                      <a:r>
                        <a:rPr lang="en-US" sz="1600">
                          <a:solidFill>
                            <a:schemeClr val="lt1"/>
                          </a:solidFill>
                        </a:rPr>
                        <a:t>Contrastive</a:t>
                      </a:r>
                      <a:endParaRPr sz="1600">
                        <a:solidFill>
                          <a:schemeClr val="lt1"/>
                        </a:solidFill>
                      </a:endParaRPr>
                    </a:p>
                  </a:txBody>
                  <a:tcPr marT="91425" marB="91425" marR="91425" marL="91425"/>
                </a:tc>
                <a:tc>
                  <a:txBody>
                    <a:bodyPr/>
                    <a:lstStyle/>
                    <a:p>
                      <a:pPr indent="0" lvl="0" marL="0" rtl="0" algn="l">
                        <a:spcBef>
                          <a:spcPts val="0"/>
                        </a:spcBef>
                        <a:spcAft>
                          <a:spcPts val="0"/>
                        </a:spcAft>
                        <a:buNone/>
                      </a:pPr>
                      <a:r>
                        <a:rPr lang="en-US" sz="1600">
                          <a:solidFill>
                            <a:schemeClr val="lt1"/>
                          </a:solidFill>
                        </a:rPr>
                        <a:t>0.840</a:t>
                      </a:r>
                      <a:endParaRPr sz="1600">
                        <a:solidFill>
                          <a:schemeClr val="lt1"/>
                        </a:solidFill>
                      </a:endParaRPr>
                    </a:p>
                  </a:txBody>
                  <a:tcPr marT="91425" marB="91425" marR="91425" marL="91425"/>
                </a:tc>
              </a:tr>
              <a:tr h="469400">
                <a:tc>
                  <a:txBody>
                    <a:bodyPr/>
                    <a:lstStyle/>
                    <a:p>
                      <a:pPr indent="0" lvl="0" marL="0" rtl="0" algn="l">
                        <a:spcBef>
                          <a:spcPts val="0"/>
                        </a:spcBef>
                        <a:spcAft>
                          <a:spcPts val="0"/>
                        </a:spcAft>
                        <a:buNone/>
                      </a:pPr>
                      <a:r>
                        <a:rPr lang="en-US" sz="1600">
                          <a:solidFill>
                            <a:schemeClr val="lt1"/>
                          </a:solidFill>
                        </a:rPr>
                        <a:t>BERT-STSB-CNN + Max Pooling</a:t>
                      </a:r>
                      <a:endParaRPr sz="1600">
                        <a:solidFill>
                          <a:schemeClr val="lt1"/>
                        </a:solidFill>
                      </a:endParaRPr>
                    </a:p>
                  </a:txBody>
                  <a:tcPr marT="91425" marB="91425" marR="91425" marL="91425"/>
                </a:tc>
                <a:tc>
                  <a:txBody>
                    <a:bodyPr/>
                    <a:lstStyle/>
                    <a:p>
                      <a:pPr indent="0" lvl="0" marL="0" rtl="0" algn="l">
                        <a:spcBef>
                          <a:spcPts val="0"/>
                        </a:spcBef>
                        <a:spcAft>
                          <a:spcPts val="0"/>
                        </a:spcAft>
                        <a:buNone/>
                      </a:pPr>
                      <a:r>
                        <a:rPr lang="en-US" sz="1600">
                          <a:solidFill>
                            <a:schemeClr val="lt1"/>
                          </a:solidFill>
                        </a:rPr>
                        <a:t>Cosine</a:t>
                      </a:r>
                      <a:endParaRPr sz="1600">
                        <a:solidFill>
                          <a:schemeClr val="lt1"/>
                        </a:solidFill>
                      </a:endParaRPr>
                    </a:p>
                  </a:txBody>
                  <a:tcPr marT="91425" marB="91425" marR="91425" marL="91425"/>
                </a:tc>
                <a:tc>
                  <a:txBody>
                    <a:bodyPr/>
                    <a:lstStyle/>
                    <a:p>
                      <a:pPr indent="0" lvl="0" marL="0" rtl="0" algn="l">
                        <a:spcBef>
                          <a:spcPts val="0"/>
                        </a:spcBef>
                        <a:spcAft>
                          <a:spcPts val="0"/>
                        </a:spcAft>
                        <a:buNone/>
                      </a:pPr>
                      <a:r>
                        <a:rPr lang="en-US" sz="1600">
                          <a:solidFill>
                            <a:schemeClr val="lt1"/>
                          </a:solidFill>
                        </a:rPr>
                        <a:t>Contrastive</a:t>
                      </a:r>
                      <a:endParaRPr sz="1600">
                        <a:solidFill>
                          <a:schemeClr val="lt1"/>
                        </a:solidFill>
                      </a:endParaRPr>
                    </a:p>
                  </a:txBody>
                  <a:tcPr marT="91425" marB="91425" marR="91425" marL="91425"/>
                </a:tc>
                <a:tc>
                  <a:txBody>
                    <a:bodyPr/>
                    <a:lstStyle/>
                    <a:p>
                      <a:pPr indent="0" lvl="0" marL="0" rtl="0" algn="l">
                        <a:spcBef>
                          <a:spcPts val="0"/>
                        </a:spcBef>
                        <a:spcAft>
                          <a:spcPts val="0"/>
                        </a:spcAft>
                        <a:buNone/>
                      </a:pPr>
                      <a:r>
                        <a:rPr lang="en-US" sz="1600">
                          <a:solidFill>
                            <a:schemeClr val="lt1"/>
                          </a:solidFill>
                        </a:rPr>
                        <a:t>0.824</a:t>
                      </a:r>
                      <a:endParaRPr sz="1600">
                        <a:solidFill>
                          <a:schemeClr val="lt1"/>
                        </a:solidFill>
                      </a:endParaRPr>
                    </a:p>
                  </a:txBody>
                  <a:tcPr marT="91425" marB="91425" marR="91425" marL="91425"/>
                </a:tc>
              </a:tr>
              <a:tr h="469400">
                <a:tc>
                  <a:txBody>
                    <a:bodyPr/>
                    <a:lstStyle/>
                    <a:p>
                      <a:pPr indent="0" lvl="0" marL="0" rtl="0" algn="l">
                        <a:spcBef>
                          <a:spcPts val="0"/>
                        </a:spcBef>
                        <a:spcAft>
                          <a:spcPts val="0"/>
                        </a:spcAft>
                        <a:buNone/>
                      </a:pPr>
                      <a:r>
                        <a:rPr lang="en-US" sz="1600">
                          <a:solidFill>
                            <a:schemeClr val="lt1"/>
                          </a:solidFill>
                        </a:rPr>
                        <a:t>BERT-STSB-hyperboloid</a:t>
                      </a:r>
                      <a:endParaRPr sz="1600">
                        <a:solidFill>
                          <a:schemeClr val="lt1"/>
                        </a:solidFill>
                      </a:endParaRPr>
                    </a:p>
                  </a:txBody>
                  <a:tcPr marT="91425" marB="91425" marR="91425" marL="91425"/>
                </a:tc>
                <a:tc>
                  <a:txBody>
                    <a:bodyPr/>
                    <a:lstStyle/>
                    <a:p>
                      <a:pPr indent="0" lvl="0" marL="0" rtl="0" algn="l">
                        <a:spcBef>
                          <a:spcPts val="0"/>
                        </a:spcBef>
                        <a:spcAft>
                          <a:spcPts val="0"/>
                        </a:spcAft>
                        <a:buNone/>
                      </a:pPr>
                      <a:r>
                        <a:rPr lang="en-US" sz="1600">
                          <a:solidFill>
                            <a:schemeClr val="lt1"/>
                          </a:solidFill>
                        </a:rPr>
                        <a:t>Lorentz</a:t>
                      </a:r>
                      <a:endParaRPr sz="1600">
                        <a:solidFill>
                          <a:schemeClr val="lt1"/>
                        </a:solidFill>
                      </a:endParaRPr>
                    </a:p>
                  </a:txBody>
                  <a:tcPr marT="91425" marB="91425" marR="91425" marL="91425"/>
                </a:tc>
                <a:tc>
                  <a:txBody>
                    <a:bodyPr/>
                    <a:lstStyle/>
                    <a:p>
                      <a:pPr indent="0" lvl="0" marL="0" rtl="0" algn="l">
                        <a:spcBef>
                          <a:spcPts val="0"/>
                        </a:spcBef>
                        <a:spcAft>
                          <a:spcPts val="0"/>
                        </a:spcAft>
                        <a:buNone/>
                      </a:pPr>
                      <a:r>
                        <a:rPr lang="en-US" sz="1600">
                          <a:solidFill>
                            <a:schemeClr val="lt1"/>
                          </a:solidFill>
                        </a:rPr>
                        <a:t>Contrastive</a:t>
                      </a:r>
                      <a:endParaRPr sz="1600">
                        <a:solidFill>
                          <a:schemeClr val="lt1"/>
                        </a:solidFill>
                      </a:endParaRPr>
                    </a:p>
                  </a:txBody>
                  <a:tcPr marT="91425" marB="91425" marR="91425" marL="91425"/>
                </a:tc>
                <a:tc>
                  <a:txBody>
                    <a:bodyPr/>
                    <a:lstStyle/>
                    <a:p>
                      <a:pPr indent="0" lvl="0" marL="0" rtl="0" algn="l">
                        <a:spcBef>
                          <a:spcPts val="0"/>
                        </a:spcBef>
                        <a:spcAft>
                          <a:spcPts val="0"/>
                        </a:spcAft>
                        <a:buNone/>
                      </a:pPr>
                      <a:r>
                        <a:rPr lang="en-US" sz="1600">
                          <a:solidFill>
                            <a:schemeClr val="lt1"/>
                          </a:solidFill>
                        </a:rPr>
                        <a:t>0.591</a:t>
                      </a:r>
                      <a:endParaRPr sz="1600">
                        <a:solidFill>
                          <a:schemeClr val="lt1"/>
                        </a:solidFill>
                      </a:endParaRPr>
                    </a:p>
                  </a:txBody>
                  <a:tcPr marT="91425" marB="91425" marR="91425" marL="91425"/>
                </a:tc>
              </a:tr>
              <a:tr h="469400">
                <a:tc>
                  <a:txBody>
                    <a:bodyPr/>
                    <a:lstStyle/>
                    <a:p>
                      <a:pPr indent="0" lvl="0" marL="0" rtl="0" algn="l">
                        <a:spcBef>
                          <a:spcPts val="0"/>
                        </a:spcBef>
                        <a:spcAft>
                          <a:spcPts val="0"/>
                        </a:spcAft>
                        <a:buNone/>
                      </a:pPr>
                      <a:r>
                        <a:rPr lang="en-US" sz="1600">
                          <a:solidFill>
                            <a:schemeClr val="lt1"/>
                          </a:solidFill>
                        </a:rPr>
                        <a:t>BERT-NLI-hypersphere</a:t>
                      </a:r>
                      <a:endParaRPr sz="1600">
                        <a:solidFill>
                          <a:schemeClr val="lt1"/>
                        </a:solidFill>
                      </a:endParaRPr>
                    </a:p>
                  </a:txBody>
                  <a:tcPr marT="91425" marB="91425" marR="91425" marL="91425"/>
                </a:tc>
                <a:tc>
                  <a:txBody>
                    <a:bodyPr/>
                    <a:lstStyle/>
                    <a:p>
                      <a:pPr indent="0" lvl="0" marL="0" rtl="0" algn="l">
                        <a:spcBef>
                          <a:spcPts val="0"/>
                        </a:spcBef>
                        <a:spcAft>
                          <a:spcPts val="0"/>
                        </a:spcAft>
                        <a:buNone/>
                      </a:pPr>
                      <a:r>
                        <a:rPr lang="en-US" sz="1600">
                          <a:solidFill>
                            <a:schemeClr val="lt1"/>
                          </a:solidFill>
                        </a:rPr>
                        <a:t>Euclidean</a:t>
                      </a:r>
                      <a:endParaRPr sz="1600">
                        <a:solidFill>
                          <a:schemeClr val="lt1"/>
                        </a:solidFill>
                      </a:endParaRPr>
                    </a:p>
                  </a:txBody>
                  <a:tcPr marT="91425" marB="91425" marR="91425" marL="91425"/>
                </a:tc>
                <a:tc>
                  <a:txBody>
                    <a:bodyPr/>
                    <a:lstStyle/>
                    <a:p>
                      <a:pPr indent="0" lvl="0" marL="0" rtl="0" algn="l">
                        <a:spcBef>
                          <a:spcPts val="0"/>
                        </a:spcBef>
                        <a:spcAft>
                          <a:spcPts val="0"/>
                        </a:spcAft>
                        <a:buNone/>
                      </a:pPr>
                      <a:r>
                        <a:rPr lang="en-US" sz="1600">
                          <a:solidFill>
                            <a:schemeClr val="lt1"/>
                          </a:solidFill>
                        </a:rPr>
                        <a:t>Uniformity - Alignment</a:t>
                      </a:r>
                      <a:endParaRPr sz="1600">
                        <a:solidFill>
                          <a:schemeClr val="lt1"/>
                        </a:solidFill>
                      </a:endParaRPr>
                    </a:p>
                  </a:txBody>
                  <a:tcPr marT="91425" marB="91425" marR="91425" marL="91425"/>
                </a:tc>
                <a:tc>
                  <a:txBody>
                    <a:bodyPr/>
                    <a:lstStyle/>
                    <a:p>
                      <a:pPr indent="0" lvl="0" marL="0" rtl="0" algn="l">
                        <a:spcBef>
                          <a:spcPts val="0"/>
                        </a:spcBef>
                        <a:spcAft>
                          <a:spcPts val="0"/>
                        </a:spcAft>
                        <a:buNone/>
                      </a:pPr>
                      <a:r>
                        <a:rPr lang="en-US" sz="1600">
                          <a:solidFill>
                            <a:schemeClr val="lt1"/>
                          </a:solidFill>
                        </a:rPr>
                        <a:t>0.547</a:t>
                      </a:r>
                      <a:endParaRPr sz="1600">
                        <a:solidFill>
                          <a:schemeClr val="lt1"/>
                        </a:solidFill>
                      </a:endParaRPr>
                    </a:p>
                  </a:txBody>
                  <a:tcPr marT="91425" marB="91425" marR="91425" marL="91425"/>
                </a:tc>
              </a:tr>
              <a:tr h="469400">
                <a:tc>
                  <a:txBody>
                    <a:bodyPr/>
                    <a:lstStyle/>
                    <a:p>
                      <a:pPr indent="0" lvl="0" marL="0" rtl="0" algn="l">
                        <a:spcBef>
                          <a:spcPts val="0"/>
                        </a:spcBef>
                        <a:spcAft>
                          <a:spcPts val="0"/>
                        </a:spcAft>
                        <a:buNone/>
                      </a:pPr>
                      <a:r>
                        <a:rPr lang="en-US" sz="1600">
                          <a:solidFill>
                            <a:schemeClr val="lt1"/>
                          </a:solidFill>
                        </a:rPr>
                        <a:t>BERT-NLI-hypersphere + hyperboloid</a:t>
                      </a:r>
                      <a:endParaRPr sz="1600">
                        <a:solidFill>
                          <a:schemeClr val="lt1"/>
                        </a:solidFill>
                      </a:endParaRPr>
                    </a:p>
                  </a:txBody>
                  <a:tcPr marT="91425" marB="91425" marR="91425" marL="91425"/>
                </a:tc>
                <a:tc>
                  <a:txBody>
                    <a:bodyPr/>
                    <a:lstStyle/>
                    <a:p>
                      <a:pPr indent="0" lvl="0" marL="0" rtl="0" algn="l">
                        <a:spcBef>
                          <a:spcPts val="0"/>
                        </a:spcBef>
                        <a:spcAft>
                          <a:spcPts val="0"/>
                        </a:spcAft>
                        <a:buNone/>
                      </a:pPr>
                      <a:r>
                        <a:rPr lang="en-US" sz="1600">
                          <a:solidFill>
                            <a:schemeClr val="lt1"/>
                          </a:solidFill>
                        </a:rPr>
                        <a:t>Lorentz</a:t>
                      </a:r>
                      <a:endParaRPr sz="1600">
                        <a:solidFill>
                          <a:schemeClr val="lt1"/>
                        </a:solidFill>
                      </a:endParaRPr>
                    </a:p>
                  </a:txBody>
                  <a:tcPr marT="91425" marB="91425" marR="91425" marL="91425"/>
                </a:tc>
                <a:tc>
                  <a:txBody>
                    <a:bodyPr/>
                    <a:lstStyle/>
                    <a:p>
                      <a:pPr indent="0" lvl="0" marL="0" rtl="0" algn="l">
                        <a:spcBef>
                          <a:spcPts val="0"/>
                        </a:spcBef>
                        <a:spcAft>
                          <a:spcPts val="0"/>
                        </a:spcAft>
                        <a:buNone/>
                      </a:pPr>
                      <a:r>
                        <a:rPr lang="en-US" sz="1600">
                          <a:solidFill>
                            <a:schemeClr val="lt1"/>
                          </a:solidFill>
                        </a:rPr>
                        <a:t>Uniformity - Alignment</a:t>
                      </a:r>
                      <a:endParaRPr sz="1600">
                        <a:solidFill>
                          <a:schemeClr val="lt1"/>
                        </a:solidFill>
                      </a:endParaRPr>
                    </a:p>
                  </a:txBody>
                  <a:tcPr marT="91425" marB="91425" marR="91425" marL="91425"/>
                </a:tc>
                <a:tc>
                  <a:txBody>
                    <a:bodyPr/>
                    <a:lstStyle/>
                    <a:p>
                      <a:pPr indent="0" lvl="0" marL="0" rtl="0" algn="l">
                        <a:spcBef>
                          <a:spcPts val="0"/>
                        </a:spcBef>
                        <a:spcAft>
                          <a:spcPts val="0"/>
                        </a:spcAft>
                        <a:buNone/>
                      </a:pPr>
                      <a:r>
                        <a:rPr lang="en-US" sz="1600">
                          <a:solidFill>
                            <a:schemeClr val="lt1"/>
                          </a:solidFill>
                        </a:rPr>
                        <a:t>0.536</a:t>
                      </a:r>
                      <a:endParaRPr sz="1600">
                        <a:solidFill>
                          <a:schemeClr val="lt1"/>
                        </a:solidFill>
                      </a:endParaRP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04040"/>
        </a:solidFill>
      </p:bgPr>
    </p:bg>
    <p:spTree>
      <p:nvGrpSpPr>
        <p:cNvPr id="265" name="Shape 265"/>
        <p:cNvGrpSpPr/>
        <p:nvPr/>
      </p:nvGrpSpPr>
      <p:grpSpPr>
        <a:xfrm>
          <a:off x="0" y="0"/>
          <a:ext cx="0" cy="0"/>
          <a:chOff x="0" y="0"/>
          <a:chExt cx="0" cy="0"/>
        </a:xfrm>
      </p:grpSpPr>
      <p:sp>
        <p:nvSpPr>
          <p:cNvPr id="266" name="Google Shape;266;g1ae9f939a7d_2_66"/>
          <p:cNvSpPr/>
          <p:nvPr/>
        </p:nvSpPr>
        <p:spPr>
          <a:xfrm>
            <a:off x="0" y="-3324"/>
            <a:ext cx="12192000" cy="6861300"/>
          </a:xfrm>
          <a:prstGeom prst="rect">
            <a:avLst/>
          </a:prstGeom>
          <a:solidFill>
            <a:srgbClr val="40404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67" name="Google Shape;267;g1ae9f939a7d_2_66"/>
          <p:cNvSpPr/>
          <p:nvPr/>
        </p:nvSpPr>
        <p:spPr>
          <a:xfrm>
            <a:off x="0" y="0"/>
            <a:ext cx="11786754" cy="6858000"/>
          </a:xfrm>
          <a:custGeom>
            <a:rect b="b" l="l" r="r" t="t"/>
            <a:pathLst>
              <a:path extrusionOk="0" h="6858000" w="11786754">
                <a:moveTo>
                  <a:pt x="0" y="0"/>
                </a:moveTo>
                <a:lnTo>
                  <a:pt x="8610600" y="0"/>
                </a:lnTo>
                <a:lnTo>
                  <a:pt x="11786754" y="6858000"/>
                </a:lnTo>
                <a:lnTo>
                  <a:pt x="0" y="6858000"/>
                </a:lnTo>
                <a:close/>
              </a:path>
            </a:pathLst>
          </a:custGeom>
          <a:solidFill>
            <a:srgbClr val="000000">
              <a:alpha val="2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68" name="Google Shape;268;g1ae9f939a7d_2_66"/>
          <p:cNvSpPr/>
          <p:nvPr/>
        </p:nvSpPr>
        <p:spPr>
          <a:xfrm>
            <a:off x="0" y="0"/>
            <a:ext cx="3581400" cy="6858000"/>
          </a:xfrm>
          <a:custGeom>
            <a:rect b="b" l="l" r="r" t="t"/>
            <a:pathLst>
              <a:path extrusionOk="0" h="6858000" w="3581400">
                <a:moveTo>
                  <a:pt x="0" y="0"/>
                </a:moveTo>
                <a:lnTo>
                  <a:pt x="405246" y="0"/>
                </a:lnTo>
                <a:lnTo>
                  <a:pt x="3581400" y="6858000"/>
                </a:lnTo>
                <a:lnTo>
                  <a:pt x="0" y="6858000"/>
                </a:lnTo>
                <a:close/>
              </a:path>
            </a:pathLst>
          </a:custGeom>
          <a:solidFill>
            <a:srgbClr val="000000">
              <a:alpha val="2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69" name="Google Shape;269;g1ae9f939a7d_2_66"/>
          <p:cNvSpPr txBox="1"/>
          <p:nvPr>
            <p:ph type="title"/>
          </p:nvPr>
        </p:nvSpPr>
        <p:spPr>
          <a:xfrm>
            <a:off x="833002" y="365125"/>
            <a:ext cx="10520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Trebuchet MS"/>
              <a:buNone/>
            </a:pPr>
            <a:r>
              <a:rPr lang="en-US">
                <a:solidFill>
                  <a:srgbClr val="FFFFFF"/>
                </a:solidFill>
                <a:latin typeface="Trebuchet MS"/>
                <a:ea typeface="Trebuchet MS"/>
                <a:cs typeface="Trebuchet MS"/>
                <a:sym typeface="Trebuchet MS"/>
              </a:rPr>
              <a:t>Future Work</a:t>
            </a:r>
            <a:endParaRPr/>
          </a:p>
        </p:txBody>
      </p:sp>
      <p:sp>
        <p:nvSpPr>
          <p:cNvPr id="270" name="Google Shape;270;g1ae9f939a7d_2_66"/>
          <p:cNvSpPr txBox="1"/>
          <p:nvPr>
            <p:ph idx="1" type="body"/>
          </p:nvPr>
        </p:nvSpPr>
        <p:spPr>
          <a:xfrm>
            <a:off x="838200" y="1690701"/>
            <a:ext cx="10515600" cy="4952100"/>
          </a:xfrm>
          <a:prstGeom prst="rect">
            <a:avLst/>
          </a:prstGeom>
          <a:noFill/>
          <a:ln>
            <a:noFill/>
          </a:ln>
        </p:spPr>
        <p:txBody>
          <a:bodyPr anchorCtr="0" anchor="t" bIns="45700" lIns="91425" spcFirstLastPara="1" rIns="91425" wrap="square" tIns="45700">
            <a:normAutofit fontScale="70000" lnSpcReduction="10000"/>
          </a:bodyPr>
          <a:lstStyle/>
          <a:p>
            <a:pPr indent="-308610" lvl="0" marL="457200" rtl="0" algn="just">
              <a:lnSpc>
                <a:spcPct val="100000"/>
              </a:lnSpc>
              <a:spcBef>
                <a:spcPts val="1000"/>
              </a:spcBef>
              <a:spcAft>
                <a:spcPts val="0"/>
              </a:spcAft>
              <a:buClr>
                <a:schemeClr val="lt1"/>
              </a:buClr>
              <a:buSzPct val="64285"/>
              <a:buFont typeface="Trebuchet MS"/>
              <a:buChar char="●"/>
            </a:pPr>
            <a:r>
              <a:rPr lang="en-US">
                <a:latin typeface="Trebuchet MS"/>
                <a:ea typeface="Trebuchet MS"/>
                <a:cs typeface="Trebuchet MS"/>
                <a:sym typeface="Trebuchet MS"/>
              </a:rPr>
              <a:t>Hyperparameter optimization: more so than usual machine learning models, SBERT’s performance is greatly influenced by hyperparameters of the loss function formulation, such as the relative weights of the uniformity and alignment losses and their parameters. However, over the course of experiments, we observed that hyperparameter search is computationally expensive and could be explored further in future works.</a:t>
            </a:r>
            <a:endParaRPr>
              <a:latin typeface="Trebuchet MS"/>
              <a:ea typeface="Trebuchet MS"/>
              <a:cs typeface="Trebuchet MS"/>
              <a:sym typeface="Trebuchet MS"/>
            </a:endParaRPr>
          </a:p>
          <a:p>
            <a:pPr indent="0" lvl="0" marL="457200" rtl="0" algn="just">
              <a:lnSpc>
                <a:spcPct val="100000"/>
              </a:lnSpc>
              <a:spcBef>
                <a:spcPts val="0"/>
              </a:spcBef>
              <a:spcAft>
                <a:spcPts val="0"/>
              </a:spcAft>
              <a:buNone/>
            </a:pPr>
            <a:r>
              <a:t/>
            </a:r>
            <a:endParaRPr>
              <a:latin typeface="Trebuchet MS"/>
              <a:ea typeface="Trebuchet MS"/>
              <a:cs typeface="Trebuchet MS"/>
              <a:sym typeface="Trebuchet MS"/>
            </a:endParaRPr>
          </a:p>
          <a:p>
            <a:pPr indent="-308610" lvl="0" marL="457200" rtl="0" algn="just">
              <a:lnSpc>
                <a:spcPct val="100000"/>
              </a:lnSpc>
              <a:spcBef>
                <a:spcPts val="0"/>
              </a:spcBef>
              <a:spcAft>
                <a:spcPts val="0"/>
              </a:spcAft>
              <a:buClr>
                <a:schemeClr val="lt1"/>
              </a:buClr>
              <a:buSzPct val="64285"/>
              <a:buFont typeface="Trebuchet MS"/>
              <a:buChar char="●"/>
            </a:pPr>
            <a:r>
              <a:rPr lang="en-US">
                <a:latin typeface="Trebuchet MS"/>
                <a:ea typeface="Trebuchet MS"/>
                <a:cs typeface="Trebuchet MS"/>
                <a:sym typeface="Trebuchet MS"/>
              </a:rPr>
              <a:t>One specific analysis could be to observe the model’s performance when optimizing combinations of alignment loss, uniformity loss, and contrastive loss functions. Our work focused on comparing a few combinations of the first two functions against the sole optimization of the third.</a:t>
            </a:r>
            <a:endParaRPr>
              <a:latin typeface="Trebuchet MS"/>
              <a:ea typeface="Trebuchet MS"/>
              <a:cs typeface="Trebuchet MS"/>
              <a:sym typeface="Trebuchet MS"/>
            </a:endParaRPr>
          </a:p>
          <a:p>
            <a:pPr indent="0" lvl="0" marL="0" rtl="0" algn="just">
              <a:lnSpc>
                <a:spcPct val="100000"/>
              </a:lnSpc>
              <a:spcBef>
                <a:spcPts val="0"/>
              </a:spcBef>
              <a:spcAft>
                <a:spcPts val="0"/>
              </a:spcAft>
              <a:buNone/>
            </a:pPr>
            <a:r>
              <a:rPr lang="en-US">
                <a:latin typeface="Trebuchet MS"/>
                <a:ea typeface="Trebuchet MS"/>
                <a:cs typeface="Trebuchet MS"/>
                <a:sym typeface="Trebuchet MS"/>
              </a:rPr>
              <a:t>	</a:t>
            </a:r>
            <a:endParaRPr>
              <a:latin typeface="Trebuchet MS"/>
              <a:ea typeface="Trebuchet MS"/>
              <a:cs typeface="Trebuchet MS"/>
              <a:sym typeface="Trebuchet MS"/>
            </a:endParaRPr>
          </a:p>
          <a:p>
            <a:pPr indent="-308610" lvl="0" marL="457200" rtl="0" algn="just">
              <a:lnSpc>
                <a:spcPct val="100000"/>
              </a:lnSpc>
              <a:spcBef>
                <a:spcPts val="1000"/>
              </a:spcBef>
              <a:spcAft>
                <a:spcPts val="0"/>
              </a:spcAft>
              <a:buClr>
                <a:schemeClr val="lt1"/>
              </a:buClr>
              <a:buSzPct val="90000"/>
              <a:buFont typeface="Trebuchet MS"/>
              <a:buChar char="●"/>
            </a:pPr>
            <a:r>
              <a:rPr lang="en-US">
                <a:latin typeface="Trebuchet MS"/>
                <a:ea typeface="Trebuchet MS"/>
                <a:cs typeface="Trebuchet MS"/>
                <a:sym typeface="Trebuchet MS"/>
              </a:rPr>
              <a:t>Further, we observed numerical instability when using the logarithm of the expected value of gaussian potential, as proposed by Wang &amp; Isola (2020). Instead, we optimized the expected value of gaussian potential in this work. Future works could try to provide concrete mathematical analyses of this behavior in BERT embeddings since the original work was only tested on CNN and RNN encodings.</a:t>
            </a:r>
            <a:endParaRPr sz="2000">
              <a:solidFill>
                <a:srgbClr val="FFFFFF"/>
              </a:solidFill>
              <a:latin typeface="Trebuchet MS"/>
              <a:ea typeface="Trebuchet MS"/>
              <a:cs typeface="Trebuchet MS"/>
              <a:sym typeface="Trebuchet M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5" name="Shape 275"/>
        <p:cNvGrpSpPr/>
        <p:nvPr/>
      </p:nvGrpSpPr>
      <p:grpSpPr>
        <a:xfrm>
          <a:off x="0" y="0"/>
          <a:ext cx="0" cy="0"/>
          <a:chOff x="0" y="0"/>
          <a:chExt cx="0" cy="0"/>
        </a:xfrm>
      </p:grpSpPr>
      <p:sp>
        <p:nvSpPr>
          <p:cNvPr id="276" name="Google Shape;276;g1ae102f8bdb_0_76"/>
          <p:cNvSpPr/>
          <p:nvPr/>
        </p:nvSpPr>
        <p:spPr>
          <a:xfrm>
            <a:off x="1524"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77" name="Google Shape;277;g1ae102f8bdb_0_76"/>
          <p:cNvSpPr/>
          <p:nvPr/>
        </p:nvSpPr>
        <p:spPr>
          <a:xfrm>
            <a:off x="0" y="0"/>
            <a:ext cx="4709100" cy="6858000"/>
          </a:xfrm>
          <a:prstGeom prst="rect">
            <a:avLst/>
          </a:prstGeom>
          <a:solidFill>
            <a:schemeClr val="dk1">
              <a:alpha val="8078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78" name="Google Shape;278;g1ae102f8bdb_0_76"/>
          <p:cNvSpPr/>
          <p:nvPr/>
        </p:nvSpPr>
        <p:spPr>
          <a:xfrm>
            <a:off x="0" y="0"/>
            <a:ext cx="3282472" cy="6858000"/>
          </a:xfrm>
          <a:custGeom>
            <a:rect b="b" l="l" r="r" t="t"/>
            <a:pathLst>
              <a:path extrusionOk="0" h="6858000" w="4319042">
                <a:moveTo>
                  <a:pt x="0" y="0"/>
                </a:moveTo>
                <a:lnTo>
                  <a:pt x="1142888" y="0"/>
                </a:lnTo>
                <a:lnTo>
                  <a:pt x="4319042" y="6858000"/>
                </a:lnTo>
                <a:lnTo>
                  <a:pt x="0" y="6858000"/>
                </a:lnTo>
                <a:close/>
              </a:path>
            </a:pathLst>
          </a:custGeom>
          <a:solidFill>
            <a:schemeClr val="dk1">
              <a:alpha val="349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79" name="Google Shape;279;g1ae102f8bdb_0_76"/>
          <p:cNvSpPr txBox="1"/>
          <p:nvPr>
            <p:ph type="title"/>
          </p:nvPr>
        </p:nvSpPr>
        <p:spPr>
          <a:xfrm>
            <a:off x="804672" y="640080"/>
            <a:ext cx="3282600" cy="5257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Trebuchet MS"/>
              <a:buNone/>
            </a:pPr>
            <a:r>
              <a:rPr lang="en-US">
                <a:solidFill>
                  <a:schemeClr val="lt1"/>
                </a:solidFill>
                <a:latin typeface="Trebuchet MS"/>
                <a:ea typeface="Trebuchet MS"/>
                <a:cs typeface="Trebuchet MS"/>
                <a:sym typeface="Trebuchet MS"/>
              </a:rPr>
              <a:t>References</a:t>
            </a:r>
            <a:endParaRPr>
              <a:solidFill>
                <a:schemeClr val="lt1"/>
              </a:solidFill>
              <a:latin typeface="Trebuchet MS"/>
              <a:ea typeface="Trebuchet MS"/>
              <a:cs typeface="Trebuchet MS"/>
              <a:sym typeface="Trebuchet MS"/>
            </a:endParaRPr>
          </a:p>
        </p:txBody>
      </p:sp>
      <p:sp>
        <p:nvSpPr>
          <p:cNvPr id="280" name="Google Shape;280;g1ae102f8bdb_0_76"/>
          <p:cNvSpPr txBox="1"/>
          <p:nvPr>
            <p:ph idx="1" type="body"/>
          </p:nvPr>
        </p:nvSpPr>
        <p:spPr>
          <a:xfrm>
            <a:off x="5358384" y="640081"/>
            <a:ext cx="6024600" cy="5257800"/>
          </a:xfrm>
          <a:prstGeom prst="rect">
            <a:avLst/>
          </a:prstGeom>
          <a:noFill/>
          <a:ln>
            <a:noFill/>
          </a:ln>
        </p:spPr>
        <p:txBody>
          <a:bodyPr anchorCtr="0" anchor="ctr" bIns="45700" lIns="91425" spcFirstLastPara="1" rIns="91425" wrap="square" tIns="45700">
            <a:normAutofit/>
          </a:bodyPr>
          <a:lstStyle/>
          <a:p>
            <a:pPr indent="-381000" lvl="0" marL="457200" rtl="0" algn="l">
              <a:spcBef>
                <a:spcPts val="0"/>
              </a:spcBef>
              <a:spcAft>
                <a:spcPts val="0"/>
              </a:spcAft>
              <a:buSzPts val="2400"/>
              <a:buFont typeface="Trebuchet MS"/>
              <a:buChar char="●"/>
            </a:pPr>
            <a:r>
              <a:rPr lang="en-US" sz="2400">
                <a:latin typeface="Trebuchet MS"/>
                <a:ea typeface="Trebuchet MS"/>
                <a:cs typeface="Trebuchet MS"/>
                <a:sym typeface="Trebuchet MS"/>
              </a:rPr>
              <a:t>Nils Reimers and Iryna Gurevych. 2019. Sentence-bert: </a:t>
            </a:r>
            <a:r>
              <a:rPr i="1" lang="en-US" sz="2400">
                <a:latin typeface="Trebuchet MS"/>
                <a:ea typeface="Trebuchet MS"/>
                <a:cs typeface="Trebuchet MS"/>
                <a:sym typeface="Trebuchet MS"/>
              </a:rPr>
              <a:t>Sentence embeddings using siamese bert-networks</a:t>
            </a:r>
            <a:r>
              <a:rPr lang="en-US" sz="2400">
                <a:latin typeface="Trebuchet MS"/>
                <a:ea typeface="Trebuchet MS"/>
                <a:cs typeface="Trebuchet MS"/>
                <a:sym typeface="Trebuchet MS"/>
              </a:rPr>
              <a:t>.</a:t>
            </a:r>
            <a:endParaRPr sz="2400">
              <a:latin typeface="Trebuchet MS"/>
              <a:ea typeface="Trebuchet MS"/>
              <a:cs typeface="Trebuchet MS"/>
              <a:sym typeface="Trebuchet MS"/>
            </a:endParaRPr>
          </a:p>
          <a:p>
            <a:pPr indent="-381000" lvl="0" marL="457200" rtl="0" algn="l">
              <a:spcBef>
                <a:spcPts val="0"/>
              </a:spcBef>
              <a:spcAft>
                <a:spcPts val="0"/>
              </a:spcAft>
              <a:buSzPts val="2400"/>
              <a:buFont typeface="Trebuchet MS"/>
              <a:buChar char="●"/>
            </a:pPr>
            <a:r>
              <a:rPr lang="en-US" sz="2400">
                <a:latin typeface="Trebuchet MS"/>
                <a:ea typeface="Trebuchet MS"/>
                <a:cs typeface="Trebuchet MS"/>
                <a:sym typeface="Trebuchet MS"/>
              </a:rPr>
              <a:t>Tongzhou Wang and Phillip Isola. 2020. </a:t>
            </a:r>
            <a:r>
              <a:rPr i="1" lang="en-US" sz="2400">
                <a:latin typeface="Trebuchet MS"/>
                <a:ea typeface="Trebuchet MS"/>
                <a:cs typeface="Trebuchet MS"/>
                <a:sym typeface="Trebuchet MS"/>
              </a:rPr>
              <a:t>Understanding contrastive representation learning through alignment and uniformity on the hypersphere</a:t>
            </a:r>
            <a:r>
              <a:rPr lang="en-US" sz="2400">
                <a:latin typeface="Trebuchet MS"/>
                <a:ea typeface="Trebuchet MS"/>
                <a:cs typeface="Trebuchet MS"/>
                <a:sym typeface="Trebuchet MS"/>
              </a:rPr>
              <a:t>.</a:t>
            </a:r>
            <a:endParaRPr sz="2400">
              <a:latin typeface="Trebuchet MS"/>
              <a:ea typeface="Trebuchet MS"/>
              <a:cs typeface="Trebuchet MS"/>
              <a:sym typeface="Trebuchet MS"/>
            </a:endParaRPr>
          </a:p>
          <a:p>
            <a:pPr indent="-381000" lvl="0" marL="457200" rtl="0" algn="l">
              <a:spcBef>
                <a:spcPts val="0"/>
              </a:spcBef>
              <a:spcAft>
                <a:spcPts val="0"/>
              </a:spcAft>
              <a:buSzPts val="2400"/>
              <a:buFont typeface="Trebuchet MS"/>
              <a:buChar char="●"/>
            </a:pPr>
            <a:r>
              <a:rPr lang="en-US" sz="2400">
                <a:latin typeface="Trebuchet MS"/>
                <a:ea typeface="Trebuchet MS"/>
                <a:cs typeface="Trebuchet MS"/>
                <a:sym typeface="Trebuchet MS"/>
              </a:rPr>
              <a:t>Qian Chen, Zhen-Hua Ling, and Xiaodan Zhu. 2018. </a:t>
            </a:r>
            <a:r>
              <a:rPr i="1" lang="en-US" sz="2400">
                <a:latin typeface="Trebuchet MS"/>
                <a:ea typeface="Trebuchet MS"/>
                <a:cs typeface="Trebuchet MS"/>
                <a:sym typeface="Trebuchet MS"/>
              </a:rPr>
              <a:t>Enhancing sentence embedding with generalized pooling</a:t>
            </a:r>
            <a:r>
              <a:rPr lang="en-US" sz="2400">
                <a:latin typeface="Trebuchet MS"/>
                <a:ea typeface="Trebuchet MS"/>
                <a:cs typeface="Trebuchet MS"/>
                <a:sym typeface="Trebuchet MS"/>
              </a:rPr>
              <a:t>.</a:t>
            </a:r>
            <a:endParaRPr sz="2400">
              <a:latin typeface="Trebuchet MS"/>
              <a:ea typeface="Trebuchet MS"/>
              <a:cs typeface="Trebuchet MS"/>
              <a:sym typeface="Trebuchet MS"/>
            </a:endParaRPr>
          </a:p>
          <a:p>
            <a:pPr indent="-381000" lvl="0" marL="457200" rtl="0" algn="l">
              <a:spcBef>
                <a:spcPts val="0"/>
              </a:spcBef>
              <a:spcAft>
                <a:spcPts val="0"/>
              </a:spcAft>
              <a:buSzPts val="2400"/>
              <a:buFont typeface="Trebuchet MS"/>
              <a:buChar char="●"/>
            </a:pPr>
            <a:r>
              <a:rPr lang="en-US" sz="2400">
                <a:latin typeface="Trebuchet MS"/>
                <a:ea typeface="Trebuchet MS"/>
                <a:cs typeface="Trebuchet MS"/>
                <a:sym typeface="Trebuchet MS"/>
              </a:rPr>
              <a:t>Maximilian Nickel and Douwe Kiela. 2017a. </a:t>
            </a:r>
            <a:r>
              <a:rPr i="1" lang="en-US" sz="2400">
                <a:latin typeface="Trebuchet MS"/>
                <a:ea typeface="Trebuchet MS"/>
                <a:cs typeface="Trebuchet MS"/>
                <a:sym typeface="Trebuchet MS"/>
              </a:rPr>
              <a:t>Poincaré embeddings for learning hierarchical representations</a:t>
            </a:r>
            <a:r>
              <a:rPr lang="en-US" sz="2400">
                <a:latin typeface="Trebuchet MS"/>
                <a:ea typeface="Trebuchet MS"/>
                <a:cs typeface="Trebuchet MS"/>
                <a:sym typeface="Trebuchet MS"/>
              </a:rPr>
              <a:t>.</a:t>
            </a:r>
            <a:endParaRPr sz="2400">
              <a:latin typeface="Trebuchet MS"/>
              <a:ea typeface="Trebuchet MS"/>
              <a:cs typeface="Trebuchet MS"/>
              <a:sym typeface="Trebuchet M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04040"/>
        </a:solidFill>
      </p:bgPr>
    </p:bg>
    <p:spTree>
      <p:nvGrpSpPr>
        <p:cNvPr id="284" name="Shape 284"/>
        <p:cNvGrpSpPr/>
        <p:nvPr/>
      </p:nvGrpSpPr>
      <p:grpSpPr>
        <a:xfrm>
          <a:off x="0" y="0"/>
          <a:ext cx="0" cy="0"/>
          <a:chOff x="0" y="0"/>
          <a:chExt cx="0" cy="0"/>
        </a:xfrm>
      </p:grpSpPr>
      <p:sp>
        <p:nvSpPr>
          <p:cNvPr id="285" name="Google Shape;285;g1ae102f8bdb_0_85"/>
          <p:cNvSpPr/>
          <p:nvPr/>
        </p:nvSpPr>
        <p:spPr>
          <a:xfrm>
            <a:off x="0" y="-3324"/>
            <a:ext cx="12192000" cy="6861300"/>
          </a:xfrm>
          <a:prstGeom prst="rect">
            <a:avLst/>
          </a:prstGeom>
          <a:solidFill>
            <a:srgbClr val="40404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6" name="Google Shape;286;g1ae102f8bdb_0_85"/>
          <p:cNvSpPr/>
          <p:nvPr/>
        </p:nvSpPr>
        <p:spPr>
          <a:xfrm>
            <a:off x="0" y="0"/>
            <a:ext cx="11786754" cy="6858000"/>
          </a:xfrm>
          <a:custGeom>
            <a:rect b="b" l="l" r="r" t="t"/>
            <a:pathLst>
              <a:path extrusionOk="0" h="6858000" w="11786754">
                <a:moveTo>
                  <a:pt x="0" y="0"/>
                </a:moveTo>
                <a:lnTo>
                  <a:pt x="8610600" y="0"/>
                </a:lnTo>
                <a:lnTo>
                  <a:pt x="11786754" y="6858000"/>
                </a:lnTo>
                <a:lnTo>
                  <a:pt x="0" y="6858000"/>
                </a:lnTo>
                <a:close/>
              </a:path>
            </a:pathLst>
          </a:custGeom>
          <a:solidFill>
            <a:srgbClr val="000000">
              <a:alpha val="2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7" name="Google Shape;287;g1ae102f8bdb_0_85"/>
          <p:cNvSpPr/>
          <p:nvPr/>
        </p:nvSpPr>
        <p:spPr>
          <a:xfrm>
            <a:off x="0" y="0"/>
            <a:ext cx="6210300" cy="6858000"/>
          </a:xfrm>
          <a:custGeom>
            <a:rect b="b" l="l" r="r" t="t"/>
            <a:pathLst>
              <a:path extrusionOk="0" h="6858000" w="6210300">
                <a:moveTo>
                  <a:pt x="0" y="0"/>
                </a:moveTo>
                <a:lnTo>
                  <a:pt x="2628900" y="0"/>
                </a:lnTo>
                <a:lnTo>
                  <a:pt x="3034146" y="0"/>
                </a:lnTo>
                <a:lnTo>
                  <a:pt x="6210300" y="6858000"/>
                </a:lnTo>
                <a:lnTo>
                  <a:pt x="2628900" y="6858000"/>
                </a:lnTo>
                <a:lnTo>
                  <a:pt x="0" y="6858000"/>
                </a:lnTo>
                <a:close/>
              </a:path>
            </a:pathLst>
          </a:custGeom>
          <a:solidFill>
            <a:srgbClr val="000000">
              <a:alpha val="2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8" name="Google Shape;288;g1ae102f8bdb_0_85"/>
          <p:cNvSpPr txBox="1"/>
          <p:nvPr>
            <p:ph type="title"/>
          </p:nvPr>
        </p:nvSpPr>
        <p:spPr>
          <a:xfrm>
            <a:off x="988197" y="365125"/>
            <a:ext cx="10215600" cy="58119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4400"/>
              <a:buFont typeface="Trebuchet MS"/>
              <a:buNone/>
            </a:pPr>
            <a:r>
              <a:rPr lang="en-US" sz="7200">
                <a:solidFill>
                  <a:srgbClr val="FFFFFF"/>
                </a:solidFill>
                <a:latin typeface="Trebuchet MS"/>
                <a:ea typeface="Trebuchet MS"/>
                <a:cs typeface="Trebuchet MS"/>
                <a:sym typeface="Trebuchet MS"/>
              </a:rPr>
              <a:t>Thank You!</a:t>
            </a:r>
            <a:endParaRPr sz="7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2" name="Shape 122"/>
        <p:cNvGrpSpPr/>
        <p:nvPr/>
      </p:nvGrpSpPr>
      <p:grpSpPr>
        <a:xfrm>
          <a:off x="0" y="0"/>
          <a:ext cx="0" cy="0"/>
          <a:chOff x="0" y="0"/>
          <a:chExt cx="0" cy="0"/>
        </a:xfrm>
      </p:grpSpPr>
      <p:sp>
        <p:nvSpPr>
          <p:cNvPr id="123" name="Google Shape;123;g1ae102f8bdb_0_0"/>
          <p:cNvSpPr/>
          <p:nvPr/>
        </p:nvSpPr>
        <p:spPr>
          <a:xfrm>
            <a:off x="1524"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4" name="Google Shape;124;g1ae102f8bdb_0_0"/>
          <p:cNvSpPr/>
          <p:nvPr/>
        </p:nvSpPr>
        <p:spPr>
          <a:xfrm>
            <a:off x="0" y="0"/>
            <a:ext cx="4709100" cy="6858000"/>
          </a:xfrm>
          <a:prstGeom prst="rect">
            <a:avLst/>
          </a:prstGeom>
          <a:solidFill>
            <a:schemeClr val="dk1">
              <a:alpha val="8078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5" name="Google Shape;125;g1ae102f8bdb_0_0"/>
          <p:cNvSpPr/>
          <p:nvPr/>
        </p:nvSpPr>
        <p:spPr>
          <a:xfrm>
            <a:off x="0" y="0"/>
            <a:ext cx="3282472" cy="6858000"/>
          </a:xfrm>
          <a:custGeom>
            <a:rect b="b" l="l" r="r" t="t"/>
            <a:pathLst>
              <a:path extrusionOk="0" h="6858000" w="4319042">
                <a:moveTo>
                  <a:pt x="0" y="0"/>
                </a:moveTo>
                <a:lnTo>
                  <a:pt x="1142888" y="0"/>
                </a:lnTo>
                <a:lnTo>
                  <a:pt x="4319042" y="6858000"/>
                </a:lnTo>
                <a:lnTo>
                  <a:pt x="0" y="6858000"/>
                </a:lnTo>
                <a:close/>
              </a:path>
            </a:pathLst>
          </a:custGeom>
          <a:solidFill>
            <a:schemeClr val="dk1">
              <a:alpha val="349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6" name="Google Shape;126;g1ae102f8bdb_0_0"/>
          <p:cNvSpPr txBox="1"/>
          <p:nvPr>
            <p:ph type="title"/>
          </p:nvPr>
        </p:nvSpPr>
        <p:spPr>
          <a:xfrm>
            <a:off x="366900" y="640075"/>
            <a:ext cx="3975300" cy="5257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Trebuchet MS"/>
              <a:buNone/>
            </a:pPr>
            <a:r>
              <a:rPr lang="en-US">
                <a:solidFill>
                  <a:schemeClr val="lt1"/>
                </a:solidFill>
                <a:latin typeface="Trebuchet MS"/>
                <a:ea typeface="Trebuchet MS"/>
                <a:cs typeface="Trebuchet MS"/>
                <a:sym typeface="Trebuchet MS"/>
              </a:rPr>
              <a:t>Sentence-BERT</a:t>
            </a:r>
            <a:endParaRPr>
              <a:solidFill>
                <a:schemeClr val="lt1"/>
              </a:solidFill>
              <a:latin typeface="Trebuchet MS"/>
              <a:ea typeface="Trebuchet MS"/>
              <a:cs typeface="Trebuchet MS"/>
              <a:sym typeface="Trebuchet MS"/>
            </a:endParaRPr>
          </a:p>
          <a:p>
            <a:pPr indent="0" lvl="0" marL="0" rtl="0" algn="l">
              <a:lnSpc>
                <a:spcPct val="90000"/>
              </a:lnSpc>
              <a:spcBef>
                <a:spcPts val="0"/>
              </a:spcBef>
              <a:spcAft>
                <a:spcPts val="0"/>
              </a:spcAft>
              <a:buClr>
                <a:schemeClr val="lt1"/>
              </a:buClr>
              <a:buSzPts val="4400"/>
              <a:buFont typeface="Trebuchet MS"/>
              <a:buNone/>
            </a:pPr>
            <a:r>
              <a:rPr lang="en-US">
                <a:solidFill>
                  <a:schemeClr val="lt1"/>
                </a:solidFill>
                <a:latin typeface="Trebuchet MS"/>
                <a:ea typeface="Trebuchet MS"/>
                <a:cs typeface="Trebuchet MS"/>
                <a:sym typeface="Trebuchet MS"/>
              </a:rPr>
              <a:t>(SBERT)</a:t>
            </a:r>
            <a:endParaRPr>
              <a:solidFill>
                <a:schemeClr val="lt1"/>
              </a:solidFill>
              <a:latin typeface="Trebuchet MS"/>
              <a:ea typeface="Trebuchet MS"/>
              <a:cs typeface="Trebuchet MS"/>
              <a:sym typeface="Trebuchet MS"/>
            </a:endParaRPr>
          </a:p>
        </p:txBody>
      </p:sp>
      <p:sp>
        <p:nvSpPr>
          <p:cNvPr id="127" name="Google Shape;127;g1ae102f8bdb_0_0"/>
          <p:cNvSpPr txBox="1"/>
          <p:nvPr>
            <p:ph idx="1" type="body"/>
          </p:nvPr>
        </p:nvSpPr>
        <p:spPr>
          <a:xfrm>
            <a:off x="5358384" y="640081"/>
            <a:ext cx="6024600" cy="5257800"/>
          </a:xfrm>
          <a:prstGeom prst="rect">
            <a:avLst/>
          </a:prstGeom>
          <a:noFill/>
          <a:ln>
            <a:noFill/>
          </a:ln>
        </p:spPr>
        <p:txBody>
          <a:bodyPr anchorCtr="0" anchor="ctr" bIns="45700" lIns="91425" spcFirstLastPara="1" rIns="91425" wrap="square" tIns="45700">
            <a:normAutofit/>
          </a:bodyPr>
          <a:lstStyle/>
          <a:p>
            <a:pPr indent="-381000" lvl="0" marL="457200" rtl="0" algn="l">
              <a:lnSpc>
                <a:spcPct val="90000"/>
              </a:lnSpc>
              <a:spcBef>
                <a:spcPts val="0"/>
              </a:spcBef>
              <a:spcAft>
                <a:spcPts val="0"/>
              </a:spcAft>
              <a:buSzPts val="2400"/>
              <a:buFont typeface="Trebuchet MS"/>
              <a:buChar char="●"/>
            </a:pPr>
            <a:r>
              <a:rPr lang="en-US" sz="2400">
                <a:latin typeface="Trebuchet MS"/>
                <a:ea typeface="Trebuchet MS"/>
                <a:cs typeface="Trebuchet MS"/>
                <a:sym typeface="Trebuchet MS"/>
              </a:rPr>
              <a:t>SBERT is a modified BERT network</a:t>
            </a:r>
            <a:endParaRPr sz="2400">
              <a:latin typeface="Trebuchet MS"/>
              <a:ea typeface="Trebuchet MS"/>
              <a:cs typeface="Trebuchet MS"/>
              <a:sym typeface="Trebuchet MS"/>
            </a:endParaRPr>
          </a:p>
          <a:p>
            <a:pPr indent="0" lvl="0" marL="0" rtl="0" algn="l">
              <a:lnSpc>
                <a:spcPct val="90000"/>
              </a:lnSpc>
              <a:spcBef>
                <a:spcPts val="0"/>
              </a:spcBef>
              <a:spcAft>
                <a:spcPts val="0"/>
              </a:spcAft>
              <a:buNone/>
            </a:pPr>
            <a:r>
              <a:t/>
            </a:r>
            <a:endParaRPr sz="2400">
              <a:latin typeface="Trebuchet MS"/>
              <a:ea typeface="Trebuchet MS"/>
              <a:cs typeface="Trebuchet MS"/>
              <a:sym typeface="Trebuchet MS"/>
            </a:endParaRPr>
          </a:p>
          <a:p>
            <a:pPr indent="-381000" lvl="0" marL="457200" rtl="0" algn="l">
              <a:spcBef>
                <a:spcPts val="0"/>
              </a:spcBef>
              <a:spcAft>
                <a:spcPts val="0"/>
              </a:spcAft>
              <a:buSzPts val="2400"/>
              <a:buFont typeface="Trebuchet MS"/>
              <a:buChar char="●"/>
            </a:pPr>
            <a:r>
              <a:rPr lang="en-US" sz="2400">
                <a:latin typeface="Trebuchet MS"/>
                <a:ea typeface="Trebuchet MS"/>
                <a:cs typeface="Trebuchet MS"/>
                <a:sym typeface="Trebuchet MS"/>
              </a:rPr>
              <a:t>Better for deriving semantically meaningful sentence embeddings</a:t>
            </a:r>
            <a:endParaRPr sz="2400">
              <a:latin typeface="Trebuchet MS"/>
              <a:ea typeface="Trebuchet MS"/>
              <a:cs typeface="Trebuchet MS"/>
              <a:sym typeface="Trebuchet MS"/>
            </a:endParaRPr>
          </a:p>
          <a:p>
            <a:pPr indent="0" lvl="0" marL="457200" rtl="0" algn="l">
              <a:spcBef>
                <a:spcPts val="0"/>
              </a:spcBef>
              <a:spcAft>
                <a:spcPts val="0"/>
              </a:spcAft>
              <a:buNone/>
            </a:pPr>
            <a:r>
              <a:t/>
            </a:r>
            <a:endParaRPr sz="2400">
              <a:latin typeface="Trebuchet MS"/>
              <a:ea typeface="Trebuchet MS"/>
              <a:cs typeface="Trebuchet MS"/>
              <a:sym typeface="Trebuchet MS"/>
            </a:endParaRPr>
          </a:p>
          <a:p>
            <a:pPr indent="-381000" lvl="0" marL="457200" rtl="0" algn="l">
              <a:spcBef>
                <a:spcPts val="0"/>
              </a:spcBef>
              <a:spcAft>
                <a:spcPts val="0"/>
              </a:spcAft>
              <a:buSzPts val="2400"/>
              <a:buFont typeface="Trebuchet MS"/>
              <a:buChar char="●"/>
            </a:pPr>
            <a:r>
              <a:rPr lang="en-US" sz="2400">
                <a:latin typeface="Trebuchet MS"/>
                <a:ea typeface="Trebuchet MS"/>
                <a:cs typeface="Trebuchet MS"/>
                <a:sym typeface="Trebuchet MS"/>
              </a:rPr>
              <a:t>State-of-art sentence embedding model that is computationally efficient to get sentence embeddings</a:t>
            </a:r>
            <a:endParaRPr sz="2400">
              <a:latin typeface="Trebuchet MS"/>
              <a:ea typeface="Trebuchet MS"/>
              <a:cs typeface="Trebuchet MS"/>
              <a:sym typeface="Trebuchet MS"/>
            </a:endParaRPr>
          </a:p>
          <a:p>
            <a:pPr indent="0" lvl="0" marL="457200" rtl="0" algn="l">
              <a:lnSpc>
                <a:spcPct val="90000"/>
              </a:lnSpc>
              <a:spcBef>
                <a:spcPts val="0"/>
              </a:spcBef>
              <a:spcAft>
                <a:spcPts val="0"/>
              </a:spcAft>
              <a:buNone/>
            </a:pPr>
            <a:r>
              <a:t/>
            </a:r>
            <a:endParaRPr sz="2400">
              <a:latin typeface="Trebuchet MS"/>
              <a:ea typeface="Trebuchet MS"/>
              <a:cs typeface="Trebuchet MS"/>
              <a:sym typeface="Trebuchet MS"/>
            </a:endParaRPr>
          </a:p>
          <a:p>
            <a:pPr indent="-381000" lvl="0" marL="457200" rtl="0" algn="l">
              <a:lnSpc>
                <a:spcPct val="90000"/>
              </a:lnSpc>
              <a:spcBef>
                <a:spcPts val="0"/>
              </a:spcBef>
              <a:spcAft>
                <a:spcPts val="0"/>
              </a:spcAft>
              <a:buSzPts val="2400"/>
              <a:buFont typeface="Trebuchet MS"/>
              <a:buChar char="●"/>
            </a:pPr>
            <a:r>
              <a:rPr lang="en-US" sz="2400">
                <a:latin typeface="Trebuchet MS"/>
                <a:ea typeface="Trebuchet MS"/>
                <a:cs typeface="Trebuchet MS"/>
                <a:sym typeface="Trebuchet MS"/>
              </a:rPr>
              <a:t>Uses siamese and triplet </a:t>
            </a:r>
            <a:r>
              <a:rPr lang="en-US" sz="2400">
                <a:latin typeface="Trebuchet MS"/>
                <a:ea typeface="Trebuchet MS"/>
                <a:cs typeface="Trebuchet MS"/>
                <a:sym typeface="Trebuchet MS"/>
              </a:rPr>
              <a:t>network</a:t>
            </a:r>
            <a:r>
              <a:rPr lang="en-US" sz="2400">
                <a:latin typeface="Trebuchet MS"/>
                <a:ea typeface="Trebuchet MS"/>
                <a:cs typeface="Trebuchet MS"/>
                <a:sym typeface="Trebuchet MS"/>
              </a:rPr>
              <a:t> structures</a:t>
            </a:r>
            <a:endParaRPr sz="2400">
              <a:latin typeface="Trebuchet MS"/>
              <a:ea typeface="Trebuchet MS"/>
              <a:cs typeface="Trebuchet MS"/>
              <a:sym typeface="Trebuchet MS"/>
            </a:endParaRPr>
          </a:p>
          <a:p>
            <a:pPr indent="0" lvl="0" marL="0" rtl="0" algn="l">
              <a:lnSpc>
                <a:spcPct val="90000"/>
              </a:lnSpc>
              <a:spcBef>
                <a:spcPts val="0"/>
              </a:spcBef>
              <a:spcAft>
                <a:spcPts val="0"/>
              </a:spcAft>
              <a:buNone/>
            </a:pPr>
            <a:r>
              <a:t/>
            </a:r>
            <a:endParaRPr sz="2400">
              <a:latin typeface="Trebuchet MS"/>
              <a:ea typeface="Trebuchet MS"/>
              <a:cs typeface="Trebuchet MS"/>
              <a:sym typeface="Trebuchet MS"/>
            </a:endParaRPr>
          </a:p>
          <a:p>
            <a:pPr indent="-381000" lvl="0" marL="457200" rtl="0" algn="l">
              <a:lnSpc>
                <a:spcPct val="90000"/>
              </a:lnSpc>
              <a:spcBef>
                <a:spcPts val="0"/>
              </a:spcBef>
              <a:spcAft>
                <a:spcPts val="0"/>
              </a:spcAft>
              <a:buSzPts val="2400"/>
              <a:buFont typeface="Trebuchet MS"/>
              <a:buChar char="●"/>
            </a:pPr>
            <a:r>
              <a:rPr lang="en-US" sz="2400">
                <a:latin typeface="Trebuchet MS"/>
                <a:ea typeface="Trebuchet MS"/>
                <a:cs typeface="Trebuchet MS"/>
                <a:sym typeface="Trebuchet MS"/>
              </a:rPr>
              <a:t>Uses distance as similarity metrics and contrastive loss </a:t>
            </a:r>
            <a:endParaRPr sz="2400">
              <a:latin typeface="Trebuchet MS"/>
              <a:ea typeface="Trebuchet MS"/>
              <a:cs typeface="Trebuchet MS"/>
              <a:sym typeface="Trebuchet MS"/>
            </a:endParaRPr>
          </a:p>
          <a:p>
            <a:pPr indent="0" lvl="0" marL="0" rtl="0" algn="l">
              <a:lnSpc>
                <a:spcPct val="90000"/>
              </a:lnSpc>
              <a:spcBef>
                <a:spcPts val="0"/>
              </a:spcBef>
              <a:spcAft>
                <a:spcPts val="0"/>
              </a:spcAft>
              <a:buNone/>
            </a:pPr>
            <a:r>
              <a:t/>
            </a:r>
            <a:endParaRPr sz="2400">
              <a:latin typeface="Trebuchet MS"/>
              <a:ea typeface="Trebuchet MS"/>
              <a:cs typeface="Trebuchet MS"/>
              <a:sym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2" name="Shape 132"/>
        <p:cNvGrpSpPr/>
        <p:nvPr/>
      </p:nvGrpSpPr>
      <p:grpSpPr>
        <a:xfrm>
          <a:off x="0" y="0"/>
          <a:ext cx="0" cy="0"/>
          <a:chOff x="0" y="0"/>
          <a:chExt cx="0" cy="0"/>
        </a:xfrm>
      </p:grpSpPr>
      <p:sp>
        <p:nvSpPr>
          <p:cNvPr id="133" name="Google Shape;133;g1ae102f8bdb_0_20"/>
          <p:cNvSpPr/>
          <p:nvPr/>
        </p:nvSpPr>
        <p:spPr>
          <a:xfrm>
            <a:off x="1524"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34" name="Google Shape;134;g1ae102f8bdb_0_20"/>
          <p:cNvSpPr/>
          <p:nvPr/>
        </p:nvSpPr>
        <p:spPr>
          <a:xfrm>
            <a:off x="0" y="0"/>
            <a:ext cx="4709100" cy="6858000"/>
          </a:xfrm>
          <a:prstGeom prst="rect">
            <a:avLst/>
          </a:prstGeom>
          <a:solidFill>
            <a:schemeClr val="dk1">
              <a:alpha val="8078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35" name="Google Shape;135;g1ae102f8bdb_0_20"/>
          <p:cNvSpPr/>
          <p:nvPr/>
        </p:nvSpPr>
        <p:spPr>
          <a:xfrm>
            <a:off x="0" y="0"/>
            <a:ext cx="3282472" cy="6858000"/>
          </a:xfrm>
          <a:custGeom>
            <a:rect b="b" l="l" r="r" t="t"/>
            <a:pathLst>
              <a:path extrusionOk="0" h="6858000" w="4319042">
                <a:moveTo>
                  <a:pt x="0" y="0"/>
                </a:moveTo>
                <a:lnTo>
                  <a:pt x="1142888" y="0"/>
                </a:lnTo>
                <a:lnTo>
                  <a:pt x="4319042" y="6858000"/>
                </a:lnTo>
                <a:lnTo>
                  <a:pt x="0" y="6858000"/>
                </a:lnTo>
                <a:close/>
              </a:path>
            </a:pathLst>
          </a:custGeom>
          <a:solidFill>
            <a:schemeClr val="dk1">
              <a:alpha val="349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36" name="Google Shape;136;g1ae102f8bdb_0_20"/>
          <p:cNvSpPr txBox="1"/>
          <p:nvPr>
            <p:ph type="title"/>
          </p:nvPr>
        </p:nvSpPr>
        <p:spPr>
          <a:xfrm>
            <a:off x="366900" y="640075"/>
            <a:ext cx="3975300" cy="5257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Trebuchet MS"/>
              <a:buNone/>
            </a:pPr>
            <a:r>
              <a:rPr lang="en-US">
                <a:solidFill>
                  <a:schemeClr val="lt1"/>
                </a:solidFill>
                <a:latin typeface="Trebuchet MS"/>
                <a:ea typeface="Trebuchet MS"/>
                <a:cs typeface="Trebuchet MS"/>
                <a:sym typeface="Trebuchet MS"/>
              </a:rPr>
              <a:t>Sentence-BERT</a:t>
            </a:r>
            <a:endParaRPr>
              <a:solidFill>
                <a:schemeClr val="lt1"/>
              </a:solidFill>
              <a:latin typeface="Trebuchet MS"/>
              <a:ea typeface="Trebuchet MS"/>
              <a:cs typeface="Trebuchet MS"/>
              <a:sym typeface="Trebuchet MS"/>
            </a:endParaRPr>
          </a:p>
          <a:p>
            <a:pPr indent="0" lvl="0" marL="0" rtl="0" algn="l">
              <a:lnSpc>
                <a:spcPct val="90000"/>
              </a:lnSpc>
              <a:spcBef>
                <a:spcPts val="0"/>
              </a:spcBef>
              <a:spcAft>
                <a:spcPts val="0"/>
              </a:spcAft>
              <a:buClr>
                <a:schemeClr val="lt1"/>
              </a:buClr>
              <a:buSzPts val="4400"/>
              <a:buFont typeface="Trebuchet MS"/>
              <a:buNone/>
            </a:pPr>
            <a:r>
              <a:rPr lang="en-US">
                <a:solidFill>
                  <a:schemeClr val="lt1"/>
                </a:solidFill>
                <a:latin typeface="Trebuchet MS"/>
                <a:ea typeface="Trebuchet MS"/>
                <a:cs typeface="Trebuchet MS"/>
                <a:sym typeface="Trebuchet MS"/>
              </a:rPr>
              <a:t>(SBERT)</a:t>
            </a:r>
            <a:endParaRPr>
              <a:solidFill>
                <a:schemeClr val="lt1"/>
              </a:solidFill>
              <a:latin typeface="Trebuchet MS"/>
              <a:ea typeface="Trebuchet MS"/>
              <a:cs typeface="Trebuchet MS"/>
              <a:sym typeface="Trebuchet MS"/>
            </a:endParaRPr>
          </a:p>
          <a:p>
            <a:pPr indent="0" lvl="0" marL="0" rtl="0" algn="l">
              <a:lnSpc>
                <a:spcPct val="90000"/>
              </a:lnSpc>
              <a:spcBef>
                <a:spcPts val="0"/>
              </a:spcBef>
              <a:spcAft>
                <a:spcPts val="0"/>
              </a:spcAft>
              <a:buClr>
                <a:schemeClr val="lt1"/>
              </a:buClr>
              <a:buSzPts val="4400"/>
              <a:buFont typeface="Trebuchet MS"/>
              <a:buNone/>
            </a:pPr>
            <a:r>
              <a:rPr lang="en-US">
                <a:solidFill>
                  <a:schemeClr val="lt1"/>
                </a:solidFill>
                <a:latin typeface="Trebuchet MS"/>
                <a:ea typeface="Trebuchet MS"/>
                <a:cs typeface="Trebuchet MS"/>
                <a:sym typeface="Trebuchet MS"/>
              </a:rPr>
              <a:t>Architecture</a:t>
            </a:r>
            <a:endParaRPr>
              <a:solidFill>
                <a:schemeClr val="lt1"/>
              </a:solidFill>
              <a:latin typeface="Trebuchet MS"/>
              <a:ea typeface="Trebuchet MS"/>
              <a:cs typeface="Trebuchet MS"/>
              <a:sym typeface="Trebuchet MS"/>
            </a:endParaRPr>
          </a:p>
        </p:txBody>
      </p:sp>
      <p:pic>
        <p:nvPicPr>
          <p:cNvPr id="137" name="Google Shape;137;g1ae102f8bdb_0_20"/>
          <p:cNvPicPr preferRelativeResize="0"/>
          <p:nvPr/>
        </p:nvPicPr>
        <p:blipFill>
          <a:blip r:embed="rId3">
            <a:alphaModFix/>
          </a:blip>
          <a:stretch>
            <a:fillRect/>
          </a:stretch>
        </p:blipFill>
        <p:spPr>
          <a:xfrm>
            <a:off x="6563898" y="1423526"/>
            <a:ext cx="3975300" cy="401095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2" name="Shape 142"/>
        <p:cNvGrpSpPr/>
        <p:nvPr/>
      </p:nvGrpSpPr>
      <p:grpSpPr>
        <a:xfrm>
          <a:off x="0" y="0"/>
          <a:ext cx="0" cy="0"/>
          <a:chOff x="0" y="0"/>
          <a:chExt cx="0" cy="0"/>
        </a:xfrm>
      </p:grpSpPr>
      <p:sp>
        <p:nvSpPr>
          <p:cNvPr id="143" name="Google Shape;143;g1ae102f8bdb_0_30"/>
          <p:cNvSpPr/>
          <p:nvPr/>
        </p:nvSpPr>
        <p:spPr>
          <a:xfrm>
            <a:off x="1524"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44" name="Google Shape;144;g1ae102f8bdb_0_30"/>
          <p:cNvSpPr/>
          <p:nvPr/>
        </p:nvSpPr>
        <p:spPr>
          <a:xfrm>
            <a:off x="0" y="0"/>
            <a:ext cx="4709100" cy="6858000"/>
          </a:xfrm>
          <a:prstGeom prst="rect">
            <a:avLst/>
          </a:prstGeom>
          <a:solidFill>
            <a:schemeClr val="dk1">
              <a:alpha val="8078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45" name="Google Shape;145;g1ae102f8bdb_0_30"/>
          <p:cNvSpPr/>
          <p:nvPr/>
        </p:nvSpPr>
        <p:spPr>
          <a:xfrm>
            <a:off x="0" y="0"/>
            <a:ext cx="3282472" cy="6858000"/>
          </a:xfrm>
          <a:custGeom>
            <a:rect b="b" l="l" r="r" t="t"/>
            <a:pathLst>
              <a:path extrusionOk="0" h="6858000" w="4319042">
                <a:moveTo>
                  <a:pt x="0" y="0"/>
                </a:moveTo>
                <a:lnTo>
                  <a:pt x="1142888" y="0"/>
                </a:lnTo>
                <a:lnTo>
                  <a:pt x="4319042" y="6858000"/>
                </a:lnTo>
                <a:lnTo>
                  <a:pt x="0" y="6858000"/>
                </a:lnTo>
                <a:close/>
              </a:path>
            </a:pathLst>
          </a:custGeom>
          <a:solidFill>
            <a:schemeClr val="dk1">
              <a:alpha val="349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46" name="Google Shape;146;g1ae102f8bdb_0_30"/>
          <p:cNvSpPr txBox="1"/>
          <p:nvPr>
            <p:ph type="title"/>
          </p:nvPr>
        </p:nvSpPr>
        <p:spPr>
          <a:xfrm>
            <a:off x="804672" y="640080"/>
            <a:ext cx="3282600" cy="5257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Trebuchet MS"/>
              <a:buNone/>
            </a:pPr>
            <a:r>
              <a:rPr lang="en-US">
                <a:solidFill>
                  <a:schemeClr val="lt1"/>
                </a:solidFill>
                <a:latin typeface="Trebuchet MS"/>
                <a:ea typeface="Trebuchet MS"/>
                <a:cs typeface="Trebuchet MS"/>
                <a:sym typeface="Trebuchet MS"/>
              </a:rPr>
              <a:t>Our Goal</a:t>
            </a:r>
            <a:endParaRPr>
              <a:solidFill>
                <a:schemeClr val="lt1"/>
              </a:solidFill>
              <a:latin typeface="Trebuchet MS"/>
              <a:ea typeface="Trebuchet MS"/>
              <a:cs typeface="Trebuchet MS"/>
              <a:sym typeface="Trebuchet MS"/>
            </a:endParaRPr>
          </a:p>
        </p:txBody>
      </p:sp>
      <p:sp>
        <p:nvSpPr>
          <p:cNvPr id="147" name="Google Shape;147;g1ae102f8bdb_0_30"/>
          <p:cNvSpPr txBox="1"/>
          <p:nvPr>
            <p:ph idx="1" type="body"/>
          </p:nvPr>
        </p:nvSpPr>
        <p:spPr>
          <a:xfrm>
            <a:off x="5343200" y="0"/>
            <a:ext cx="6024600" cy="4439400"/>
          </a:xfrm>
          <a:prstGeom prst="rect">
            <a:avLst/>
          </a:prstGeom>
          <a:noFill/>
          <a:ln>
            <a:noFill/>
          </a:ln>
        </p:spPr>
        <p:txBody>
          <a:bodyPr anchorCtr="0" anchor="ctr" bIns="45700" lIns="91425" spcFirstLastPara="1" rIns="91425" wrap="square" tIns="45700">
            <a:normAutofit/>
          </a:bodyPr>
          <a:lstStyle/>
          <a:p>
            <a:pPr indent="-381000" lvl="0" marL="457200" rtl="0" algn="l">
              <a:lnSpc>
                <a:spcPct val="90000"/>
              </a:lnSpc>
              <a:spcBef>
                <a:spcPts val="0"/>
              </a:spcBef>
              <a:spcAft>
                <a:spcPts val="0"/>
              </a:spcAft>
              <a:buSzPts val="2400"/>
              <a:buFont typeface="Trebuchet MS"/>
              <a:buChar char="●"/>
            </a:pPr>
            <a:r>
              <a:rPr lang="en-US" sz="2400">
                <a:latin typeface="Trebuchet MS"/>
                <a:ea typeface="Trebuchet MS"/>
                <a:cs typeface="Trebuchet MS"/>
                <a:sym typeface="Trebuchet MS"/>
              </a:rPr>
              <a:t>Analyze and understand SBERT</a:t>
            </a:r>
            <a:endParaRPr sz="2400">
              <a:latin typeface="Trebuchet MS"/>
              <a:ea typeface="Trebuchet MS"/>
              <a:cs typeface="Trebuchet MS"/>
              <a:sym typeface="Trebuchet MS"/>
            </a:endParaRPr>
          </a:p>
          <a:p>
            <a:pPr indent="-381000" lvl="0" marL="457200" rtl="0" algn="l">
              <a:lnSpc>
                <a:spcPct val="90000"/>
              </a:lnSpc>
              <a:spcBef>
                <a:spcPts val="0"/>
              </a:spcBef>
              <a:spcAft>
                <a:spcPts val="0"/>
              </a:spcAft>
              <a:buSzPts val="2400"/>
              <a:buFont typeface="Trebuchet MS"/>
              <a:buChar char="●"/>
            </a:pPr>
            <a:r>
              <a:rPr lang="en-US" sz="2400">
                <a:latin typeface="Trebuchet MS"/>
                <a:ea typeface="Trebuchet MS"/>
                <a:cs typeface="Trebuchet MS"/>
                <a:sym typeface="Trebuchet MS"/>
              </a:rPr>
              <a:t>Aim to </a:t>
            </a:r>
            <a:r>
              <a:rPr lang="en-US" sz="2400">
                <a:latin typeface="Trebuchet MS"/>
                <a:ea typeface="Trebuchet MS"/>
                <a:cs typeface="Trebuchet MS"/>
                <a:sym typeface="Trebuchet MS"/>
              </a:rPr>
              <a:t>improve SBERT</a:t>
            </a:r>
            <a:endParaRPr sz="2400">
              <a:latin typeface="Trebuchet MS"/>
              <a:ea typeface="Trebuchet MS"/>
              <a:cs typeface="Trebuchet MS"/>
              <a:sym typeface="Trebuchet MS"/>
            </a:endParaRPr>
          </a:p>
          <a:p>
            <a:pPr indent="-381000" lvl="1" marL="914400" rtl="0" algn="l">
              <a:lnSpc>
                <a:spcPct val="90000"/>
              </a:lnSpc>
              <a:spcBef>
                <a:spcPts val="0"/>
              </a:spcBef>
              <a:spcAft>
                <a:spcPts val="0"/>
              </a:spcAft>
              <a:buSzPts val="2400"/>
              <a:buFont typeface="Trebuchet MS"/>
              <a:buChar char="○"/>
            </a:pPr>
            <a:r>
              <a:rPr lang="en-US">
                <a:latin typeface="Trebuchet MS"/>
                <a:ea typeface="Trebuchet MS"/>
                <a:cs typeface="Trebuchet MS"/>
                <a:sym typeface="Trebuchet MS"/>
              </a:rPr>
              <a:t>Changing the pooling layer to go from BERT word embeddings to sentence embeddings</a:t>
            </a:r>
            <a:endParaRPr>
              <a:latin typeface="Trebuchet MS"/>
              <a:ea typeface="Trebuchet MS"/>
              <a:cs typeface="Trebuchet MS"/>
              <a:sym typeface="Trebuchet MS"/>
            </a:endParaRPr>
          </a:p>
          <a:p>
            <a:pPr indent="-381000" lvl="1" marL="914400" rtl="0" algn="l">
              <a:lnSpc>
                <a:spcPct val="90000"/>
              </a:lnSpc>
              <a:spcBef>
                <a:spcPts val="0"/>
              </a:spcBef>
              <a:spcAft>
                <a:spcPts val="0"/>
              </a:spcAft>
              <a:buSzPts val="2400"/>
              <a:buFont typeface="Trebuchet MS"/>
              <a:buChar char="○"/>
            </a:pPr>
            <a:r>
              <a:rPr lang="en-US">
                <a:latin typeface="Trebuchet MS"/>
                <a:ea typeface="Trebuchet MS"/>
                <a:cs typeface="Trebuchet MS"/>
                <a:sym typeface="Trebuchet MS"/>
              </a:rPr>
              <a:t>Exploring other similarity metrics that might be more suited for the semantic similarity task</a:t>
            </a:r>
            <a:endParaRPr/>
          </a:p>
        </p:txBody>
      </p:sp>
      <p:pic>
        <p:nvPicPr>
          <p:cNvPr id="148" name="Google Shape;148;g1ae102f8bdb_0_30"/>
          <p:cNvPicPr preferRelativeResize="0"/>
          <p:nvPr/>
        </p:nvPicPr>
        <p:blipFill>
          <a:blip r:embed="rId3">
            <a:alphaModFix/>
          </a:blip>
          <a:stretch>
            <a:fillRect/>
          </a:stretch>
        </p:blipFill>
        <p:spPr>
          <a:xfrm>
            <a:off x="6070074" y="4128699"/>
            <a:ext cx="4570850" cy="2277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04040"/>
        </a:solidFill>
      </p:bgPr>
    </p:bg>
    <p:spTree>
      <p:nvGrpSpPr>
        <p:cNvPr id="152" name="Shape 152"/>
        <p:cNvGrpSpPr/>
        <p:nvPr/>
      </p:nvGrpSpPr>
      <p:grpSpPr>
        <a:xfrm>
          <a:off x="0" y="0"/>
          <a:ext cx="0" cy="0"/>
          <a:chOff x="0" y="0"/>
          <a:chExt cx="0" cy="0"/>
        </a:xfrm>
      </p:grpSpPr>
      <p:sp>
        <p:nvSpPr>
          <p:cNvPr id="153" name="Google Shape;153;g1ae102f8bdb_0_42"/>
          <p:cNvSpPr/>
          <p:nvPr/>
        </p:nvSpPr>
        <p:spPr>
          <a:xfrm>
            <a:off x="0" y="-3324"/>
            <a:ext cx="12192000" cy="6861300"/>
          </a:xfrm>
          <a:prstGeom prst="rect">
            <a:avLst/>
          </a:prstGeom>
          <a:solidFill>
            <a:srgbClr val="40404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4" name="Google Shape;154;g1ae102f8bdb_0_42"/>
          <p:cNvSpPr/>
          <p:nvPr/>
        </p:nvSpPr>
        <p:spPr>
          <a:xfrm>
            <a:off x="0" y="0"/>
            <a:ext cx="11786754" cy="6858000"/>
          </a:xfrm>
          <a:custGeom>
            <a:rect b="b" l="l" r="r" t="t"/>
            <a:pathLst>
              <a:path extrusionOk="0" h="6858000" w="11786754">
                <a:moveTo>
                  <a:pt x="0" y="0"/>
                </a:moveTo>
                <a:lnTo>
                  <a:pt x="8610600" y="0"/>
                </a:lnTo>
                <a:lnTo>
                  <a:pt x="11786754" y="6858000"/>
                </a:lnTo>
                <a:lnTo>
                  <a:pt x="0" y="6858000"/>
                </a:lnTo>
                <a:close/>
              </a:path>
            </a:pathLst>
          </a:custGeom>
          <a:solidFill>
            <a:srgbClr val="000000">
              <a:alpha val="2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5" name="Google Shape;155;g1ae102f8bdb_0_42"/>
          <p:cNvSpPr/>
          <p:nvPr/>
        </p:nvSpPr>
        <p:spPr>
          <a:xfrm>
            <a:off x="0" y="0"/>
            <a:ext cx="6210300" cy="6858000"/>
          </a:xfrm>
          <a:custGeom>
            <a:rect b="b" l="l" r="r" t="t"/>
            <a:pathLst>
              <a:path extrusionOk="0" h="6858000" w="6210300">
                <a:moveTo>
                  <a:pt x="0" y="0"/>
                </a:moveTo>
                <a:lnTo>
                  <a:pt x="2628900" y="0"/>
                </a:lnTo>
                <a:lnTo>
                  <a:pt x="3034146" y="0"/>
                </a:lnTo>
                <a:lnTo>
                  <a:pt x="6210300" y="6858000"/>
                </a:lnTo>
                <a:lnTo>
                  <a:pt x="2628900" y="6858000"/>
                </a:lnTo>
                <a:lnTo>
                  <a:pt x="0" y="6858000"/>
                </a:lnTo>
                <a:close/>
              </a:path>
            </a:pathLst>
          </a:custGeom>
          <a:solidFill>
            <a:srgbClr val="000000">
              <a:alpha val="2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6" name="Google Shape;156;g1ae102f8bdb_0_42"/>
          <p:cNvSpPr txBox="1"/>
          <p:nvPr>
            <p:ph type="title"/>
          </p:nvPr>
        </p:nvSpPr>
        <p:spPr>
          <a:xfrm>
            <a:off x="833002" y="365125"/>
            <a:ext cx="3973800" cy="5811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Trebuchet MS"/>
              <a:buNone/>
            </a:pPr>
            <a:r>
              <a:rPr lang="en-US">
                <a:solidFill>
                  <a:srgbClr val="FFFFFF"/>
                </a:solidFill>
                <a:latin typeface="Trebuchet MS"/>
                <a:ea typeface="Trebuchet MS"/>
                <a:cs typeface="Trebuchet MS"/>
                <a:sym typeface="Trebuchet MS"/>
              </a:rPr>
              <a:t>Datasets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1" name="Shape 161"/>
        <p:cNvGrpSpPr/>
        <p:nvPr/>
      </p:nvGrpSpPr>
      <p:grpSpPr>
        <a:xfrm>
          <a:off x="0" y="0"/>
          <a:ext cx="0" cy="0"/>
          <a:chOff x="0" y="0"/>
          <a:chExt cx="0" cy="0"/>
        </a:xfrm>
      </p:grpSpPr>
      <p:sp>
        <p:nvSpPr>
          <p:cNvPr id="162" name="Google Shape;162;g1ad167a1a14_1_0"/>
          <p:cNvSpPr/>
          <p:nvPr/>
        </p:nvSpPr>
        <p:spPr>
          <a:xfrm>
            <a:off x="1524"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3" name="Google Shape;163;g1ad167a1a14_1_0"/>
          <p:cNvSpPr/>
          <p:nvPr/>
        </p:nvSpPr>
        <p:spPr>
          <a:xfrm>
            <a:off x="0" y="0"/>
            <a:ext cx="4709100" cy="6858000"/>
          </a:xfrm>
          <a:prstGeom prst="rect">
            <a:avLst/>
          </a:prstGeom>
          <a:solidFill>
            <a:schemeClr val="dk1">
              <a:alpha val="8078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4" name="Google Shape;164;g1ad167a1a14_1_0"/>
          <p:cNvSpPr/>
          <p:nvPr/>
        </p:nvSpPr>
        <p:spPr>
          <a:xfrm>
            <a:off x="0" y="0"/>
            <a:ext cx="3282472" cy="6858000"/>
          </a:xfrm>
          <a:custGeom>
            <a:rect b="b" l="l" r="r" t="t"/>
            <a:pathLst>
              <a:path extrusionOk="0" h="6858000" w="4319042">
                <a:moveTo>
                  <a:pt x="0" y="0"/>
                </a:moveTo>
                <a:lnTo>
                  <a:pt x="1142888" y="0"/>
                </a:lnTo>
                <a:lnTo>
                  <a:pt x="4319042" y="6858000"/>
                </a:lnTo>
                <a:lnTo>
                  <a:pt x="0" y="6858000"/>
                </a:lnTo>
                <a:close/>
              </a:path>
            </a:pathLst>
          </a:custGeom>
          <a:solidFill>
            <a:schemeClr val="dk1">
              <a:alpha val="349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5" name="Google Shape;165;g1ad167a1a14_1_0"/>
          <p:cNvSpPr txBox="1"/>
          <p:nvPr>
            <p:ph type="title"/>
          </p:nvPr>
        </p:nvSpPr>
        <p:spPr>
          <a:xfrm>
            <a:off x="412700" y="640075"/>
            <a:ext cx="3838500" cy="5257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Trebuchet MS"/>
              <a:buNone/>
            </a:pPr>
            <a:r>
              <a:rPr lang="en-US">
                <a:solidFill>
                  <a:schemeClr val="lt1"/>
                </a:solidFill>
                <a:latin typeface="Trebuchet MS"/>
                <a:ea typeface="Trebuchet MS"/>
                <a:cs typeface="Trebuchet MS"/>
                <a:sym typeface="Trebuchet MS"/>
              </a:rPr>
              <a:t>STSb</a:t>
            </a:r>
            <a:endParaRPr>
              <a:solidFill>
                <a:schemeClr val="lt1"/>
              </a:solidFill>
              <a:latin typeface="Trebuchet MS"/>
              <a:ea typeface="Trebuchet MS"/>
              <a:cs typeface="Trebuchet MS"/>
              <a:sym typeface="Trebuchet MS"/>
            </a:endParaRPr>
          </a:p>
          <a:p>
            <a:pPr indent="0" lvl="0" marL="0" rtl="0" algn="l">
              <a:lnSpc>
                <a:spcPct val="90000"/>
              </a:lnSpc>
              <a:spcBef>
                <a:spcPts val="0"/>
              </a:spcBef>
              <a:spcAft>
                <a:spcPts val="0"/>
              </a:spcAft>
              <a:buClr>
                <a:schemeClr val="lt1"/>
              </a:buClr>
              <a:buSzPts val="4400"/>
              <a:buFont typeface="Trebuchet MS"/>
              <a:buNone/>
            </a:pPr>
            <a:r>
              <a:rPr lang="en-US" sz="2900">
                <a:solidFill>
                  <a:schemeClr val="lt1"/>
                </a:solidFill>
                <a:latin typeface="Trebuchet MS"/>
                <a:ea typeface="Trebuchet MS"/>
                <a:cs typeface="Trebuchet MS"/>
                <a:sym typeface="Trebuchet MS"/>
              </a:rPr>
              <a:t>(Semantic Textual Similarity Benchmark)</a:t>
            </a:r>
            <a:endParaRPr sz="2900">
              <a:solidFill>
                <a:schemeClr val="lt1"/>
              </a:solidFill>
              <a:latin typeface="Trebuchet MS"/>
              <a:ea typeface="Trebuchet MS"/>
              <a:cs typeface="Trebuchet MS"/>
              <a:sym typeface="Trebuchet MS"/>
            </a:endParaRPr>
          </a:p>
        </p:txBody>
      </p:sp>
      <p:sp>
        <p:nvSpPr>
          <p:cNvPr id="166" name="Google Shape;166;g1ad167a1a14_1_0"/>
          <p:cNvSpPr txBox="1"/>
          <p:nvPr>
            <p:ph idx="1" type="body"/>
          </p:nvPr>
        </p:nvSpPr>
        <p:spPr>
          <a:xfrm>
            <a:off x="5358375" y="0"/>
            <a:ext cx="6024600" cy="3984300"/>
          </a:xfrm>
          <a:prstGeom prst="rect">
            <a:avLst/>
          </a:prstGeom>
          <a:noFill/>
          <a:ln>
            <a:noFill/>
          </a:ln>
        </p:spPr>
        <p:txBody>
          <a:bodyPr anchorCtr="0" anchor="ctr" bIns="45700" lIns="91425" spcFirstLastPara="1" rIns="91425" wrap="square" tIns="45700">
            <a:normAutofit/>
          </a:bodyPr>
          <a:lstStyle/>
          <a:p>
            <a:pPr indent="-381000" lvl="0" marL="457200" rtl="0" algn="l">
              <a:lnSpc>
                <a:spcPct val="90000"/>
              </a:lnSpc>
              <a:spcBef>
                <a:spcPts val="0"/>
              </a:spcBef>
              <a:spcAft>
                <a:spcPts val="0"/>
              </a:spcAft>
              <a:buSzPts val="2400"/>
              <a:buFont typeface="Trebuchet MS"/>
              <a:buChar char="●"/>
            </a:pPr>
            <a:r>
              <a:rPr lang="en-US" sz="2400">
                <a:latin typeface="Trebuchet MS"/>
                <a:ea typeface="Trebuchet MS"/>
                <a:cs typeface="Trebuchet MS"/>
                <a:sym typeface="Trebuchet MS"/>
              </a:rPr>
              <a:t>A selection of English datasets that have been primarily used as a benchmark dataset for SemEval between 2012 and 2017</a:t>
            </a:r>
            <a:endParaRPr sz="2400">
              <a:latin typeface="Trebuchet MS"/>
              <a:ea typeface="Trebuchet MS"/>
              <a:cs typeface="Trebuchet MS"/>
              <a:sym typeface="Trebuchet MS"/>
            </a:endParaRPr>
          </a:p>
          <a:p>
            <a:pPr indent="-381000" lvl="0" marL="457200" rtl="0" algn="l">
              <a:lnSpc>
                <a:spcPct val="90000"/>
              </a:lnSpc>
              <a:spcBef>
                <a:spcPts val="0"/>
              </a:spcBef>
              <a:spcAft>
                <a:spcPts val="0"/>
              </a:spcAft>
              <a:buSzPts val="2400"/>
              <a:buFont typeface="Trebuchet MS"/>
              <a:buChar char="●"/>
            </a:pPr>
            <a:r>
              <a:rPr lang="en-US" sz="2400">
                <a:latin typeface="Trebuchet MS"/>
                <a:ea typeface="Trebuchet MS"/>
                <a:cs typeface="Trebuchet MS"/>
                <a:sym typeface="Trebuchet MS"/>
              </a:rPr>
              <a:t>Includes text from image captions, news headlines, and user forum</a:t>
            </a:r>
            <a:endParaRPr sz="2400">
              <a:latin typeface="Trebuchet MS"/>
              <a:ea typeface="Trebuchet MS"/>
              <a:cs typeface="Trebuchet MS"/>
              <a:sym typeface="Trebuchet MS"/>
            </a:endParaRPr>
          </a:p>
          <a:p>
            <a:pPr indent="-381000" lvl="0" marL="457200" rtl="0" algn="l">
              <a:lnSpc>
                <a:spcPct val="90000"/>
              </a:lnSpc>
              <a:spcBef>
                <a:spcPts val="0"/>
              </a:spcBef>
              <a:spcAft>
                <a:spcPts val="0"/>
              </a:spcAft>
              <a:buSzPts val="2400"/>
              <a:buFont typeface="Trebuchet MS"/>
              <a:buChar char="●"/>
            </a:pPr>
            <a:r>
              <a:rPr lang="en-US" sz="2400">
                <a:latin typeface="Trebuchet MS"/>
                <a:ea typeface="Trebuchet MS"/>
                <a:cs typeface="Trebuchet MS"/>
                <a:sym typeface="Trebuchet MS"/>
              </a:rPr>
              <a:t>Consists of 8628 sentence pairs from multiple genres</a:t>
            </a:r>
            <a:endParaRPr sz="2400">
              <a:latin typeface="Trebuchet MS"/>
              <a:ea typeface="Trebuchet MS"/>
              <a:cs typeface="Trebuchet MS"/>
              <a:sym typeface="Trebuchet MS"/>
            </a:endParaRPr>
          </a:p>
          <a:p>
            <a:pPr indent="-381000" lvl="1" marL="914400" rtl="0" algn="l">
              <a:lnSpc>
                <a:spcPct val="90000"/>
              </a:lnSpc>
              <a:spcBef>
                <a:spcPts val="0"/>
              </a:spcBef>
              <a:spcAft>
                <a:spcPts val="0"/>
              </a:spcAft>
              <a:buSzPts val="2400"/>
              <a:buFont typeface="Trebuchet MS"/>
              <a:buChar char="○"/>
            </a:pPr>
            <a:r>
              <a:rPr lang="en-US">
                <a:latin typeface="Trebuchet MS"/>
                <a:ea typeface="Trebuchet MS"/>
                <a:cs typeface="Trebuchet MS"/>
                <a:sym typeface="Trebuchet MS"/>
              </a:rPr>
              <a:t>D</a:t>
            </a:r>
            <a:r>
              <a:rPr lang="en-US" sz="2400">
                <a:latin typeface="Trebuchet MS"/>
                <a:ea typeface="Trebuchet MS"/>
                <a:cs typeface="Trebuchet MS"/>
                <a:sym typeface="Trebuchet MS"/>
              </a:rPr>
              <a:t>ivided into a train, dev, and test splits</a:t>
            </a:r>
            <a:endParaRPr sz="2400">
              <a:latin typeface="Trebuchet MS"/>
              <a:ea typeface="Trebuchet MS"/>
              <a:cs typeface="Trebuchet MS"/>
              <a:sym typeface="Trebuchet MS"/>
            </a:endParaRPr>
          </a:p>
        </p:txBody>
      </p:sp>
      <p:pic>
        <p:nvPicPr>
          <p:cNvPr id="167" name="Google Shape;167;g1ad167a1a14_1_0"/>
          <p:cNvPicPr preferRelativeResize="0"/>
          <p:nvPr/>
        </p:nvPicPr>
        <p:blipFill>
          <a:blip r:embed="rId3">
            <a:alphaModFix/>
          </a:blip>
          <a:stretch>
            <a:fillRect/>
          </a:stretch>
        </p:blipFill>
        <p:spPr>
          <a:xfrm>
            <a:off x="6016125" y="3765585"/>
            <a:ext cx="4709100" cy="282841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2" name="Shape 172"/>
        <p:cNvGrpSpPr/>
        <p:nvPr/>
      </p:nvGrpSpPr>
      <p:grpSpPr>
        <a:xfrm>
          <a:off x="0" y="0"/>
          <a:ext cx="0" cy="0"/>
          <a:chOff x="0" y="0"/>
          <a:chExt cx="0" cy="0"/>
        </a:xfrm>
      </p:grpSpPr>
      <p:sp>
        <p:nvSpPr>
          <p:cNvPr id="173" name="Google Shape;173;g1ae102f8bdb_0_50"/>
          <p:cNvSpPr/>
          <p:nvPr/>
        </p:nvSpPr>
        <p:spPr>
          <a:xfrm>
            <a:off x="1524"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4" name="Google Shape;174;g1ae102f8bdb_0_50"/>
          <p:cNvSpPr/>
          <p:nvPr/>
        </p:nvSpPr>
        <p:spPr>
          <a:xfrm>
            <a:off x="0" y="0"/>
            <a:ext cx="4709100" cy="6858000"/>
          </a:xfrm>
          <a:prstGeom prst="rect">
            <a:avLst/>
          </a:prstGeom>
          <a:solidFill>
            <a:schemeClr val="dk1">
              <a:alpha val="8078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5" name="Google Shape;175;g1ae102f8bdb_0_50"/>
          <p:cNvSpPr/>
          <p:nvPr/>
        </p:nvSpPr>
        <p:spPr>
          <a:xfrm>
            <a:off x="0" y="0"/>
            <a:ext cx="3282472" cy="6858000"/>
          </a:xfrm>
          <a:custGeom>
            <a:rect b="b" l="l" r="r" t="t"/>
            <a:pathLst>
              <a:path extrusionOk="0" h="6858000" w="4319042">
                <a:moveTo>
                  <a:pt x="0" y="0"/>
                </a:moveTo>
                <a:lnTo>
                  <a:pt x="1142888" y="0"/>
                </a:lnTo>
                <a:lnTo>
                  <a:pt x="4319042" y="6858000"/>
                </a:lnTo>
                <a:lnTo>
                  <a:pt x="0" y="6858000"/>
                </a:lnTo>
                <a:close/>
              </a:path>
            </a:pathLst>
          </a:custGeom>
          <a:solidFill>
            <a:schemeClr val="dk1">
              <a:alpha val="349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6" name="Google Shape;176;g1ae102f8bdb_0_50"/>
          <p:cNvSpPr txBox="1"/>
          <p:nvPr>
            <p:ph type="title"/>
          </p:nvPr>
        </p:nvSpPr>
        <p:spPr>
          <a:xfrm>
            <a:off x="412700" y="640075"/>
            <a:ext cx="3838500" cy="5257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Trebuchet MS"/>
              <a:buNone/>
            </a:pPr>
            <a:r>
              <a:rPr lang="en-US">
                <a:solidFill>
                  <a:schemeClr val="lt1"/>
                </a:solidFill>
                <a:latin typeface="Trebuchet MS"/>
                <a:ea typeface="Trebuchet MS"/>
                <a:cs typeface="Trebuchet MS"/>
                <a:sym typeface="Trebuchet MS"/>
              </a:rPr>
              <a:t>SNLI</a:t>
            </a:r>
            <a:endParaRPr>
              <a:solidFill>
                <a:schemeClr val="lt1"/>
              </a:solidFill>
              <a:latin typeface="Trebuchet MS"/>
              <a:ea typeface="Trebuchet MS"/>
              <a:cs typeface="Trebuchet MS"/>
              <a:sym typeface="Trebuchet MS"/>
            </a:endParaRPr>
          </a:p>
          <a:p>
            <a:pPr indent="0" lvl="0" marL="0" rtl="0" algn="l">
              <a:lnSpc>
                <a:spcPct val="90000"/>
              </a:lnSpc>
              <a:spcBef>
                <a:spcPts val="0"/>
              </a:spcBef>
              <a:spcAft>
                <a:spcPts val="0"/>
              </a:spcAft>
              <a:buClr>
                <a:schemeClr val="lt1"/>
              </a:buClr>
              <a:buSzPts val="4400"/>
              <a:buFont typeface="Trebuchet MS"/>
              <a:buNone/>
            </a:pPr>
            <a:r>
              <a:rPr lang="en-US" sz="2900">
                <a:solidFill>
                  <a:schemeClr val="lt1"/>
                </a:solidFill>
                <a:latin typeface="Trebuchet MS"/>
                <a:ea typeface="Trebuchet MS"/>
                <a:cs typeface="Trebuchet MS"/>
                <a:sym typeface="Trebuchet MS"/>
              </a:rPr>
              <a:t>(Stanford Natural </a:t>
            </a:r>
            <a:r>
              <a:rPr lang="en-US" sz="2900">
                <a:solidFill>
                  <a:schemeClr val="lt1"/>
                </a:solidFill>
                <a:latin typeface="Trebuchet MS"/>
                <a:ea typeface="Trebuchet MS"/>
                <a:cs typeface="Trebuchet MS"/>
                <a:sym typeface="Trebuchet MS"/>
              </a:rPr>
              <a:t>Language</a:t>
            </a:r>
            <a:r>
              <a:rPr lang="en-US" sz="2900">
                <a:solidFill>
                  <a:schemeClr val="lt1"/>
                </a:solidFill>
                <a:latin typeface="Trebuchet MS"/>
                <a:ea typeface="Trebuchet MS"/>
                <a:cs typeface="Trebuchet MS"/>
                <a:sym typeface="Trebuchet MS"/>
              </a:rPr>
              <a:t> Inference)</a:t>
            </a:r>
            <a:endParaRPr sz="2900">
              <a:solidFill>
                <a:schemeClr val="lt1"/>
              </a:solidFill>
              <a:latin typeface="Trebuchet MS"/>
              <a:ea typeface="Trebuchet MS"/>
              <a:cs typeface="Trebuchet MS"/>
              <a:sym typeface="Trebuchet MS"/>
            </a:endParaRPr>
          </a:p>
        </p:txBody>
      </p:sp>
      <p:sp>
        <p:nvSpPr>
          <p:cNvPr id="177" name="Google Shape;177;g1ae102f8bdb_0_50"/>
          <p:cNvSpPr txBox="1"/>
          <p:nvPr>
            <p:ph idx="1" type="body"/>
          </p:nvPr>
        </p:nvSpPr>
        <p:spPr>
          <a:xfrm>
            <a:off x="5358375" y="327725"/>
            <a:ext cx="6024600" cy="3656700"/>
          </a:xfrm>
          <a:prstGeom prst="rect">
            <a:avLst/>
          </a:prstGeom>
          <a:noFill/>
          <a:ln>
            <a:noFill/>
          </a:ln>
        </p:spPr>
        <p:txBody>
          <a:bodyPr anchorCtr="0" anchor="ctr" bIns="45700" lIns="91425" spcFirstLastPara="1" rIns="91425" wrap="square" tIns="45700">
            <a:normAutofit/>
          </a:bodyPr>
          <a:lstStyle/>
          <a:p>
            <a:pPr indent="-381000" lvl="0" marL="457200" rtl="0" algn="l">
              <a:lnSpc>
                <a:spcPct val="90000"/>
              </a:lnSpc>
              <a:spcBef>
                <a:spcPts val="0"/>
              </a:spcBef>
              <a:spcAft>
                <a:spcPts val="0"/>
              </a:spcAft>
              <a:buSzPts val="2400"/>
              <a:buFont typeface="Trebuchet MS"/>
              <a:buChar char="●"/>
            </a:pPr>
            <a:r>
              <a:rPr lang="en-US" sz="2400">
                <a:latin typeface="Trebuchet MS"/>
                <a:ea typeface="Trebuchet MS"/>
                <a:cs typeface="Trebuchet MS"/>
                <a:sym typeface="Trebuchet MS"/>
              </a:rPr>
              <a:t>Contains 570,000 sentence pairs labeled as entailment, neutral, or contradiction</a:t>
            </a:r>
            <a:endParaRPr sz="2400">
              <a:latin typeface="Trebuchet MS"/>
              <a:ea typeface="Trebuchet MS"/>
              <a:cs typeface="Trebuchet MS"/>
              <a:sym typeface="Trebuchet MS"/>
            </a:endParaRPr>
          </a:p>
          <a:p>
            <a:pPr indent="-381000" lvl="0" marL="457200" rtl="0" algn="l">
              <a:lnSpc>
                <a:spcPct val="90000"/>
              </a:lnSpc>
              <a:spcBef>
                <a:spcPts val="0"/>
              </a:spcBef>
              <a:spcAft>
                <a:spcPts val="0"/>
              </a:spcAft>
              <a:buSzPts val="2400"/>
              <a:buFont typeface="Trebuchet MS"/>
              <a:buChar char="●"/>
            </a:pPr>
            <a:r>
              <a:rPr lang="en-US" sz="2400">
                <a:latin typeface="Trebuchet MS"/>
                <a:ea typeface="Trebuchet MS"/>
                <a:cs typeface="Trebuchet MS"/>
                <a:sym typeface="Trebuchet MS"/>
              </a:rPr>
              <a:t>Binary labeled dataset of sentence pairs</a:t>
            </a:r>
            <a:endParaRPr sz="2400">
              <a:latin typeface="Trebuchet MS"/>
              <a:ea typeface="Trebuchet MS"/>
              <a:cs typeface="Trebuchet MS"/>
              <a:sym typeface="Trebuchet MS"/>
            </a:endParaRPr>
          </a:p>
          <a:p>
            <a:pPr indent="-381000" lvl="0" marL="457200" rtl="0" algn="l">
              <a:lnSpc>
                <a:spcPct val="90000"/>
              </a:lnSpc>
              <a:spcBef>
                <a:spcPts val="0"/>
              </a:spcBef>
              <a:spcAft>
                <a:spcPts val="0"/>
              </a:spcAft>
              <a:buSzPts val="2400"/>
              <a:buFont typeface="Trebuchet MS"/>
              <a:buChar char="●"/>
            </a:pPr>
            <a:r>
              <a:rPr lang="en-US" sz="2400">
                <a:latin typeface="Trebuchet MS"/>
                <a:ea typeface="Trebuchet MS"/>
                <a:cs typeface="Trebuchet MS"/>
                <a:sym typeface="Trebuchet MS"/>
              </a:rPr>
              <a:t>Used for testing our uniformity and alignment as the similarity metrics in our loss function</a:t>
            </a:r>
            <a:endParaRPr sz="2400">
              <a:latin typeface="Trebuchet MS"/>
              <a:ea typeface="Trebuchet MS"/>
              <a:cs typeface="Trebuchet MS"/>
              <a:sym typeface="Trebuchet MS"/>
            </a:endParaRPr>
          </a:p>
        </p:txBody>
      </p:sp>
      <p:pic>
        <p:nvPicPr>
          <p:cNvPr id="178" name="Google Shape;178;g1ae102f8bdb_0_50"/>
          <p:cNvPicPr preferRelativeResize="0"/>
          <p:nvPr/>
        </p:nvPicPr>
        <p:blipFill>
          <a:blip r:embed="rId3">
            <a:alphaModFix/>
          </a:blip>
          <a:stretch>
            <a:fillRect/>
          </a:stretch>
        </p:blipFill>
        <p:spPr>
          <a:xfrm>
            <a:off x="4759612" y="3984300"/>
            <a:ext cx="7222125" cy="2214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04040"/>
        </a:solidFill>
      </p:bgPr>
    </p:bg>
    <p:spTree>
      <p:nvGrpSpPr>
        <p:cNvPr id="182" name="Shape 182"/>
        <p:cNvGrpSpPr/>
        <p:nvPr/>
      </p:nvGrpSpPr>
      <p:grpSpPr>
        <a:xfrm>
          <a:off x="0" y="0"/>
          <a:ext cx="0" cy="0"/>
          <a:chOff x="0" y="0"/>
          <a:chExt cx="0" cy="0"/>
        </a:xfrm>
      </p:grpSpPr>
      <p:sp>
        <p:nvSpPr>
          <p:cNvPr id="183" name="Google Shape;183;g1acbafa2253_0_36"/>
          <p:cNvSpPr/>
          <p:nvPr/>
        </p:nvSpPr>
        <p:spPr>
          <a:xfrm>
            <a:off x="0" y="-3324"/>
            <a:ext cx="12192000" cy="6861300"/>
          </a:xfrm>
          <a:prstGeom prst="rect">
            <a:avLst/>
          </a:prstGeom>
          <a:solidFill>
            <a:srgbClr val="40404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4" name="Google Shape;184;g1acbafa2253_0_36"/>
          <p:cNvSpPr/>
          <p:nvPr/>
        </p:nvSpPr>
        <p:spPr>
          <a:xfrm>
            <a:off x="0" y="0"/>
            <a:ext cx="11786754" cy="6858000"/>
          </a:xfrm>
          <a:custGeom>
            <a:rect b="b" l="l" r="r" t="t"/>
            <a:pathLst>
              <a:path extrusionOk="0" h="6858000" w="11786754">
                <a:moveTo>
                  <a:pt x="0" y="0"/>
                </a:moveTo>
                <a:lnTo>
                  <a:pt x="8610600" y="0"/>
                </a:lnTo>
                <a:lnTo>
                  <a:pt x="11786754" y="6858000"/>
                </a:lnTo>
                <a:lnTo>
                  <a:pt x="0" y="6858000"/>
                </a:lnTo>
                <a:close/>
              </a:path>
            </a:pathLst>
          </a:custGeom>
          <a:solidFill>
            <a:srgbClr val="000000">
              <a:alpha val="2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5" name="Google Shape;185;g1acbafa2253_0_36"/>
          <p:cNvSpPr/>
          <p:nvPr/>
        </p:nvSpPr>
        <p:spPr>
          <a:xfrm>
            <a:off x="0" y="0"/>
            <a:ext cx="6210300" cy="6858000"/>
          </a:xfrm>
          <a:custGeom>
            <a:rect b="b" l="l" r="r" t="t"/>
            <a:pathLst>
              <a:path extrusionOk="0" h="6858000" w="6210300">
                <a:moveTo>
                  <a:pt x="0" y="0"/>
                </a:moveTo>
                <a:lnTo>
                  <a:pt x="2628900" y="0"/>
                </a:lnTo>
                <a:lnTo>
                  <a:pt x="3034146" y="0"/>
                </a:lnTo>
                <a:lnTo>
                  <a:pt x="6210300" y="6858000"/>
                </a:lnTo>
                <a:lnTo>
                  <a:pt x="2628900" y="6858000"/>
                </a:lnTo>
                <a:lnTo>
                  <a:pt x="0" y="6858000"/>
                </a:lnTo>
                <a:close/>
              </a:path>
            </a:pathLst>
          </a:custGeom>
          <a:solidFill>
            <a:srgbClr val="000000">
              <a:alpha val="2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6" name="Google Shape;186;g1acbafa2253_0_36"/>
          <p:cNvSpPr txBox="1"/>
          <p:nvPr>
            <p:ph type="title"/>
          </p:nvPr>
        </p:nvSpPr>
        <p:spPr>
          <a:xfrm>
            <a:off x="1366402" y="365125"/>
            <a:ext cx="3973800" cy="5811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Trebuchet MS"/>
              <a:buNone/>
            </a:pPr>
            <a:r>
              <a:rPr lang="en-US">
                <a:solidFill>
                  <a:srgbClr val="FFFFFF"/>
                </a:solidFill>
                <a:latin typeface="Trebuchet MS"/>
                <a:ea typeface="Trebuchet MS"/>
                <a:cs typeface="Trebuchet MS"/>
                <a:sym typeface="Trebuchet MS"/>
              </a:rPr>
              <a:t>Model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1" name="Shape 191"/>
        <p:cNvGrpSpPr/>
        <p:nvPr/>
      </p:nvGrpSpPr>
      <p:grpSpPr>
        <a:xfrm>
          <a:off x="0" y="0"/>
          <a:ext cx="0" cy="0"/>
          <a:chOff x="0" y="0"/>
          <a:chExt cx="0" cy="0"/>
        </a:xfrm>
      </p:grpSpPr>
      <p:sp>
        <p:nvSpPr>
          <p:cNvPr id="192" name="Google Shape;192;g1ae102f8bdb_0_10"/>
          <p:cNvSpPr/>
          <p:nvPr/>
        </p:nvSpPr>
        <p:spPr>
          <a:xfrm>
            <a:off x="1524"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93" name="Google Shape;193;g1ae102f8bdb_0_10"/>
          <p:cNvSpPr/>
          <p:nvPr/>
        </p:nvSpPr>
        <p:spPr>
          <a:xfrm>
            <a:off x="0" y="0"/>
            <a:ext cx="4709100" cy="6858000"/>
          </a:xfrm>
          <a:prstGeom prst="rect">
            <a:avLst/>
          </a:prstGeom>
          <a:solidFill>
            <a:schemeClr val="dk1">
              <a:alpha val="8078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94" name="Google Shape;194;g1ae102f8bdb_0_10"/>
          <p:cNvSpPr/>
          <p:nvPr/>
        </p:nvSpPr>
        <p:spPr>
          <a:xfrm>
            <a:off x="0" y="0"/>
            <a:ext cx="3282472" cy="6858000"/>
          </a:xfrm>
          <a:custGeom>
            <a:rect b="b" l="l" r="r" t="t"/>
            <a:pathLst>
              <a:path extrusionOk="0" h="6858000" w="4319042">
                <a:moveTo>
                  <a:pt x="0" y="0"/>
                </a:moveTo>
                <a:lnTo>
                  <a:pt x="1142888" y="0"/>
                </a:lnTo>
                <a:lnTo>
                  <a:pt x="4319042" y="6858000"/>
                </a:lnTo>
                <a:lnTo>
                  <a:pt x="0" y="6858000"/>
                </a:lnTo>
                <a:close/>
              </a:path>
            </a:pathLst>
          </a:custGeom>
          <a:solidFill>
            <a:schemeClr val="dk1">
              <a:alpha val="349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95" name="Google Shape;195;g1ae102f8bdb_0_10"/>
          <p:cNvSpPr txBox="1"/>
          <p:nvPr>
            <p:ph type="title"/>
          </p:nvPr>
        </p:nvSpPr>
        <p:spPr>
          <a:xfrm>
            <a:off x="373025" y="640075"/>
            <a:ext cx="3959700" cy="5257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Trebuchet MS"/>
              <a:buNone/>
            </a:pPr>
            <a:r>
              <a:rPr lang="en-US" sz="3900">
                <a:solidFill>
                  <a:schemeClr val="lt1"/>
                </a:solidFill>
                <a:latin typeface="Trebuchet MS"/>
                <a:ea typeface="Trebuchet MS"/>
                <a:cs typeface="Trebuchet MS"/>
                <a:sym typeface="Trebuchet MS"/>
              </a:rPr>
              <a:t>Proposed Architecture</a:t>
            </a:r>
            <a:endParaRPr sz="3900">
              <a:solidFill>
                <a:schemeClr val="lt1"/>
              </a:solidFill>
              <a:latin typeface="Trebuchet MS"/>
              <a:ea typeface="Trebuchet MS"/>
              <a:cs typeface="Trebuchet MS"/>
              <a:sym typeface="Trebuchet MS"/>
            </a:endParaRPr>
          </a:p>
        </p:txBody>
      </p:sp>
      <p:pic>
        <p:nvPicPr>
          <p:cNvPr id="196" name="Google Shape;196;g1ae102f8bdb_0_10"/>
          <p:cNvPicPr preferRelativeResize="0"/>
          <p:nvPr/>
        </p:nvPicPr>
        <p:blipFill>
          <a:blip r:embed="rId3">
            <a:alphaModFix/>
          </a:blip>
          <a:stretch>
            <a:fillRect/>
          </a:stretch>
        </p:blipFill>
        <p:spPr>
          <a:xfrm>
            <a:off x="6065036" y="866300"/>
            <a:ext cx="4634650" cy="5125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2022-10-02T22:51:16Z</dcterms:created>
  <dc:creator>Garvit Goyal</dc:creator>
</cp:coreProperties>
</file>