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327" r:id="rId3"/>
    <p:sldId id="398" r:id="rId4"/>
    <p:sldId id="399" r:id="rId5"/>
    <p:sldId id="400" r:id="rId6"/>
    <p:sldId id="417" r:id="rId7"/>
    <p:sldId id="401" r:id="rId8"/>
    <p:sldId id="402" r:id="rId9"/>
    <p:sldId id="404" r:id="rId10"/>
    <p:sldId id="418" r:id="rId11"/>
    <p:sldId id="419" r:id="rId12"/>
    <p:sldId id="420" r:id="rId13"/>
    <p:sldId id="421" r:id="rId14"/>
    <p:sldId id="405" r:id="rId15"/>
    <p:sldId id="406" r:id="rId16"/>
    <p:sldId id="407" r:id="rId17"/>
    <p:sldId id="412" r:id="rId18"/>
    <p:sldId id="416" r:id="rId19"/>
    <p:sldId id="413" r:id="rId20"/>
    <p:sldId id="414" r:id="rId21"/>
    <p:sldId id="415" r:id="rId22"/>
    <p:sldId id="408" r:id="rId23"/>
    <p:sldId id="403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86380" autoAdjust="0"/>
  </p:normalViewPr>
  <p:slideViewPr>
    <p:cSldViewPr>
      <p:cViewPr varScale="1">
        <p:scale>
          <a:sx n="86" d="100"/>
          <a:sy n="86" d="100"/>
        </p:scale>
        <p:origin x="688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22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C33-3357-4FCB-B2AE-83D5A1ECF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B7FA3-716E-425B-892E-03B90103B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CC5F-A1FD-436A-B738-F4968914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D54AB-DA7D-4F41-9D1E-3D6D902D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C75A0-7E4A-458B-81FF-E7E3B8D8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0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8356-4940-45F3-8246-F7938CC7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49072-6A45-4ADA-997C-7E5452BE5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ABB70-F38C-4091-ABAB-9E6D1296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0DC44-66FB-465C-854A-670DD227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039AA-84EC-4AD8-B826-CC08E868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0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279E8-1F94-487D-91C2-5BFA1EEC2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95429-0785-49B1-A6A7-EDFC90ABF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61FBA-D01E-45C7-B53C-1FA6DA4F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E8B38-7B40-4BCA-9175-6C9F1595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6B765-5336-4BCC-AEE3-635A6938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49C5-E92F-4727-92D3-D184814C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1E30-7888-4F8A-92B4-D8A8FC4C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42D6-9878-40A8-83BC-9BEE46B2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D125-9083-4368-B721-B09B97B9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0564E-9F71-4520-8EE0-6047EAFB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9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C978-E632-42F8-B094-91D16932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0587C-7C2B-483D-8E0C-76F032DC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AD77-2205-40C2-9795-4FFF0A42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E81D-A31C-49CE-B69C-20CBAACF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A2618-CA5B-4C00-BF55-4E6C2F7F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7F1C-5F62-4A2E-9D42-81E82ABE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2996-9D4D-4BA9-BE55-C01AB6DF4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8203C-8DA4-43DE-92B5-D7F6C9918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FD778-7DA8-44D4-85B2-1F90B027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FF0A7-C898-4975-9D7E-AE06DD7C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5008-D89D-45FB-96C4-27196A9F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4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CDFB-356E-4BD8-9A1A-BF620397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4110-6FD2-41B6-85D4-409C6E1B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A9179-2E75-4503-96C6-5A1445053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7706B-A534-4E97-AFEB-9BF9E35E6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93AB5-E6AC-42C3-8E27-AE574D58D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4207F-BE69-4F05-984E-85FF8775A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FA750-33E1-49E4-BEC9-4C22BADE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E0B11-5ED9-4212-9EAE-862BEE1A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1E63-96D2-4E17-B9B8-24E311B3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DFE82-1267-4444-BC28-8EE56FC2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8930C-B548-4D55-8AAF-E09DE061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D8BA7-1B8C-4E0D-BB31-FC26A33B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1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BAE3-BC14-4D28-A236-124D9F84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BD65B-08E4-48E1-AFC9-64CC7C3A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4F071-51D7-43C9-8578-6BB2DB60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0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1552-A959-41DD-AD0C-67EF53C5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A30B6-9D58-4E66-8196-B1FB3080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1C8A8-304B-4347-B2BE-2C9CA1DA1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8CCA2-0AE9-49F0-95AD-6E88F0D24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DFA96-9011-4CE9-9A59-D20213F8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DC823-ED87-49D7-84B3-41FB4AB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2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BB35-4391-4536-A9E4-51E40AFC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5851A-6C72-4740-8EC7-C1606F2F2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B87F8-6087-49B7-A318-65646B5EC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D77A0-6842-499E-A5E1-C165B14D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1BA10-8729-433F-8A01-1683E6A2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1F7CB-B417-4028-88AC-9A598D64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77E70-E141-4F29-8043-1E8AC72D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99D7-B3A7-463C-8196-17206EAEC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AE28E-D5AE-425A-A952-1A277DCAB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D2FB9-40A8-429F-9BED-99C10493314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56D50-85B3-46FD-B734-704EFAFF2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26CA-4CA4-41CD-B2BD-8BA8E8C43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71DEC-074E-4357-8566-3A50EF546D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4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125" y="1180144"/>
            <a:ext cx="5021750" cy="911264"/>
          </a:xfrm>
        </p:spPr>
        <p:txBody>
          <a:bodyPr>
            <a:noAutofit/>
          </a:bodyPr>
          <a:lstStyle/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KCS301 - Data Structure</a:t>
            </a:r>
            <a:b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uptu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51470"/>
            <a:ext cx="864096" cy="8640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2156" y="98658"/>
            <a:ext cx="7495672" cy="677100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KIET Group of Institutions, Delhi-NCR Ghaziabad </a:t>
            </a:r>
          </a:p>
          <a:p>
            <a:pPr algn="ctr"/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affiliated to DR. APJ Abdul </a:t>
            </a:r>
            <a:r>
              <a:rPr lang="en-IN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Kalam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Technical University, Lucknow 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9864" y="3443265"/>
            <a:ext cx="4286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2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33799" y="3791560"/>
            <a:ext cx="39323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 Khatter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5852" y="2217807"/>
            <a:ext cx="65722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– 28</a:t>
            </a:r>
            <a:br>
              <a:rPr lang="en-IN" sz="20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and Recursion</a:t>
            </a:r>
          </a:p>
          <a:p>
            <a:pPr algn="ctr"/>
            <a:r>
              <a:rPr lang="en-US" sz="20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Based Q</a:t>
            </a:r>
            <a:r>
              <a:rPr lang="en-IN" sz="2000" b="1" dirty="0" err="1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uestions</a:t>
            </a:r>
            <a:endParaRPr lang="en-IN" sz="2000" b="1" dirty="0">
              <a:solidFill>
                <a:srgbClr val="A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0FEF692A-B522-47B6-A4CE-7554FB173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FC8F-EB3A-46D5-BA67-1DED91F4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 of Recursion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8498-B14B-44A5-9885-97C5E1C7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recursion is easier to be implemented in some cases, we need to learn how to program the same function without recursion.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 systems,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memory is not big enough,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will make it run out of memory. </a:t>
            </a:r>
          </a:p>
          <a:p>
            <a:pPr algn="just"/>
            <a:r>
              <a:rPr lang="en-US" sz="24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overhead of a recursion, it takes much space to store variables into the system storage. </a:t>
            </a:r>
            <a:endParaRPr lang="en-IN" sz="2400" dirty="0">
              <a:solidFill>
                <a:srgbClr val="A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67C1503C-6F5A-4731-9071-5DDEB0AA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694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FC8F-EB3A-46D5-BA67-1DED91F4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 of Recursion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8498-B14B-44A5-9885-97C5E1C7B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34873"/>
            <a:ext cx="8640960" cy="349785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as we know, the recursion mentioned above can be removed by two ways, Iteration (loop) and Stack.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rules of Recursion Removal [1] is quoted: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can be removed by replace the selection structure with a loop.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some data need to be stored for processing after the end of the recursive step, a data structure is needed in addition to the loop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structure vary from a simple string or an array to a stack.</a:t>
            </a: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67C1503C-6F5A-4731-9071-5DDEB0AA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95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FC8F-EB3A-46D5-BA67-1DED91F4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 of Recursion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67C1503C-6F5A-4731-9071-5DDEB0AA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185D769-504F-4F60-BAC9-B02C4AE71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093352"/>
            <a:ext cx="8640960" cy="3716317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66616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292929"/>
                </a:solidFill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Fibonnaci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n)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if (n == 0) return 0;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if (n == 1) return 1;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if (n &gt; 95) return -1;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// overflow,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n1 = 1, n0 = 0, nth = 0;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while(--n &gt; 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 // control the number of loops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nth = n1 + n0;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n0 = n1;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n1 = nth;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return nth;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96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FC8F-EB3A-46D5-BA67-1DED91F4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 of Recursion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8498-B14B-44A5-9885-97C5E1C7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recursion is easier to be implemented in some cases, we need to learn how to program the same function without recursion.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 systems,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memory is not big enough,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will make it run out of memory. </a:t>
            </a:r>
          </a:p>
          <a:p>
            <a:pPr algn="just"/>
            <a:r>
              <a:rPr lang="en-US" sz="24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overhead of a recursion, it takes much space to store variables into the system storage. </a:t>
            </a:r>
            <a:endParaRPr lang="en-IN" sz="2400" dirty="0">
              <a:solidFill>
                <a:srgbClr val="A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67C1503C-6F5A-4731-9071-5DDEB0AA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61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9629-C8C6-4ED6-96FD-548A7A8A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Based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A3BF5-EF6C-4CAA-BF3D-4A3E31006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 Series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 of Hanoi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FE4154AA-E390-43E3-B443-497147318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442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44F6-789E-4E7A-A133-DA21B3D2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F9396-AD50-4601-BA5B-6DFA8308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Fibonacci sequence pattern">
            <a:extLst>
              <a:ext uri="{FF2B5EF4-FFF2-40B4-BE49-F238E27FC236}">
                <a16:creationId xmlns:a16="http://schemas.microsoft.com/office/drawing/2014/main" id="{3771E277-E032-480B-902F-A1437F2F5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7150"/>
            <a:ext cx="725805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AF4114-10AA-4F53-9C07-8F181B7A4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776" y="2715766"/>
            <a:ext cx="3384376" cy="89891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Fn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20000"/>
                </a:solidFill>
                <a:effectLst/>
                <a:latin typeface="SFMono-Regular"/>
              </a:rPr>
              <a:t>Fn-1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SFMono-Regular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FMono-Regular"/>
              </a:rPr>
              <a:t>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20000"/>
                </a:solidFill>
                <a:effectLst/>
                <a:latin typeface="SFMono-Regular"/>
              </a:rPr>
              <a:t>Fn-2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20000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A2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49669390-1A47-43CE-888A-91C8966EF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F6AB-A5DD-494A-937F-81847C6C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Fibonacci Recursion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5125-FD54-4B0A-B5CF-9FBC0C20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steps you need to do in order to write a recursive function, they are: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regular function with a base case that can be reached with its parameters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 into the function that immediately trigger the base case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a different, more complex arguments that trigger the recursive call just once.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F74CDF00-F092-4A6E-BB7A-A4979EE65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437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F6AB-A5DD-494A-937F-81847C6C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Fibonacci Recursion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5125-FD54-4B0A-B5CF-9FBC0C20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steps you need to do in order to write a recursive function, they are: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regular function with a base case that can be reached with its parameters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 into the function that immediately trigger the base case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a different, more complex arguments that trigger the recursive call just once.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F74CDF00-F092-4A6E-BB7A-A4979EE65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701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F6AB-A5DD-494A-937F-81847C6C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Fibonacci Recursion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5125-FD54-4B0A-B5CF-9FBC0C20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steps you need to do in order to write a recursive function, they are: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regular function with a base case that can be reached with its parameters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 into the function that immediately trigger the base case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a different, more complex arguments that trigger the recursive call just once.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F74CDF00-F092-4A6E-BB7A-A4979EE65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EEF8439-359D-4C3E-9D80-A816C761B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90" y="2765858"/>
            <a:ext cx="8478420" cy="182224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 Fibonacci sequence, the base case is that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zeroth and first number of the sequence are 0 and 1 respectively.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write the base case in two ways: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if(n==0) 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if(n== 1) return 1;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05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F6AB-A5DD-494A-937F-81847C6C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Fibonacci Recursion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5125-FD54-4B0A-B5CF-9FBC0C20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steps you need to do in order to write a recursive function, they are: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regular function with a base case that can be reached with its parameters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 into the function that immediately trigger the base case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a different, more complex arguments that trigger the recursive call just once.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F74CDF00-F092-4A6E-BB7A-A4979EE65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1B003C3-A24B-4F91-9131-F02AC9FA0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2206"/>
            <a:ext cx="7020512" cy="231468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you can write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(n &lt; 2) return 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because 0 + 1 equals to 1 anyway.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Let’s start writing the function: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fib(n)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 (n &lt; 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029CD5-8856-478D-834C-20A2BF008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045" y="3094385"/>
            <a:ext cx="5616624" cy="200690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FMono-Regular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FMono-Regular"/>
              </a:rPr>
              <a:t> fib(n)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FMono-Regular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FMono-Regular"/>
              </a:rPr>
              <a:t> if (n &lt; 2)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FMono-Regular"/>
              </a:rPr>
              <a:t>return n; </a:t>
            </a:r>
            <a:endParaRPr lang="en-US" altLang="en-US" sz="2000" dirty="0">
              <a:solidFill>
                <a:srgbClr val="002060"/>
              </a:solidFill>
              <a:latin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FMono-Regular"/>
              </a:rPr>
              <a:t>return fib(n - 1) + fib(n - 2); // Fn-1 + Fn-2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SFMono-Regular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9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B81858FF-8B51-4685-AAC1-D0C3B90FF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FDBB24-7D01-4971-BAC3-FB85CCEF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7614"/>
            <a:ext cx="7886700" cy="297547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Iteration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Iteration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recursion,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Recursion (Time/Space Tradeoff)</a:t>
            </a:r>
          </a:p>
          <a:p>
            <a:r>
              <a:rPr lang="en-US" sz="24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Recursion**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3DAD52-300D-42E9-A147-78D85AAF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61" y="68188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721739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F6AB-A5DD-494A-937F-81847C6C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Fibonacci Recursion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5125-FD54-4B0A-B5CF-9FBC0C20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F74CDF00-F092-4A6E-BB7A-A4979EE65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Recursive Fibonacci operation explained">
            <a:extLst>
              <a:ext uri="{FF2B5EF4-FFF2-40B4-BE49-F238E27FC236}">
                <a16:creationId xmlns:a16="http://schemas.microsoft.com/office/drawing/2014/main" id="{BF505D6D-7649-43B8-AB31-0F670E73E1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50" name="Picture 6" descr="https://sebhastian.com/fibonacci-recursion-javascript/recursive-fibonacci-function.png">
            <a:extLst>
              <a:ext uri="{FF2B5EF4-FFF2-40B4-BE49-F238E27FC236}">
                <a16:creationId xmlns:a16="http://schemas.microsoft.com/office/drawing/2014/main" id="{8CEB4BC6-0228-4A2C-9B17-7230E02A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4" y="54990"/>
            <a:ext cx="74247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578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F6AB-A5DD-494A-937F-81847C6C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Fibonacci Recursion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5125-FD54-4B0A-B5CF-9FBC0C20D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6823670" cy="326350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steps you need to do in order to write a recursive function, they are: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regular function with a base case that can be reached with its parameters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arguments into the function that immediately trigger the base case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a different, more complex arguments that trigger the recursive call just once.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F74CDF00-F092-4A6E-BB7A-A4979EE65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s://sebhastian.com/fibonacci-recursion-javascript/optimizing-recursive-memoization.png">
            <a:extLst>
              <a:ext uri="{FF2B5EF4-FFF2-40B4-BE49-F238E27FC236}">
                <a16:creationId xmlns:a16="http://schemas.microsoft.com/office/drawing/2014/main" id="{A7F1999F-EBF4-4F80-83BA-1EB40665B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83"/>
            <a:ext cx="74247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06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C294-F527-4C6C-B9CE-DD99AE6C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66D8F-E555-43C9-9AB8-C9A7147E1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60912E45-71A6-484E-A79A-AEB44DDE1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See the source image">
            <a:extLst>
              <a:ext uri="{FF2B5EF4-FFF2-40B4-BE49-F238E27FC236}">
                <a16:creationId xmlns:a16="http://schemas.microsoft.com/office/drawing/2014/main" id="{29E50254-93E8-443B-9541-F1BF11D88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61" y="1268016"/>
            <a:ext cx="6619078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574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B724-4D2D-42FD-8632-2D9B5D84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Session Outcome</a:t>
            </a:r>
            <a:endParaRPr lang="en-IN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57614-15ED-4938-A6A5-AB546173E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369219"/>
            <a:ext cx="8568952" cy="326350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Student is able to: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Understand the concept of Recursion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Know the steps involved in Recursion</a:t>
            </a:r>
          </a:p>
          <a:p>
            <a:pPr lvl="1"/>
            <a:r>
              <a:rPr lang="en-US" sz="2400" dirty="0">
                <a:solidFill>
                  <a:srgbClr val="A2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Analyze the iterative and recursive approach 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How recursion is using Stack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Understand the types of recursion</a:t>
            </a:r>
          </a:p>
          <a:p>
            <a:pPr marL="342900" lvl="1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951335B1-B1A5-4A86-AFC8-7335227A7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09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86F8-6C92-4F6B-9370-0EC093F3E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0689"/>
            <a:ext cx="7886700" cy="32635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Linear/Direct Recursion:</a:t>
            </a:r>
          </a:p>
          <a:p>
            <a:pPr marL="3429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function calls itself from within itself. </a:t>
            </a:r>
          </a:p>
          <a:p>
            <a:pPr marL="800100" lvl="1" indent="-457200">
              <a:buFont typeface="+mj-lt"/>
              <a:buAutoNum type="arabicPeriod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1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 Recursion:</a:t>
            </a:r>
          </a:p>
          <a:p>
            <a:pPr marL="342900" lvl="1" indent="0">
              <a:buNone/>
            </a:pPr>
            <a:r>
              <a:rPr lang="en-US" sz="25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function calls itself from more than one function call 	one another mutually. </a:t>
            </a:r>
            <a:endParaRPr lang="en-IN" sz="2500" dirty="0">
              <a:solidFill>
                <a:srgbClr val="A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A6E8D030-8E71-48EE-80C0-E8B099A7E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AD6D1-1EBD-4934-A6BE-688A7B2EE08A}"/>
              </a:ext>
            </a:extLst>
          </p:cNvPr>
          <p:cNvSpPr txBox="1">
            <a:spLocks/>
          </p:cNvSpPr>
          <p:nvPr/>
        </p:nvSpPr>
        <p:spPr>
          <a:xfrm>
            <a:off x="323528" y="65410"/>
            <a:ext cx="7886700" cy="918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Recursion</a:t>
            </a:r>
          </a:p>
        </p:txBody>
      </p:sp>
      <p:pic>
        <p:nvPicPr>
          <p:cNvPr id="13316" name="Picture 4" descr="Types of Recursions - GeeksforGeeks">
            <a:extLst>
              <a:ext uri="{FF2B5EF4-FFF2-40B4-BE49-F238E27FC236}">
                <a16:creationId xmlns:a16="http://schemas.microsoft.com/office/drawing/2014/main" id="{851D3D7A-49F2-4D9F-9F19-0B9354A36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277" y="3507854"/>
            <a:ext cx="2743027" cy="157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s://images.slideplayer.com/24/7256372/slides/slide_24.jpg">
            <a:extLst>
              <a:ext uri="{FF2B5EF4-FFF2-40B4-BE49-F238E27FC236}">
                <a16:creationId xmlns:a16="http://schemas.microsoft.com/office/drawing/2014/main" id="{DEE887B2-9411-46D3-AA78-C9A300AE3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11199" r="4851" b="9931"/>
          <a:stretch/>
        </p:blipFill>
        <p:spPr bwMode="auto">
          <a:xfrm>
            <a:off x="3707904" y="987574"/>
            <a:ext cx="5237885" cy="35552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6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86F8-6C92-4F6B-9370-0EC093F3E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0" y="984315"/>
            <a:ext cx="7886700" cy="369987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 Recursion:</a:t>
            </a:r>
          </a:p>
          <a:p>
            <a:pPr marL="342900" lvl="1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recursive function is called the tail-recursive if the function makes recursive calling itself, and that recursive call is the last statement executes by the function. </a:t>
            </a:r>
          </a:p>
          <a:p>
            <a:pPr marL="342900" lvl="1" indent="0" algn="just">
              <a:buNone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there is no function or statement is left to call the recursive function.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US" sz="3100" dirty="0">
              <a:solidFill>
                <a:srgbClr val="A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100" dirty="0">
              <a:solidFill>
                <a:srgbClr val="A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A6E8D030-8E71-48EE-80C0-E8B099A7E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AD6D1-1EBD-4934-A6BE-688A7B2EE08A}"/>
              </a:ext>
            </a:extLst>
          </p:cNvPr>
          <p:cNvSpPr txBox="1">
            <a:spLocks/>
          </p:cNvSpPr>
          <p:nvPr/>
        </p:nvSpPr>
        <p:spPr>
          <a:xfrm>
            <a:off x="323528" y="65410"/>
            <a:ext cx="7886700" cy="918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Recursion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B9A7FF-12DA-4553-AB50-C860177F5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3358968"/>
            <a:ext cx="4968552" cy="1600438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An example of tail recursive function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&lt; 0) 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n;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The last executed statement is recursive call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print(n-1);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15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86F8-6C92-4F6B-9370-0EC093F3E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0" y="984315"/>
            <a:ext cx="7886700" cy="3699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Non Tail/ Head  Recursion:</a:t>
            </a:r>
          </a:p>
          <a:p>
            <a:pPr algn="just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call will be the first statement in the function. </a:t>
            </a:r>
          </a:p>
          <a:p>
            <a:pPr algn="just"/>
            <a:r>
              <a:rPr lang="en-US" sz="2400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means there should be no statement or operation is called before the recursive calls. 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head recursive does not perform any operation at the time of recursive calling. </a:t>
            </a:r>
          </a:p>
          <a:p>
            <a:pPr algn="just"/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Instead, all operations are done at the return time.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A6E8D030-8E71-48EE-80C0-E8B099A7E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AD6D1-1EBD-4934-A6BE-688A7B2EE08A}"/>
              </a:ext>
            </a:extLst>
          </p:cNvPr>
          <p:cNvSpPr txBox="1">
            <a:spLocks/>
          </p:cNvSpPr>
          <p:nvPr/>
        </p:nvSpPr>
        <p:spPr>
          <a:xfrm>
            <a:off x="323528" y="65410"/>
            <a:ext cx="7886700" cy="918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Recursion</a:t>
            </a:r>
          </a:p>
        </p:txBody>
      </p:sp>
    </p:spTree>
    <p:extLst>
      <p:ext uri="{BB962C8B-B14F-4D97-AF65-F5344CB8AC3E}">
        <p14:creationId xmlns:p14="http://schemas.microsoft.com/office/powerpoint/2010/main" val="188683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CFDB-5D8B-437F-A844-F4625247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Non-Tail Recursion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87F8-D633-4BDA-8AF4-A0D9C0890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procedure is called, its information is 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pushed 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onto a stack, and when the function terminates the information is 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popped 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the stack.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for the non-tail-recursive functions,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depth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(maximum amount of stack space used at any time during compilation) is more.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BDF1A4F4-462B-4DA5-98FE-6C3A5C30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99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86F8-6C92-4F6B-9370-0EC093F3E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0" y="984315"/>
            <a:ext cx="7886700" cy="3699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Tree Recursion:</a:t>
            </a:r>
          </a:p>
          <a:p>
            <a:pPr algn="just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call in the function is in parts: Left &amp; Right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rec(n-1), rec(n+1) </a:t>
            </a:r>
          </a:p>
        </p:txBody>
      </p:sp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A6E8D030-8E71-48EE-80C0-E8B099A7E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AD6D1-1EBD-4934-A6BE-688A7B2EE08A}"/>
              </a:ext>
            </a:extLst>
          </p:cNvPr>
          <p:cNvSpPr txBox="1">
            <a:spLocks/>
          </p:cNvSpPr>
          <p:nvPr/>
        </p:nvSpPr>
        <p:spPr>
          <a:xfrm>
            <a:off x="323528" y="65410"/>
            <a:ext cx="7886700" cy="918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Recursion</a:t>
            </a:r>
          </a:p>
        </p:txBody>
      </p:sp>
      <p:pic>
        <p:nvPicPr>
          <p:cNvPr id="16386" name="Picture 2" descr="https://www.cs.cornell.edu/courses/cs3110/2012sp/lectures/lec20-master/images/lec19-diagram1.png">
            <a:extLst>
              <a:ext uri="{FF2B5EF4-FFF2-40B4-BE49-F238E27FC236}">
                <a16:creationId xmlns:a16="http://schemas.microsoft.com/office/drawing/2014/main" id="{9D7EF03E-8968-479C-9183-9388DE376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94" y="2586955"/>
            <a:ext cx="73723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82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230D-D019-4BA2-82BE-0BCF68F6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1C892-51A8-48B3-90A1-E3AF04700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10F9EB8-2F98-4054-9CE3-A76996111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7507"/>
            <a:ext cx="6076950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8374EE73-D079-441A-9BC8-FE523E3A5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41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86F8-6C92-4F6B-9370-0EC093F3E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0" y="984315"/>
            <a:ext cx="7886700" cy="3699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A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Tree Recursion:</a:t>
            </a:r>
          </a:p>
          <a:p>
            <a:pPr algn="just"/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recursive call in the function is in parts: Left &amp; Right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rec(n-1), rec(n+1) </a:t>
            </a:r>
          </a:p>
        </p:txBody>
      </p:sp>
      <p:pic>
        <p:nvPicPr>
          <p:cNvPr id="6" name="Picture 5" descr="See the source image">
            <a:extLst>
              <a:ext uri="{FF2B5EF4-FFF2-40B4-BE49-F238E27FC236}">
                <a16:creationId xmlns:a16="http://schemas.microsoft.com/office/drawing/2014/main" id="{A6E8D030-8E71-48EE-80C0-E8B099A7E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22083"/>
            <a:ext cx="1021277" cy="86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9AD6D1-1EBD-4934-A6BE-688A7B2EE08A}"/>
              </a:ext>
            </a:extLst>
          </p:cNvPr>
          <p:cNvSpPr txBox="1">
            <a:spLocks/>
          </p:cNvSpPr>
          <p:nvPr/>
        </p:nvSpPr>
        <p:spPr>
          <a:xfrm>
            <a:off x="323528" y="65410"/>
            <a:ext cx="7886700" cy="918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Recursion</a:t>
            </a:r>
          </a:p>
        </p:txBody>
      </p:sp>
      <p:pic>
        <p:nvPicPr>
          <p:cNvPr id="16386" name="Picture 2" descr="https://www.cs.cornell.edu/courses/cs3110/2012sp/lectures/lec20-master/images/lec19-diagram1.png">
            <a:extLst>
              <a:ext uri="{FF2B5EF4-FFF2-40B4-BE49-F238E27FC236}">
                <a16:creationId xmlns:a16="http://schemas.microsoft.com/office/drawing/2014/main" id="{9D7EF03E-8968-479C-9183-9388DE376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94" y="2586955"/>
            <a:ext cx="73723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12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1681</TotalTime>
  <Words>883</Words>
  <Application>Microsoft Office PowerPoint</Application>
  <PresentationFormat>On-screen Show (16:9)</PresentationFormat>
  <Paragraphs>129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Consolas</vt:lpstr>
      <vt:lpstr>SFMono-Regular</vt:lpstr>
      <vt:lpstr>Times New Roman</vt:lpstr>
      <vt:lpstr>Wingdings</vt:lpstr>
      <vt:lpstr>Office Theme</vt:lpstr>
      <vt:lpstr>B.Tech CS KCS301 - Data Structure </vt:lpstr>
      <vt:lpstr>RECAP</vt:lpstr>
      <vt:lpstr>PowerPoint Presentation</vt:lpstr>
      <vt:lpstr>PowerPoint Presentation</vt:lpstr>
      <vt:lpstr>PowerPoint Presentation</vt:lpstr>
      <vt:lpstr>About Non-Tail Recursion</vt:lpstr>
      <vt:lpstr>PowerPoint Presentation</vt:lpstr>
      <vt:lpstr>PowerPoint Presentation</vt:lpstr>
      <vt:lpstr>PowerPoint Presentation</vt:lpstr>
      <vt:lpstr>Removal  of Recursion</vt:lpstr>
      <vt:lpstr>Removal  of Recursion</vt:lpstr>
      <vt:lpstr>Removal  of Recursion</vt:lpstr>
      <vt:lpstr>Removal  of Recursion</vt:lpstr>
      <vt:lpstr>Scenario Based</vt:lpstr>
      <vt:lpstr>PowerPoint Presentation</vt:lpstr>
      <vt:lpstr>Steps for Fibonacci Recursion</vt:lpstr>
      <vt:lpstr>Steps for Fibonacci Recursion</vt:lpstr>
      <vt:lpstr>Steps for Fibonacci Recursion</vt:lpstr>
      <vt:lpstr>Steps for Fibonacci Recursion</vt:lpstr>
      <vt:lpstr>Steps for Fibonacci Recursion</vt:lpstr>
      <vt:lpstr>Steps for Fibonacci Recursion</vt:lpstr>
      <vt:lpstr>Binary Search</vt:lpstr>
      <vt:lpstr>Session Outcome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SESSION</dc:title>
  <dc:creator>MOCK STUDIO</dc:creator>
  <cp:lastModifiedBy>Harsh Khatter</cp:lastModifiedBy>
  <cp:revision>207</cp:revision>
  <dcterms:created xsi:type="dcterms:W3CDTF">2020-05-02T05:01:07Z</dcterms:created>
  <dcterms:modified xsi:type="dcterms:W3CDTF">2021-10-29T06:59:39Z</dcterms:modified>
</cp:coreProperties>
</file>