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58" r:id="rId7"/>
    <p:sldId id="259" r:id="rId8"/>
    <p:sldId id="276" r:id="rId9"/>
    <p:sldId id="278" r:id="rId10"/>
    <p:sldId id="260" r:id="rId11"/>
    <p:sldId id="282" r:id="rId12"/>
    <p:sldId id="279" r:id="rId13"/>
    <p:sldId id="283" r:id="rId14"/>
    <p:sldId id="277" r:id="rId15"/>
    <p:sldId id="284" r:id="rId16"/>
    <p:sldId id="280" r:id="rId17"/>
    <p:sldId id="285" r:id="rId18"/>
    <p:sldId id="281"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ACDD03-91EF-41EB-8CA8-896FC736B2A9}" v="191" dt="2023-08-03T12:59:52.756"/>
    <p1510:client id="{3555756E-182D-4D78-81BF-3CF791323F8D}" v="132" dt="2023-08-03T13:15:48.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8/3/2023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8/3/2023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8/3/2023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8/3/2023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8/3/2023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8/3/2023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8/3/2023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8/3/2023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8/3/2023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8/3/2023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8/3/2023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26958" y="1122363"/>
            <a:ext cx="7837468" cy="2387600"/>
          </a:xfrm>
        </p:spPr>
        <p:txBody>
          <a:bodyPr/>
          <a:lstStyle/>
          <a:p>
            <a:r>
              <a:rPr lang="en-US" sz="3200" i="1" u="sng" dirty="0">
                <a:ea typeface="+mj-lt"/>
                <a:cs typeface="+mj-lt"/>
              </a:rPr>
              <a:t>Tata Data Visualization: Empowering Business with Effective Insights</a:t>
            </a:r>
          </a:p>
          <a:p>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84029" y="3602038"/>
            <a:ext cx="10283971" cy="806675"/>
          </a:xfrm>
        </p:spPr>
        <p:txBody>
          <a:bodyPr vert="horz" lIns="91440" tIns="45720" rIns="91440" bIns="45720" rtlCol="0" anchor="t">
            <a:noAutofit/>
          </a:bodyPr>
          <a:lstStyle/>
          <a:p>
            <a:r>
              <a:rPr lang="en-US" dirty="0"/>
              <a:t>By :Tushti </a:t>
            </a:r>
            <a:r>
              <a:rPr lang="en-US" dirty="0" err="1"/>
              <a:t>Savarn</a:t>
            </a:r>
            <a:r>
              <a:rPr lang="en-US" dirty="0"/>
              <a:t>, Data Analyst , Tata Inc;</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Top 10 Customers by Revenue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1720510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1FA03-69A4-4D4D-FD6C-6F04049FD0B3}"/>
              </a:ext>
            </a:extLst>
          </p:cNvPr>
          <p:cNvSpPr>
            <a:spLocks noGrp="1"/>
          </p:cNvSpPr>
          <p:nvPr>
            <p:ph type="title"/>
          </p:nvPr>
        </p:nvSpPr>
        <p:spPr>
          <a:xfrm>
            <a:off x="630936" y="640823"/>
            <a:ext cx="3419856" cy="5583148"/>
          </a:xfrm>
        </p:spPr>
        <p:txBody>
          <a:bodyPr anchor="ctr">
            <a:normAutofit/>
          </a:bodyPr>
          <a:lstStyle/>
          <a:p>
            <a:r>
              <a:rPr lang="en-US" sz="4600">
                <a:latin typeface="Arial"/>
                <a:cs typeface="Arial"/>
              </a:rPr>
              <a:t>Top 10 Customers by Revenue</a:t>
            </a:r>
            <a:endParaRPr lang="en-GB" sz="4600" b="0">
              <a:latin typeface="Arial"/>
              <a:cs typeface="Arial"/>
            </a:endParaRPr>
          </a:p>
          <a:p>
            <a:endParaRPr lang="en-GB" sz="4600"/>
          </a:p>
        </p:txBody>
      </p:sp>
      <p:sp>
        <p:nvSpPr>
          <p:cNvPr id="15"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bar graph with numbers and text&#10;&#10;Description automatically generated">
            <a:extLst>
              <a:ext uri="{FF2B5EF4-FFF2-40B4-BE49-F238E27FC236}">
                <a16:creationId xmlns:a16="http://schemas.microsoft.com/office/drawing/2014/main" id="{D7F16265-DE45-CA8C-8691-D690C0AAF7BE}"/>
              </a:ext>
            </a:extLst>
          </p:cNvPr>
          <p:cNvPicPr>
            <a:picLocks noChangeAspect="1"/>
          </p:cNvPicPr>
          <p:nvPr/>
        </p:nvPicPr>
        <p:blipFill>
          <a:blip r:embed="rId2"/>
          <a:stretch>
            <a:fillRect/>
          </a:stretch>
        </p:blipFill>
        <p:spPr>
          <a:xfrm>
            <a:off x="4654296" y="665889"/>
            <a:ext cx="6894576" cy="3843726"/>
          </a:xfrm>
          <a:prstGeom prst="rect">
            <a:avLst/>
          </a:prstGeom>
        </p:spPr>
      </p:pic>
      <p:sp>
        <p:nvSpPr>
          <p:cNvPr id="10" name="Content Placeholder 9">
            <a:extLst>
              <a:ext uri="{FF2B5EF4-FFF2-40B4-BE49-F238E27FC236}">
                <a16:creationId xmlns:a16="http://schemas.microsoft.com/office/drawing/2014/main" id="{86E5390D-2B5D-06BD-6C2B-6EB4F7F2B5CC}"/>
              </a:ext>
            </a:extLst>
          </p:cNvPr>
          <p:cNvSpPr>
            <a:spLocks noGrp="1"/>
          </p:cNvSpPr>
          <p:nvPr>
            <p:ph idx="1"/>
          </p:nvPr>
        </p:nvSpPr>
        <p:spPr>
          <a:xfrm>
            <a:off x="4654296" y="4798577"/>
            <a:ext cx="6894576" cy="1428487"/>
          </a:xfrm>
        </p:spPr>
        <p:txBody>
          <a:bodyPr anchor="t">
            <a:normAutofit/>
          </a:bodyPr>
          <a:lstStyle/>
          <a:p>
            <a:pPr marL="171450" indent="-171450" algn="just">
              <a:lnSpc>
                <a:spcPct val="100000"/>
              </a:lnSpc>
              <a:spcBef>
                <a:spcPts val="0"/>
              </a:spcBef>
              <a:buChar char="•"/>
            </a:pPr>
            <a:r>
              <a:rPr lang="en-US" sz="1100" dirty="0">
                <a:latin typeface="Arial"/>
                <a:cs typeface="Arial"/>
              </a:rPr>
              <a:t>The chart shows that there is no major difference between the top 10 customers in terms of revenue generated.</a:t>
            </a:r>
            <a:endParaRPr lang="en-US" dirty="0"/>
          </a:p>
          <a:p>
            <a:pPr marL="171450" indent="-171450" algn="just">
              <a:lnSpc>
                <a:spcPct val="100000"/>
              </a:lnSpc>
              <a:spcBef>
                <a:spcPts val="0"/>
              </a:spcBef>
              <a:buChar char="•"/>
            </a:pPr>
            <a:r>
              <a:rPr lang="en-US" sz="1100" dirty="0">
                <a:latin typeface="Arial"/>
                <a:cs typeface="Arial"/>
              </a:rPr>
              <a:t>The average difference in revenue between the top 10 customers is 15.8%.</a:t>
            </a:r>
          </a:p>
          <a:p>
            <a:pPr marL="171450" indent="-171450" algn="just">
              <a:lnSpc>
                <a:spcPct val="100000"/>
              </a:lnSpc>
              <a:spcBef>
                <a:spcPts val="0"/>
              </a:spcBef>
              <a:buChar char="•"/>
            </a:pPr>
            <a:r>
              <a:rPr lang="en-US" sz="1100" dirty="0">
                <a:latin typeface="Arial"/>
                <a:cs typeface="Arial"/>
              </a:rPr>
              <a:t>The company can aim to strengthen the relationship with these customers to increase customer loyalty and retention, and ultimately drive more sales and revenue for the company.</a:t>
            </a:r>
          </a:p>
          <a:p>
            <a:pPr marL="342900" indent="-342900">
              <a:buChar char="•"/>
            </a:pPr>
            <a:endParaRPr lang="en-US" sz="2200" dirty="0"/>
          </a:p>
        </p:txBody>
      </p:sp>
      <p:sp>
        <p:nvSpPr>
          <p:cNvPr id="4" name="Footer Placeholder 3">
            <a:extLst>
              <a:ext uri="{FF2B5EF4-FFF2-40B4-BE49-F238E27FC236}">
                <a16:creationId xmlns:a16="http://schemas.microsoft.com/office/drawing/2014/main" id="{C5515707-86C4-0F8F-2191-DAD817B8DA2C}"/>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dirty="0"/>
              <a:t>PRESENTATION TITLE</a:t>
            </a:r>
            <a:endParaRPr lang="en-US"/>
          </a:p>
        </p:txBody>
      </p:sp>
      <p:sp>
        <p:nvSpPr>
          <p:cNvPr id="5" name="Slide Number Placeholder 4">
            <a:extLst>
              <a:ext uri="{FF2B5EF4-FFF2-40B4-BE49-F238E27FC236}">
                <a16:creationId xmlns:a16="http://schemas.microsoft.com/office/drawing/2014/main" id="{70878069-84B6-622D-D907-058D3BCB33BF}"/>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12656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Revenue by Country</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26384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map of the world with blue circles&#10;&#10;Description automatically generated">
            <a:extLst>
              <a:ext uri="{FF2B5EF4-FFF2-40B4-BE49-F238E27FC236}">
                <a16:creationId xmlns:a16="http://schemas.microsoft.com/office/drawing/2014/main" id="{91B1E7D6-2C10-4E69-F039-402329F587E9}"/>
              </a:ext>
            </a:extLst>
          </p:cNvPr>
          <p:cNvPicPr>
            <a:picLocks noChangeAspect="1"/>
          </p:cNvPicPr>
          <p:nvPr/>
        </p:nvPicPr>
        <p:blipFill rotWithShape="1">
          <a:blip r:embed="rId2"/>
          <a:srcRect r="7674"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5" name="Freeform: Shape 14">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966456-68B7-F0E7-00AF-BAFBC8FF35D8}"/>
              </a:ext>
            </a:extLst>
          </p:cNvPr>
          <p:cNvSpPr>
            <a:spLocks noGrp="1"/>
          </p:cNvSpPr>
          <p:nvPr>
            <p:ph type="title"/>
          </p:nvPr>
        </p:nvSpPr>
        <p:spPr>
          <a:xfrm>
            <a:off x="371094" y="1161288"/>
            <a:ext cx="3438144" cy="1125728"/>
          </a:xfrm>
        </p:spPr>
        <p:txBody>
          <a:bodyPr anchor="b">
            <a:normAutofit/>
          </a:bodyPr>
          <a:lstStyle/>
          <a:p>
            <a:r>
              <a:rPr lang="en-US" sz="2800" i="1" u="sng">
                <a:latin typeface="Tenorite"/>
                <a:cs typeface="Arial"/>
              </a:rPr>
              <a:t>Revenue by Country</a:t>
            </a:r>
            <a:endParaRPr lang="en-US" sz="2800" i="1" u="sng">
              <a:latin typeface="Tenorite"/>
            </a:endParaRPr>
          </a:p>
        </p:txBody>
      </p:sp>
      <p:sp>
        <p:nvSpPr>
          <p:cNvPr id="19" name="Rectangle 1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Content Placeholder 9">
            <a:extLst>
              <a:ext uri="{FF2B5EF4-FFF2-40B4-BE49-F238E27FC236}">
                <a16:creationId xmlns:a16="http://schemas.microsoft.com/office/drawing/2014/main" id="{13C736B7-57EF-15FE-F8D0-A0E2934E0275}"/>
              </a:ext>
            </a:extLst>
          </p:cNvPr>
          <p:cNvSpPr>
            <a:spLocks noGrp="1"/>
          </p:cNvSpPr>
          <p:nvPr>
            <p:ph idx="1"/>
          </p:nvPr>
        </p:nvSpPr>
        <p:spPr>
          <a:xfrm>
            <a:off x="371094" y="2718054"/>
            <a:ext cx="3438906" cy="3207258"/>
          </a:xfrm>
        </p:spPr>
        <p:txBody>
          <a:bodyPr vert="horz" lIns="91440" tIns="45720" rIns="91440" bIns="45720" rtlCol="0" anchor="t">
            <a:noAutofit/>
          </a:bodyPr>
          <a:lstStyle/>
          <a:p>
            <a:pPr marL="285750" indent="-285750" algn="just">
              <a:lnSpc>
                <a:spcPct val="100000"/>
              </a:lnSpc>
              <a:spcBef>
                <a:spcPts val="0"/>
              </a:spcBef>
              <a:buFont typeface="Arial"/>
              <a:buChar char="•"/>
            </a:pPr>
            <a:r>
              <a:rPr lang="en-US" sz="1400" dirty="0">
                <a:latin typeface="Arial"/>
                <a:cs typeface="Arial"/>
              </a:rPr>
              <a:t>The map chart concludes by comparing the places that have produced the greatest revenue to those that have not.</a:t>
            </a:r>
            <a:endParaRPr lang="en-US"/>
          </a:p>
          <a:p>
            <a:pPr marL="285750" indent="-285750" algn="just">
              <a:lnSpc>
                <a:spcPct val="100000"/>
              </a:lnSpc>
              <a:spcBef>
                <a:spcPts val="0"/>
              </a:spcBef>
              <a:buFont typeface="Arial"/>
              <a:buChar char="•"/>
            </a:pPr>
            <a:r>
              <a:rPr lang="en-US" sz="1400" dirty="0">
                <a:latin typeface="Arial"/>
                <a:cs typeface="Arial"/>
              </a:rPr>
              <a:t>The map also reveals that the majority of sales occur only in the European zone, with only a small number in the American region</a:t>
            </a:r>
          </a:p>
          <a:p>
            <a:pPr marL="285750" indent="-285750" algn="just">
              <a:lnSpc>
                <a:spcPct val="100000"/>
              </a:lnSpc>
              <a:spcBef>
                <a:spcPts val="0"/>
              </a:spcBef>
              <a:buFont typeface="Arial"/>
              <a:buChar char="•"/>
            </a:pPr>
            <a:r>
              <a:rPr lang="en-US" sz="1400" dirty="0">
                <a:latin typeface="Arial"/>
                <a:cs typeface="Arial"/>
              </a:rPr>
              <a:t>Along with Russia, there is no market for the items in Africa or Asia.</a:t>
            </a:r>
          </a:p>
          <a:p>
            <a:pPr marL="285750" indent="-285750" algn="just">
              <a:lnSpc>
                <a:spcPct val="100000"/>
              </a:lnSpc>
              <a:spcBef>
                <a:spcPts val="0"/>
              </a:spcBef>
              <a:buFont typeface="Arial"/>
              <a:buChar char="•"/>
            </a:pPr>
            <a:r>
              <a:rPr lang="en-US" sz="1400" dirty="0">
                <a:latin typeface="Arial"/>
                <a:cs typeface="Arial"/>
              </a:rPr>
              <a:t>The company can concentrate on the European market more and dive deeper into countries in the region to come up with strategies that will maximize sales from each country in the region alongside Australia and Japan.</a:t>
            </a:r>
          </a:p>
          <a:p>
            <a:pPr marL="285750" indent="-285750">
              <a:buChar char="•"/>
            </a:pPr>
            <a:endParaRPr lang="en-US" sz="1400" dirty="0"/>
          </a:p>
        </p:txBody>
      </p:sp>
      <p:sp>
        <p:nvSpPr>
          <p:cNvPr id="4" name="Footer Placeholder 3">
            <a:extLst>
              <a:ext uri="{FF2B5EF4-FFF2-40B4-BE49-F238E27FC236}">
                <a16:creationId xmlns:a16="http://schemas.microsoft.com/office/drawing/2014/main" id="{54667C73-C99B-8130-BF1E-47618120E088}"/>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a:solidFill>
                  <a:schemeClr val="bg1"/>
                </a:solidFill>
              </a:rPr>
              <a:t>PRESENTATION TITLE</a:t>
            </a:r>
          </a:p>
        </p:txBody>
      </p:sp>
      <p:sp>
        <p:nvSpPr>
          <p:cNvPr id="5" name="Slide Number Placeholder 4">
            <a:extLst>
              <a:ext uri="{FF2B5EF4-FFF2-40B4-BE49-F238E27FC236}">
                <a16:creationId xmlns:a16="http://schemas.microsoft.com/office/drawing/2014/main" id="{0447ABE8-54CC-4CF0-381B-AA863E644EBF}"/>
              </a:ext>
            </a:extLst>
          </p:cNvPr>
          <p:cNvSpPr>
            <a:spLocks noGrp="1"/>
          </p:cNvSpPr>
          <p:nvPr>
            <p:ph type="sldNum" sz="quarter" idx="4"/>
          </p:nvPr>
        </p:nvSpPr>
        <p:spPr>
          <a:xfrm>
            <a:off x="9077706" y="6356350"/>
            <a:ext cx="2743200" cy="365125"/>
          </a:xfrm>
        </p:spPr>
        <p:txBody>
          <a:bodyPr>
            <a:normAutofit/>
          </a:bodyPr>
          <a:lstStyle/>
          <a:p>
            <a:pPr>
              <a:spcAft>
                <a:spcPts val="600"/>
              </a:spcAft>
            </a:pPr>
            <a:fld id="{294A09A9-5501-47C1-A89A-A340965A2BE2}" type="slidenum">
              <a:rPr lang="en-US">
                <a:solidFill>
                  <a:schemeClr val="bg1"/>
                </a:solidFill>
              </a:rPr>
              <a:pPr>
                <a:spcAft>
                  <a:spcPts val="600"/>
                </a:spcAft>
              </a:pPr>
              <a:t>13</a:t>
            </a:fld>
            <a:endParaRPr lang="en-US">
              <a:solidFill>
                <a:schemeClr val="bg1"/>
              </a:solidFill>
            </a:endParaRPr>
          </a:p>
        </p:txBody>
      </p:sp>
    </p:spTree>
    <p:extLst>
      <p:ext uri="{BB962C8B-B14F-4D97-AF65-F5344CB8AC3E}">
        <p14:creationId xmlns:p14="http://schemas.microsoft.com/office/powerpoint/2010/main" val="227421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Recommendation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406815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859AEB-5FDA-E8A7-7546-5F687D6BFBB3}"/>
              </a:ext>
            </a:extLst>
          </p:cNvPr>
          <p:cNvSpPr>
            <a:spLocks noGrp="1"/>
          </p:cNvSpPr>
          <p:nvPr>
            <p:ph type="title"/>
          </p:nvPr>
        </p:nvSpPr>
        <p:spPr>
          <a:xfrm>
            <a:off x="838200" y="365125"/>
            <a:ext cx="10515600" cy="1325563"/>
          </a:xfrm>
        </p:spPr>
        <p:txBody>
          <a:bodyPr>
            <a:normAutofit/>
          </a:bodyPr>
          <a:lstStyle/>
          <a:p>
            <a:r>
              <a:rPr lang="en-GB" dirty="0"/>
              <a:t>Recommendations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F43DE6D-EA60-1268-74CD-2A5D33F1D587}"/>
              </a:ext>
            </a:extLst>
          </p:cNvPr>
          <p:cNvSpPr>
            <a:spLocks noGrp="1"/>
          </p:cNvSpPr>
          <p:nvPr>
            <p:ph idx="1"/>
          </p:nvPr>
        </p:nvSpPr>
        <p:spPr>
          <a:xfrm>
            <a:off x="838200" y="1825625"/>
            <a:ext cx="10515600" cy="4351338"/>
          </a:xfrm>
        </p:spPr>
        <p:txBody>
          <a:bodyPr vert="horz" lIns="91440" tIns="45720" rIns="91440" bIns="45720" rtlCol="0">
            <a:normAutofit/>
          </a:bodyPr>
          <a:lstStyle/>
          <a:p>
            <a:pPr marL="285750" indent="-285750">
              <a:spcBef>
                <a:spcPts val="0"/>
              </a:spcBef>
              <a:buFont typeface="Arial,Sans-Serif"/>
              <a:buChar char="•"/>
            </a:pPr>
            <a:r>
              <a:rPr lang="en-US" sz="2000">
                <a:latin typeface="Arial"/>
                <a:cs typeface="Arial"/>
              </a:rPr>
              <a:t>The company should come up with strategies that aim at stocking and advertising seasonal products to maximize sales when the demand for these goods goes up.</a:t>
            </a:r>
          </a:p>
          <a:p>
            <a:pPr marL="285750" indent="-285750">
              <a:spcBef>
                <a:spcPts val="0"/>
              </a:spcBef>
              <a:buFont typeface="Arial,Sans-Serif"/>
              <a:buChar char="•"/>
            </a:pPr>
            <a:endParaRPr lang="en-US" sz="2000">
              <a:latin typeface="Arial"/>
              <a:cs typeface="Arial"/>
            </a:endParaRPr>
          </a:p>
          <a:p>
            <a:pPr marL="285750" indent="-285750">
              <a:spcBef>
                <a:spcPts val="0"/>
              </a:spcBef>
              <a:buFont typeface="Arial,Sans-Serif"/>
              <a:buChar char="•"/>
            </a:pPr>
            <a:r>
              <a:rPr lang="en-US" sz="2000">
                <a:latin typeface="Arial"/>
                <a:cs typeface="Arial"/>
              </a:rPr>
              <a:t>The company should do a deeper analysis of products that are usually in high demand during low-sales months to come up with strategies for marketing these products.</a:t>
            </a:r>
          </a:p>
          <a:p>
            <a:pPr marL="285750" indent="-285750">
              <a:spcBef>
                <a:spcPts val="0"/>
              </a:spcBef>
              <a:buFont typeface="Arial,Sans-Serif"/>
              <a:buChar char="•"/>
            </a:pPr>
            <a:endParaRPr lang="en-US" sz="2000">
              <a:latin typeface="Arial"/>
              <a:cs typeface="Arial"/>
            </a:endParaRPr>
          </a:p>
          <a:p>
            <a:pPr marL="285750" indent="-285750">
              <a:spcBef>
                <a:spcPts val="0"/>
              </a:spcBef>
              <a:buFont typeface="Arial,Sans-Serif"/>
              <a:buChar char="•"/>
            </a:pPr>
            <a:r>
              <a:rPr lang="en-US" sz="2000">
                <a:latin typeface="Arial"/>
                <a:cs typeface="Arial"/>
              </a:rPr>
              <a:t>A deeper dive into the type of products and the revenue generated from these products for each region would be key in guiding region-specific marketing strategies.</a:t>
            </a:r>
          </a:p>
          <a:p>
            <a:pPr marL="285750" indent="-285750">
              <a:spcBef>
                <a:spcPts val="0"/>
              </a:spcBef>
              <a:buFont typeface="Arial,Sans-Serif"/>
              <a:buChar char="•"/>
            </a:pPr>
            <a:endParaRPr lang="en-US" sz="2000">
              <a:latin typeface="Arial"/>
              <a:cs typeface="Arial"/>
            </a:endParaRPr>
          </a:p>
          <a:p>
            <a:pPr marL="285750" indent="-285750">
              <a:spcBef>
                <a:spcPts val="0"/>
              </a:spcBef>
              <a:buFont typeface="Arial,Sans-Serif"/>
              <a:buChar char="•"/>
            </a:pPr>
            <a:r>
              <a:rPr lang="en-US" sz="2000">
                <a:latin typeface="Arial"/>
                <a:cs typeface="Arial"/>
              </a:rPr>
              <a:t>The company should consider incentivizing top revenue-generating customers to strengthen the relationship with these customers.</a:t>
            </a:r>
          </a:p>
          <a:p>
            <a:pPr marL="285750" indent="-285750">
              <a:spcBef>
                <a:spcPts val="0"/>
              </a:spcBef>
              <a:buFont typeface="Arial,Sans-Serif"/>
              <a:buChar char="•"/>
            </a:pPr>
            <a:endParaRPr lang="en-US" sz="2000">
              <a:latin typeface="Arial"/>
              <a:cs typeface="Arial"/>
            </a:endParaRPr>
          </a:p>
          <a:p>
            <a:pPr marL="285750" indent="-285750">
              <a:spcBef>
                <a:spcPts val="0"/>
              </a:spcBef>
              <a:buFont typeface="Arial,Sans-Serif"/>
              <a:buChar char="•"/>
            </a:pPr>
            <a:r>
              <a:rPr lang="en-US" sz="2000">
                <a:latin typeface="Arial"/>
                <a:cs typeface="Arial"/>
              </a:rPr>
              <a:t>The European Market has more potential for growth and the company should aim at strategies that will increase its market positioning in the region.</a:t>
            </a:r>
          </a:p>
          <a:p>
            <a:endParaRPr lang="en-GB" sz="2000"/>
          </a:p>
        </p:txBody>
      </p:sp>
      <p:sp>
        <p:nvSpPr>
          <p:cNvPr id="4" name="Footer Placeholder 3">
            <a:extLst>
              <a:ext uri="{FF2B5EF4-FFF2-40B4-BE49-F238E27FC236}">
                <a16:creationId xmlns:a16="http://schemas.microsoft.com/office/drawing/2014/main" id="{943D07A2-AB26-AB41-186E-949ED89A8EDB}"/>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dirty="0"/>
              <a:t>PRESENTATION TITLE</a:t>
            </a:r>
            <a:endParaRPr lang="en-US"/>
          </a:p>
        </p:txBody>
      </p:sp>
      <p:sp>
        <p:nvSpPr>
          <p:cNvPr id="5" name="Slide Number Placeholder 4">
            <a:extLst>
              <a:ext uri="{FF2B5EF4-FFF2-40B4-BE49-F238E27FC236}">
                <a16:creationId xmlns:a16="http://schemas.microsoft.com/office/drawing/2014/main" id="{6D0FA1E7-9F2D-23AA-469D-B322A962B198}"/>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15</a:t>
            </a:fld>
            <a:endParaRPr lang="en-US"/>
          </a:p>
        </p:txBody>
      </p:sp>
    </p:spTree>
    <p:extLst>
      <p:ext uri="{BB962C8B-B14F-4D97-AF65-F5344CB8AC3E}">
        <p14:creationId xmlns:p14="http://schemas.microsoft.com/office/powerpoint/2010/main" val="3113472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3315031" y="1380754"/>
            <a:ext cx="5561938" cy="2513516"/>
          </a:xfrm>
        </p:spPr>
        <p:txBody>
          <a:bodyPr>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3315031" y="4076802"/>
            <a:ext cx="5561938" cy="1534587"/>
          </a:xfrm>
        </p:spPr>
        <p:txBody>
          <a:bodyPr vert="horz" lIns="91440" tIns="45720" rIns="91440" bIns="45720" rtlCol="0">
            <a:normAutofit/>
          </a:bodyPr>
          <a:lstStyle/>
          <a:p>
            <a:r>
              <a:rPr lang="en-US"/>
              <a:t>Tushti </a:t>
            </a:r>
            <a:r>
              <a:rPr lang="en-US" err="1"/>
              <a:t>Savarn</a:t>
            </a:r>
          </a:p>
          <a:p>
            <a:endParaRPr lang="en-US" dirty="0"/>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Table of content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algn="ctr">
              <a:lnSpc>
                <a:spcPct val="100000"/>
              </a:lnSpc>
              <a:spcBef>
                <a:spcPts val="0"/>
              </a:spcBef>
            </a:pPr>
            <a:r>
              <a:rPr lang="en-US" sz="1400" dirty="0">
                <a:solidFill>
                  <a:schemeClr val="bg1"/>
                </a:solidFill>
                <a:latin typeface="Arial"/>
                <a:cs typeface="Arial"/>
              </a:rPr>
              <a:t>Introduction</a:t>
            </a:r>
            <a:endParaRPr lang="en-US" sz="1400" dirty="0">
              <a:latin typeface="Arial"/>
              <a:cs typeface="Arial"/>
            </a:endParaRPr>
          </a:p>
          <a:p>
            <a:pPr algn="ctr">
              <a:lnSpc>
                <a:spcPct val="100000"/>
              </a:lnSpc>
              <a:spcBef>
                <a:spcPts val="0"/>
              </a:spcBef>
            </a:pPr>
            <a:endParaRPr lang="en-US" sz="1400" dirty="0">
              <a:latin typeface="Arial"/>
              <a:cs typeface="Arial"/>
            </a:endParaRPr>
          </a:p>
          <a:p>
            <a:pPr marL="285750" indent="-285750">
              <a:lnSpc>
                <a:spcPct val="100000"/>
              </a:lnSpc>
              <a:spcBef>
                <a:spcPts val="0"/>
              </a:spcBef>
              <a:buChar char="•"/>
            </a:pPr>
            <a:r>
              <a:rPr lang="en-US" sz="2000" dirty="0">
                <a:solidFill>
                  <a:schemeClr val="tx1">
                    <a:lumMod val="85000"/>
                    <a:lumOff val="15000"/>
                  </a:schemeClr>
                </a:solidFill>
                <a:latin typeface="Arial"/>
                <a:cs typeface="Arial"/>
              </a:rPr>
              <a:t>Thought Process</a:t>
            </a:r>
          </a:p>
          <a:p>
            <a:pPr marL="285750" indent="-285750">
              <a:lnSpc>
                <a:spcPct val="100000"/>
              </a:lnSpc>
              <a:spcBef>
                <a:spcPts val="0"/>
              </a:spcBef>
              <a:buChar char="•"/>
            </a:pPr>
            <a:endParaRPr lang="en-US" sz="2000" dirty="0">
              <a:solidFill>
                <a:schemeClr val="tx1">
                  <a:lumMod val="85000"/>
                  <a:lumOff val="15000"/>
                </a:schemeClr>
              </a:solidFill>
              <a:latin typeface="Arial"/>
              <a:cs typeface="Arial"/>
            </a:endParaRPr>
          </a:p>
          <a:p>
            <a:pPr marL="285750" indent="-285750">
              <a:lnSpc>
                <a:spcPct val="100000"/>
              </a:lnSpc>
              <a:spcBef>
                <a:spcPts val="0"/>
              </a:spcBef>
              <a:buChar char="•"/>
            </a:pPr>
            <a:r>
              <a:rPr lang="en-US" sz="2000" dirty="0">
                <a:solidFill>
                  <a:schemeClr val="tx1">
                    <a:lumMod val="85000"/>
                    <a:lumOff val="15000"/>
                  </a:schemeClr>
                </a:solidFill>
                <a:latin typeface="Arial"/>
                <a:cs typeface="Arial"/>
              </a:rPr>
              <a:t>Revenue by Month, 2011</a:t>
            </a:r>
          </a:p>
          <a:p>
            <a:pPr marL="285750" indent="-285750">
              <a:lnSpc>
                <a:spcPct val="100000"/>
              </a:lnSpc>
              <a:spcBef>
                <a:spcPts val="0"/>
              </a:spcBef>
              <a:buChar char="•"/>
            </a:pPr>
            <a:endParaRPr lang="en-US" sz="2000" dirty="0">
              <a:solidFill>
                <a:schemeClr val="tx1">
                  <a:lumMod val="85000"/>
                  <a:lumOff val="15000"/>
                </a:schemeClr>
              </a:solidFill>
              <a:latin typeface="Arial"/>
              <a:cs typeface="Arial"/>
            </a:endParaRPr>
          </a:p>
          <a:p>
            <a:pPr marL="285750" indent="-285750">
              <a:lnSpc>
                <a:spcPct val="100000"/>
              </a:lnSpc>
              <a:spcBef>
                <a:spcPts val="0"/>
              </a:spcBef>
              <a:buChar char="•"/>
            </a:pPr>
            <a:r>
              <a:rPr lang="en-US" sz="2000" dirty="0">
                <a:solidFill>
                  <a:schemeClr val="tx1">
                    <a:lumMod val="85000"/>
                    <a:lumOff val="15000"/>
                  </a:schemeClr>
                </a:solidFill>
                <a:latin typeface="Arial"/>
                <a:cs typeface="Arial"/>
              </a:rPr>
              <a:t>Top 10 Countries by Revenue and Their Quantities</a:t>
            </a:r>
          </a:p>
          <a:p>
            <a:pPr marL="285750" indent="-285750">
              <a:lnSpc>
                <a:spcPct val="100000"/>
              </a:lnSpc>
              <a:spcBef>
                <a:spcPts val="0"/>
              </a:spcBef>
              <a:buChar char="•"/>
            </a:pPr>
            <a:endParaRPr lang="en-US" sz="2000" dirty="0">
              <a:solidFill>
                <a:schemeClr val="tx1">
                  <a:lumMod val="85000"/>
                  <a:lumOff val="15000"/>
                </a:schemeClr>
              </a:solidFill>
              <a:latin typeface="Arial"/>
              <a:cs typeface="Arial"/>
            </a:endParaRPr>
          </a:p>
          <a:p>
            <a:pPr marL="285750" indent="-285750">
              <a:lnSpc>
                <a:spcPct val="100000"/>
              </a:lnSpc>
              <a:spcBef>
                <a:spcPts val="0"/>
              </a:spcBef>
              <a:buChar char="•"/>
            </a:pPr>
            <a:r>
              <a:rPr lang="en-US" sz="2000" dirty="0">
                <a:solidFill>
                  <a:schemeClr val="tx1">
                    <a:lumMod val="85000"/>
                    <a:lumOff val="15000"/>
                  </a:schemeClr>
                </a:solidFill>
                <a:latin typeface="Arial"/>
                <a:cs typeface="Arial"/>
              </a:rPr>
              <a:t>Top 10 Customers by Revenue</a:t>
            </a:r>
          </a:p>
          <a:p>
            <a:pPr marL="285750" indent="-285750">
              <a:lnSpc>
                <a:spcPct val="100000"/>
              </a:lnSpc>
              <a:spcBef>
                <a:spcPts val="0"/>
              </a:spcBef>
              <a:buChar char="•"/>
            </a:pPr>
            <a:endParaRPr lang="en-US" sz="2000" dirty="0">
              <a:solidFill>
                <a:schemeClr val="tx1">
                  <a:lumMod val="85000"/>
                  <a:lumOff val="15000"/>
                </a:schemeClr>
              </a:solidFill>
              <a:latin typeface="Arial"/>
              <a:cs typeface="Arial"/>
            </a:endParaRPr>
          </a:p>
          <a:p>
            <a:pPr marL="285750" indent="-285750">
              <a:lnSpc>
                <a:spcPct val="100000"/>
              </a:lnSpc>
              <a:spcBef>
                <a:spcPts val="0"/>
              </a:spcBef>
              <a:buChar char="•"/>
            </a:pPr>
            <a:r>
              <a:rPr lang="en-US" sz="2000" dirty="0">
                <a:solidFill>
                  <a:schemeClr val="tx1">
                    <a:lumMod val="85000"/>
                    <a:lumOff val="15000"/>
                  </a:schemeClr>
                </a:solidFill>
                <a:latin typeface="Arial"/>
                <a:cs typeface="Arial"/>
              </a:rPr>
              <a:t>Revenue by Country</a:t>
            </a:r>
          </a:p>
          <a:p>
            <a:pPr marL="457200" indent="-457200">
              <a:buChar char="•"/>
            </a:pPr>
            <a:endParaRPr lang="en-US" sz="2000" dirty="0">
              <a:solidFill>
                <a:schemeClr val="tx1">
                  <a:lumMod val="85000"/>
                  <a:lumOff val="15000"/>
                </a:schemeClr>
              </a:solidFill>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nSpc>
                <a:spcPct val="100000"/>
              </a:lnSpc>
              <a:spcBef>
                <a:spcPts val="0"/>
              </a:spcBef>
            </a:pPr>
            <a:r>
              <a:rPr lang="en-US" sz="2000" i="1" dirty="0">
                <a:latin typeface="Arial"/>
                <a:cs typeface="Arial"/>
              </a:rPr>
              <a:t>Hello and welcome. In this presentation, I will take you through our company’s sales performance for the years 2010 and 2011.</a:t>
            </a:r>
            <a:endParaRPr lang="en-US" sz="2000" i="1" dirty="0">
              <a:solidFill>
                <a:srgbClr val="000000"/>
              </a:solidFill>
              <a:latin typeface="Arial"/>
              <a:cs typeface="Arial"/>
            </a:endParaRPr>
          </a:p>
          <a:p>
            <a:pPr>
              <a:lnSpc>
                <a:spcPct val="100000"/>
              </a:lnSpc>
              <a:spcBef>
                <a:spcPts val="0"/>
              </a:spcBef>
            </a:pPr>
            <a:endParaRPr lang="en-US" sz="2000" i="1" dirty="0">
              <a:solidFill>
                <a:srgbClr val="000000"/>
              </a:solidFill>
              <a:latin typeface="Arial"/>
              <a:cs typeface="Arial"/>
            </a:endParaRPr>
          </a:p>
          <a:p>
            <a:pPr>
              <a:lnSpc>
                <a:spcPct val="100000"/>
              </a:lnSpc>
              <a:spcBef>
                <a:spcPts val="0"/>
              </a:spcBef>
            </a:pPr>
            <a:r>
              <a:rPr lang="en-US" sz="2000" i="1" dirty="0">
                <a:latin typeface="Arial"/>
                <a:cs typeface="Arial"/>
              </a:rPr>
              <a:t>I appreciate the opportunity you gave me to dive into this data to gain insightful information about the store’s performance.</a:t>
            </a:r>
            <a:endParaRPr lang="en-US" sz="2000" i="1" dirty="0">
              <a:solidFill>
                <a:srgbClr val="000000"/>
              </a:solidFill>
              <a:latin typeface="Arial"/>
              <a:cs typeface="Arial"/>
            </a:endParaRPr>
          </a:p>
          <a:p>
            <a:pPr>
              <a:lnSpc>
                <a:spcPct val="100000"/>
              </a:lnSpc>
              <a:spcBef>
                <a:spcPts val="0"/>
              </a:spcBef>
            </a:pPr>
            <a:endParaRPr lang="en-US" sz="2000" i="1" dirty="0">
              <a:solidFill>
                <a:srgbClr val="000000"/>
              </a:solidFill>
              <a:latin typeface="Arial"/>
              <a:cs typeface="Arial"/>
            </a:endParaRPr>
          </a:p>
          <a:p>
            <a:pPr>
              <a:lnSpc>
                <a:spcPct val="100000"/>
              </a:lnSpc>
              <a:spcBef>
                <a:spcPts val="0"/>
              </a:spcBef>
            </a:pPr>
            <a:r>
              <a:rPr lang="en-US" sz="2000" i="1" dirty="0">
                <a:latin typeface="Arial"/>
                <a:cs typeface="Arial"/>
              </a:rPr>
              <a:t>Thank you also for the questions you asked since they provided a general direction for the kind of insights you are looking to get from this analysis.</a:t>
            </a:r>
            <a:endParaRPr lang="en-US" sz="2000" i="1" dirty="0">
              <a:solidFill>
                <a:srgbClr val="000000"/>
              </a:solidFill>
              <a:latin typeface="Arial"/>
              <a:cs typeface="Arial"/>
            </a:endParaRPr>
          </a:p>
          <a:p>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Thought Process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C736-76AE-97CD-4ABD-D301661C76C5}"/>
              </a:ext>
            </a:extLst>
          </p:cNvPr>
          <p:cNvSpPr>
            <a:spLocks noGrp="1"/>
          </p:cNvSpPr>
          <p:nvPr>
            <p:ph type="title"/>
          </p:nvPr>
        </p:nvSpPr>
        <p:spPr/>
        <p:txBody>
          <a:bodyPr/>
          <a:lstStyle/>
          <a:p>
            <a:r>
              <a:rPr lang="en-US" sz="3200" i="1" u="sng" dirty="0">
                <a:latin typeface="Arial"/>
                <a:cs typeface="Arial"/>
              </a:rPr>
              <a:t>Thought Process</a:t>
            </a:r>
            <a:endParaRPr lang="en-US" sz="3200" dirty="0"/>
          </a:p>
        </p:txBody>
      </p:sp>
      <p:sp>
        <p:nvSpPr>
          <p:cNvPr id="3" name="Content Placeholder 2">
            <a:extLst>
              <a:ext uri="{FF2B5EF4-FFF2-40B4-BE49-F238E27FC236}">
                <a16:creationId xmlns:a16="http://schemas.microsoft.com/office/drawing/2014/main" id="{1E057D48-3BBA-7418-FA64-6B548CECDDAE}"/>
              </a:ext>
            </a:extLst>
          </p:cNvPr>
          <p:cNvSpPr>
            <a:spLocks noGrp="1"/>
          </p:cNvSpPr>
          <p:nvPr>
            <p:ph idx="1"/>
          </p:nvPr>
        </p:nvSpPr>
        <p:spPr/>
        <p:txBody>
          <a:bodyPr vert="horz" lIns="91440" tIns="45720" rIns="91440" bIns="45720" rtlCol="0" anchor="t">
            <a:noAutofit/>
          </a:bodyPr>
          <a:lstStyle/>
          <a:p>
            <a:pPr algn="just">
              <a:lnSpc>
                <a:spcPct val="100000"/>
              </a:lnSpc>
              <a:spcBef>
                <a:spcPts val="0"/>
              </a:spcBef>
            </a:pPr>
            <a:r>
              <a:rPr lang="en-US" sz="2400" dirty="0">
                <a:solidFill>
                  <a:schemeClr val="bg2">
                    <a:lumMod val="10000"/>
                  </a:schemeClr>
                </a:solidFill>
                <a:latin typeface="Arial"/>
                <a:cs typeface="Arial"/>
              </a:rPr>
              <a:t>I assure you that I took all the necessary steps to ensure that this analysis is accurate and correct.</a:t>
            </a:r>
          </a:p>
          <a:p>
            <a:pPr algn="just">
              <a:lnSpc>
                <a:spcPct val="100000"/>
              </a:lnSpc>
              <a:spcBef>
                <a:spcPts val="0"/>
              </a:spcBef>
            </a:pPr>
            <a:endParaRPr lang="en-US" sz="2400" dirty="0">
              <a:solidFill>
                <a:schemeClr val="bg2">
                  <a:lumMod val="10000"/>
                </a:schemeClr>
              </a:solidFill>
              <a:latin typeface="Arial"/>
              <a:cs typeface="Arial"/>
            </a:endParaRPr>
          </a:p>
          <a:p>
            <a:pPr algn="just">
              <a:lnSpc>
                <a:spcPct val="100000"/>
              </a:lnSpc>
              <a:spcBef>
                <a:spcPts val="0"/>
              </a:spcBef>
            </a:pPr>
            <a:r>
              <a:rPr lang="en-US" sz="2400" dirty="0">
                <a:solidFill>
                  <a:schemeClr val="bg2">
                    <a:lumMod val="10000"/>
                  </a:schemeClr>
                </a:solidFill>
                <a:latin typeface="Arial"/>
                <a:cs typeface="Arial"/>
              </a:rPr>
              <a:t>I cleaned up the data you provided by removing all the negative values in the Unit Price and Quantity columns and also filtered the data as required for all the visualizations. </a:t>
            </a:r>
          </a:p>
          <a:p>
            <a:endParaRPr lang="en-GB" sz="2400" dirty="0">
              <a:solidFill>
                <a:schemeClr val="bg2">
                  <a:lumMod val="10000"/>
                </a:schemeClr>
              </a:solidFill>
            </a:endParaRPr>
          </a:p>
        </p:txBody>
      </p:sp>
      <p:sp>
        <p:nvSpPr>
          <p:cNvPr id="4" name="Footer Placeholder 3">
            <a:extLst>
              <a:ext uri="{FF2B5EF4-FFF2-40B4-BE49-F238E27FC236}">
                <a16:creationId xmlns:a16="http://schemas.microsoft.com/office/drawing/2014/main" id="{67F3E693-AA3D-FD70-174C-D2F22F91CF0A}"/>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E200F3F-BF55-A095-B2D1-A6055806A0F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40521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54C1-1B53-A739-0697-A5182D72EB8D}"/>
              </a:ext>
            </a:extLst>
          </p:cNvPr>
          <p:cNvSpPr>
            <a:spLocks noGrp="1"/>
          </p:cNvSpPr>
          <p:nvPr>
            <p:ph type="ctrTitle"/>
          </p:nvPr>
        </p:nvSpPr>
        <p:spPr>
          <a:xfrm>
            <a:off x="1167494" y="1059400"/>
            <a:ext cx="4936560" cy="3053008"/>
          </a:xfrm>
        </p:spPr>
        <p:txBody>
          <a:bodyPr/>
          <a:lstStyle/>
          <a:p>
            <a:pPr algn="ctr"/>
            <a:r>
              <a:rPr lang="en-US" dirty="0">
                <a:solidFill>
                  <a:schemeClr val="accent2"/>
                </a:solidFill>
                <a:latin typeface="Tenorite"/>
                <a:cs typeface="Arial"/>
              </a:rPr>
              <a:t>Revenue by Month, 2011</a:t>
            </a:r>
            <a:endParaRPr lang="en-GB" b="0">
              <a:solidFill>
                <a:schemeClr val="accent2"/>
              </a:solidFill>
              <a:latin typeface="Tenorite"/>
              <a:cs typeface="Arial"/>
            </a:endParaRPr>
          </a:p>
          <a:p>
            <a:endParaRPr lang="en-GB" dirty="0"/>
          </a:p>
        </p:txBody>
      </p:sp>
      <p:sp>
        <p:nvSpPr>
          <p:cNvPr id="3" name="Subtitle 2">
            <a:extLst>
              <a:ext uri="{FF2B5EF4-FFF2-40B4-BE49-F238E27FC236}">
                <a16:creationId xmlns:a16="http://schemas.microsoft.com/office/drawing/2014/main" id="{6590D735-81A1-07C5-ECF5-10CE1E127C8A}"/>
              </a:ext>
            </a:extLst>
          </p:cNvPr>
          <p:cNvSpPr>
            <a:spLocks noGrp="1"/>
          </p:cNvSpPr>
          <p:nvPr>
            <p:ph type="subTitle" idx="1"/>
          </p:nvPr>
        </p:nvSpPr>
        <p:spPr>
          <a:xfrm>
            <a:off x="1167494" y="3539075"/>
            <a:ext cx="729462" cy="1406101"/>
          </a:xfrm>
        </p:spPr>
        <p:txBody>
          <a:bodyPr vert="horz" lIns="91440" tIns="45720" rIns="91440" bIns="45720" rtlCol="0" anchor="t">
            <a:noAutofit/>
          </a:bodyPr>
          <a:lstStyle/>
          <a:p>
            <a:endParaRPr lang="en-US"/>
          </a:p>
        </p:txBody>
      </p:sp>
    </p:spTree>
    <p:extLst>
      <p:ext uri="{BB962C8B-B14F-4D97-AF65-F5344CB8AC3E}">
        <p14:creationId xmlns:p14="http://schemas.microsoft.com/office/powerpoint/2010/main" val="335761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630936" y="640823"/>
            <a:ext cx="3419856" cy="5583148"/>
          </a:xfrm>
        </p:spPr>
        <p:txBody>
          <a:bodyPr anchor="ctr">
            <a:normAutofit/>
          </a:bodyPr>
          <a:lstStyle/>
          <a:p>
            <a:r>
              <a:rPr lang="en-US" sz="5400"/>
              <a:t>Revenue by month 2011</a:t>
            </a:r>
          </a:p>
        </p:txBody>
      </p:sp>
      <p:sp>
        <p:nvSpPr>
          <p:cNvPr id="2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graph with numbers and a line&#10;&#10;Description automatically generated">
            <a:extLst>
              <a:ext uri="{FF2B5EF4-FFF2-40B4-BE49-F238E27FC236}">
                <a16:creationId xmlns:a16="http://schemas.microsoft.com/office/drawing/2014/main" id="{EB0D2823-9C73-5141-F2A3-C34B302A6C06}"/>
              </a:ext>
            </a:extLst>
          </p:cNvPr>
          <p:cNvPicPr>
            <a:picLocks noChangeAspect="1"/>
          </p:cNvPicPr>
          <p:nvPr/>
        </p:nvPicPr>
        <p:blipFill>
          <a:blip r:embed="rId2"/>
          <a:stretch>
            <a:fillRect/>
          </a:stretch>
        </p:blipFill>
        <p:spPr>
          <a:xfrm>
            <a:off x="4654296" y="640034"/>
            <a:ext cx="6894576" cy="3895435"/>
          </a:xfrm>
          <a:prstGeom prst="rect">
            <a:avLst/>
          </a:prstGeom>
        </p:spPr>
      </p:pic>
      <p:sp>
        <p:nvSpPr>
          <p:cNvPr id="12" name="Content Placeholder 11">
            <a:extLst>
              <a:ext uri="{FF2B5EF4-FFF2-40B4-BE49-F238E27FC236}">
                <a16:creationId xmlns:a16="http://schemas.microsoft.com/office/drawing/2014/main" id="{7D3F9D75-8C53-E44E-7421-97882460B7D3}"/>
              </a:ext>
            </a:extLst>
          </p:cNvPr>
          <p:cNvSpPr>
            <a:spLocks noGrp="1"/>
          </p:cNvSpPr>
          <p:nvPr>
            <p:ph idx="1"/>
          </p:nvPr>
        </p:nvSpPr>
        <p:spPr>
          <a:xfrm>
            <a:off x="4654296" y="4798577"/>
            <a:ext cx="6894576" cy="1428487"/>
          </a:xfrm>
        </p:spPr>
        <p:txBody>
          <a:bodyPr vert="horz" lIns="91440" tIns="45720" rIns="91440" bIns="45720" rtlCol="0" anchor="t">
            <a:normAutofit/>
          </a:bodyPr>
          <a:lstStyle/>
          <a:p>
            <a:pPr marL="285750" indent="-285750">
              <a:spcBef>
                <a:spcPts val="0"/>
              </a:spcBef>
              <a:buFont typeface="Arial,Sans-Serif"/>
              <a:buChar char="•"/>
            </a:pPr>
            <a:r>
              <a:rPr lang="en-US" sz="1400">
                <a:latin typeface="Arial"/>
                <a:cs typeface="Arial"/>
              </a:rPr>
              <a:t>The first 8 months had stable monthly revenues with an average of $685,000</a:t>
            </a:r>
          </a:p>
          <a:p>
            <a:pPr marL="285750" indent="-285750">
              <a:spcBef>
                <a:spcPts val="0"/>
              </a:spcBef>
              <a:buFont typeface="Arial,Sans-Serif"/>
              <a:buChar char="•"/>
            </a:pPr>
            <a:r>
              <a:rPr lang="en-US" sz="1400">
                <a:latin typeface="Arial"/>
                <a:cs typeface="Arial"/>
              </a:rPr>
              <a:t>We had a significant increase in revenue from September with the revenue peaking at $1.51 Million in November and an average of 21.18% increase in revenue from August to November.</a:t>
            </a:r>
          </a:p>
          <a:p>
            <a:pPr marL="285750" indent="-285750">
              <a:spcBef>
                <a:spcPts val="0"/>
              </a:spcBef>
              <a:buFont typeface="Arial,Sans-Serif"/>
              <a:buChar char="•"/>
            </a:pPr>
            <a:r>
              <a:rPr lang="en-US" sz="1400">
                <a:latin typeface="Arial"/>
                <a:cs typeface="Arial"/>
              </a:rPr>
              <a:t>The revenue trend from August to December demonstrates how seasonality affects retail store sales.</a:t>
            </a:r>
          </a:p>
          <a:p>
            <a:endParaRPr lang="en-US" sz="140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sz="4000" dirty="0">
                <a:ea typeface="+mj-lt"/>
                <a:cs typeface="+mj-lt"/>
              </a:rPr>
              <a:t>Top 10 Countries by Revenue and their Quantity</a:t>
            </a:r>
            <a:endParaRPr lang="en-US" sz="400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77665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B192F33-4FA3-E163-5A87-EA8DE2499D67}"/>
              </a:ext>
            </a:extLst>
          </p:cNvPr>
          <p:cNvSpPr>
            <a:spLocks noGrp="1"/>
          </p:cNvSpPr>
          <p:nvPr>
            <p:ph type="title"/>
          </p:nvPr>
        </p:nvSpPr>
        <p:spPr>
          <a:xfrm>
            <a:off x="838200" y="448721"/>
            <a:ext cx="4707671" cy="1225650"/>
          </a:xfrm>
        </p:spPr>
        <p:txBody>
          <a:bodyPr anchor="b">
            <a:normAutofit/>
          </a:bodyPr>
          <a:lstStyle/>
          <a:p>
            <a:r>
              <a:rPr lang="en-US" sz="2900">
                <a:solidFill>
                  <a:schemeClr val="bg1"/>
                </a:solidFill>
                <a:latin typeface="+mn-lt"/>
                <a:ea typeface="+mn-lt"/>
                <a:cs typeface="Arial"/>
              </a:rPr>
              <a:t>Top 10 Countries by Revenue and their Quantity</a:t>
            </a:r>
            <a:endParaRPr lang="en-US" sz="2900">
              <a:solidFill>
                <a:schemeClr val="bg1"/>
              </a:solidFill>
              <a:latin typeface="+mn-lt"/>
              <a:ea typeface="+mn-lt"/>
              <a:cs typeface="+mn-lt"/>
            </a:endParaRPr>
          </a:p>
        </p:txBody>
      </p:sp>
      <p:cxnSp>
        <p:nvCxnSpPr>
          <p:cNvPr id="39" name="Straight Connector 3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Content Placeholder 9">
            <a:extLst>
              <a:ext uri="{FF2B5EF4-FFF2-40B4-BE49-F238E27FC236}">
                <a16:creationId xmlns:a16="http://schemas.microsoft.com/office/drawing/2014/main" id="{A6C7E933-A0C3-DCBE-5CD6-A6BB36C0D5F8}"/>
              </a:ext>
            </a:extLst>
          </p:cNvPr>
          <p:cNvSpPr>
            <a:spLocks noGrp="1"/>
          </p:cNvSpPr>
          <p:nvPr>
            <p:ph idx="1"/>
          </p:nvPr>
        </p:nvSpPr>
        <p:spPr>
          <a:xfrm>
            <a:off x="897769" y="1909192"/>
            <a:ext cx="4586513" cy="3647710"/>
          </a:xfrm>
        </p:spPr>
        <p:txBody>
          <a:bodyPr vert="horz" lIns="91440" tIns="45720" rIns="91440" bIns="45720" rtlCol="0">
            <a:noAutofit/>
          </a:bodyPr>
          <a:lstStyle/>
          <a:p>
            <a:pPr marL="171450" indent="-171450">
              <a:spcBef>
                <a:spcPts val="0"/>
              </a:spcBef>
              <a:buFont typeface="Arial,Sans-Serif"/>
              <a:buChar char="•"/>
            </a:pPr>
            <a:r>
              <a:rPr lang="en-US" sz="1900">
                <a:solidFill>
                  <a:schemeClr val="bg1"/>
                </a:solidFill>
                <a:latin typeface="Arial"/>
                <a:cs typeface="Arial"/>
              </a:rPr>
              <a:t>This chart represents the top 10 countries in revenue and the quantities bought in these countries except The United Kingdom.</a:t>
            </a:r>
          </a:p>
          <a:p>
            <a:pPr marL="171450" indent="-171450">
              <a:spcBef>
                <a:spcPts val="0"/>
              </a:spcBef>
              <a:buFont typeface="Arial,Sans-Serif"/>
              <a:buChar char="•"/>
            </a:pPr>
            <a:r>
              <a:rPr lang="en-US" sz="1900">
                <a:solidFill>
                  <a:schemeClr val="bg1"/>
                </a:solidFill>
                <a:latin typeface="Arial"/>
                <a:cs typeface="Arial"/>
              </a:rPr>
              <a:t>There is no major difference between the revenue and the quantity of goods sold in these countries, showing a high purchasing power in these countries.</a:t>
            </a:r>
          </a:p>
          <a:p>
            <a:pPr marL="171450" indent="-171450">
              <a:spcBef>
                <a:spcPts val="0"/>
              </a:spcBef>
              <a:buFont typeface="Arial,Sans-Serif"/>
              <a:buChar char="•"/>
            </a:pPr>
            <a:r>
              <a:rPr lang="en-US" sz="1900">
                <a:solidFill>
                  <a:schemeClr val="bg1"/>
                </a:solidFill>
                <a:latin typeface="Arial"/>
                <a:cs typeface="Arial"/>
              </a:rPr>
              <a:t>These countries represent regions with the highest potential to generate more revenue that management needs to focus more on in terms of marketing strategies. </a:t>
            </a:r>
          </a:p>
          <a:p>
            <a:endParaRPr lang="en-US" sz="1900">
              <a:solidFill>
                <a:schemeClr val="bg1"/>
              </a:solidFill>
            </a:endParaRPr>
          </a:p>
        </p:txBody>
      </p:sp>
      <p:cxnSp>
        <p:nvCxnSpPr>
          <p:cNvPr id="41" name="Straight Connector 4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6F857AA-23AD-F79B-D643-1D5FB46D3B90}"/>
              </a:ext>
            </a:extLst>
          </p:cNvPr>
          <p:cNvSpPr>
            <a:spLocks noGrp="1"/>
          </p:cNvSpPr>
          <p:nvPr>
            <p:ph type="ftr" sz="quarter" idx="3"/>
          </p:nvPr>
        </p:nvSpPr>
        <p:spPr>
          <a:xfrm>
            <a:off x="2374670" y="6356350"/>
            <a:ext cx="3945835" cy="365125"/>
          </a:xfrm>
        </p:spPr>
        <p:txBody>
          <a:bodyPr>
            <a:normAutofit/>
          </a:bodyPr>
          <a:lstStyle/>
          <a:p>
            <a:pPr>
              <a:spcAft>
                <a:spcPts val="600"/>
              </a:spcAft>
            </a:pPr>
            <a:r>
              <a:rPr lang="en-US">
                <a:solidFill>
                  <a:schemeClr val="bg1">
                    <a:lumMod val="50000"/>
                  </a:schemeClr>
                </a:solidFill>
              </a:rPr>
              <a:t>PRESENTATION TITLE</a:t>
            </a:r>
          </a:p>
        </p:txBody>
      </p:sp>
      <p:pic>
        <p:nvPicPr>
          <p:cNvPr id="6" name="Picture 6" descr="A graph of blue bars&#10;&#10;Description automatically generated">
            <a:extLst>
              <a:ext uri="{FF2B5EF4-FFF2-40B4-BE49-F238E27FC236}">
                <a16:creationId xmlns:a16="http://schemas.microsoft.com/office/drawing/2014/main" id="{F2F281FA-7115-36DE-DFD7-88019C029D10}"/>
              </a:ext>
            </a:extLst>
          </p:cNvPr>
          <p:cNvPicPr>
            <a:picLocks noChangeAspect="1"/>
          </p:cNvPicPr>
          <p:nvPr/>
        </p:nvPicPr>
        <p:blipFill>
          <a:blip r:embed="rId2"/>
          <a:stretch>
            <a:fillRect/>
          </a:stretch>
        </p:blipFill>
        <p:spPr>
          <a:xfrm>
            <a:off x="6525453" y="1052250"/>
            <a:ext cx="5666547" cy="5547697"/>
          </a:xfrm>
          <a:prstGeom prst="rect">
            <a:avLst/>
          </a:prstGeom>
        </p:spPr>
      </p:pic>
      <p:sp>
        <p:nvSpPr>
          <p:cNvPr id="5" name="Slide Number Placeholder 4">
            <a:extLst>
              <a:ext uri="{FF2B5EF4-FFF2-40B4-BE49-F238E27FC236}">
                <a16:creationId xmlns:a16="http://schemas.microsoft.com/office/drawing/2014/main" id="{73E9B288-B27B-F1CE-CEE9-0DC7804C8743}"/>
              </a:ext>
            </a:extLst>
          </p:cNvPr>
          <p:cNvSpPr>
            <a:spLocks noGrp="1"/>
          </p:cNvSpPr>
          <p:nvPr>
            <p:ph type="sldNum" sz="quarter" idx="4"/>
          </p:nvPr>
        </p:nvSpPr>
        <p:spPr>
          <a:xfrm>
            <a:off x="9303026" y="6356350"/>
            <a:ext cx="2050774" cy="365125"/>
          </a:xfrm>
        </p:spPr>
        <p:txBody>
          <a:bodyPr>
            <a:normAutofit/>
          </a:bodyPr>
          <a:lstStyle/>
          <a:p>
            <a:pPr>
              <a:spcAft>
                <a:spcPts val="600"/>
              </a:spcAft>
            </a:pPr>
            <a:fld id="{294A09A9-5501-47C1-A89A-A340965A2BE2}" type="slidenum">
              <a:rPr lang="en-US">
                <a:solidFill>
                  <a:srgbClr val="FFFFFF"/>
                </a:solidFill>
              </a:rPr>
              <a:pPr>
                <a:spcAft>
                  <a:spcPts val="600"/>
                </a:spcAft>
              </a:pPr>
              <a:t>9</a:t>
            </a:fld>
            <a:endParaRPr lang="en-US">
              <a:solidFill>
                <a:srgbClr val="FFFFFF"/>
              </a:solidFill>
            </a:endParaRPr>
          </a:p>
        </p:txBody>
      </p:sp>
    </p:spTree>
    <p:extLst>
      <p:ext uri="{BB962C8B-B14F-4D97-AF65-F5344CB8AC3E}">
        <p14:creationId xmlns:p14="http://schemas.microsoft.com/office/powerpoint/2010/main" val="277957268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Tata Data Visualization: Empowering Business with Effective Insights </vt:lpstr>
      <vt:lpstr>Table of content</vt:lpstr>
      <vt:lpstr>Introduction</vt:lpstr>
      <vt:lpstr>Thought Process</vt:lpstr>
      <vt:lpstr>Thought Process</vt:lpstr>
      <vt:lpstr>Revenue by Month, 2011 </vt:lpstr>
      <vt:lpstr>Revenue by month 2011</vt:lpstr>
      <vt:lpstr>Top 10 Countries by Revenue and their Quantity</vt:lpstr>
      <vt:lpstr>Top 10 Countries by Revenue and their Quantity</vt:lpstr>
      <vt:lpstr>Top 10 Customers by Revenue</vt:lpstr>
      <vt:lpstr>Top 10 Customers by Revenue </vt:lpstr>
      <vt:lpstr>Revenue by Country</vt:lpstr>
      <vt:lpstr>Revenue by Country</vt:lpstr>
      <vt:lpstr>Recommendation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161</cp:revision>
  <dcterms:created xsi:type="dcterms:W3CDTF">2023-08-03T12:41:05Z</dcterms:created>
  <dcterms:modified xsi:type="dcterms:W3CDTF">2023-08-03T13:19:05Z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