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922" y="-1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BFA4E-F3E9-43A0-ADE3-555EB3E49657}" type="datetimeFigureOut">
              <a:rPr lang="en-IN" smtClean="0"/>
              <a:t>20-01-2022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8074B-AFCF-4901-B2EB-1FB947540EF9}" type="slidenum">
              <a:rPr lang="en-IN" smtClean="0"/>
              <a:t>‹#›</a:t>
            </a:fld>
            <a:endParaRPr lang="en-IN"/>
          </a:p>
        </p:txBody>
      </p:sp>
    </p:spTree>
    <p:extLst>
      <p:ext uri="{BB962C8B-B14F-4D97-AF65-F5344CB8AC3E}">
        <p14:creationId xmlns:p14="http://schemas.microsoft.com/office/powerpoint/2010/main" val="404434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6A8074B-AFCF-4901-B2EB-1FB947540EF9}" type="slidenum">
              <a:rPr lang="en-IN" smtClean="0"/>
              <a:t>1</a:t>
            </a:fld>
            <a:endParaRPr lang="en-IN"/>
          </a:p>
        </p:txBody>
      </p:sp>
    </p:spTree>
    <p:extLst>
      <p:ext uri="{BB962C8B-B14F-4D97-AF65-F5344CB8AC3E}">
        <p14:creationId xmlns:p14="http://schemas.microsoft.com/office/powerpoint/2010/main" val="2201384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Blue For Technology Backgrounds for Powerpoint Templates - PPT Background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5A915D-1E10-4630-8729-5254CB5DA8C5}" type="datetime1">
              <a:rPr lang="en-IN" smtClean="0"/>
              <a:t>20-01-2022</a:t>
            </a:fld>
            <a:endParaRPr lang="en-IN"/>
          </a:p>
        </p:txBody>
      </p:sp>
      <p:sp>
        <p:nvSpPr>
          <p:cNvPr id="5" name="Footer Placeholder 4"/>
          <p:cNvSpPr>
            <a:spLocks noGrp="1"/>
          </p:cNvSpPr>
          <p:nvPr>
            <p:ph type="ftr" sz="quarter" idx="11"/>
          </p:nvPr>
        </p:nvSpPr>
        <p:spPr/>
        <p:txBody>
          <a:bodyPr/>
          <a:lstStyle/>
          <a:p>
            <a:r>
              <a:rPr lang="en-IN"/>
              <a:t>CDAC MUMBAI: SEP21 Juhu-Kharghar</a:t>
            </a:r>
          </a:p>
        </p:txBody>
      </p:sp>
      <p:sp>
        <p:nvSpPr>
          <p:cNvPr id="6" name="Slide Number Placeholder 5"/>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8661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C3D743-D8F3-40E7-BA5C-6A6AA4AA7BB5}" type="datetime1">
              <a:rPr lang="en-IN" smtClean="0"/>
              <a:t>20-01-2022</a:t>
            </a:fld>
            <a:endParaRPr lang="en-IN"/>
          </a:p>
        </p:txBody>
      </p:sp>
      <p:sp>
        <p:nvSpPr>
          <p:cNvPr id="5" name="Footer Placeholder 4"/>
          <p:cNvSpPr>
            <a:spLocks noGrp="1"/>
          </p:cNvSpPr>
          <p:nvPr>
            <p:ph type="ftr" sz="quarter" idx="11"/>
          </p:nvPr>
        </p:nvSpPr>
        <p:spPr/>
        <p:txBody>
          <a:bodyPr/>
          <a:lstStyle/>
          <a:p>
            <a:r>
              <a:rPr lang="en-IN"/>
              <a:t>CDAC MUMBAI: SEP21 Juhu-Kharghar</a:t>
            </a:r>
          </a:p>
        </p:txBody>
      </p:sp>
      <p:sp>
        <p:nvSpPr>
          <p:cNvPr id="6" name="Slide Number Placeholder 5"/>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233630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0C87C9-B53F-4E8B-8927-42236914B57E}" type="datetime1">
              <a:rPr lang="en-IN" smtClean="0"/>
              <a:t>20-01-2022</a:t>
            </a:fld>
            <a:endParaRPr lang="en-IN"/>
          </a:p>
        </p:txBody>
      </p:sp>
      <p:sp>
        <p:nvSpPr>
          <p:cNvPr id="5" name="Footer Placeholder 4"/>
          <p:cNvSpPr>
            <a:spLocks noGrp="1"/>
          </p:cNvSpPr>
          <p:nvPr>
            <p:ph type="ftr" sz="quarter" idx="11"/>
          </p:nvPr>
        </p:nvSpPr>
        <p:spPr/>
        <p:txBody>
          <a:bodyPr/>
          <a:lstStyle/>
          <a:p>
            <a:r>
              <a:rPr lang="en-IN"/>
              <a:t>CDAC MUMBAI: SEP21 Juhu-Kharghar</a:t>
            </a:r>
          </a:p>
        </p:txBody>
      </p:sp>
      <p:sp>
        <p:nvSpPr>
          <p:cNvPr id="6" name="Slide Number Placeholder 5"/>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122844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9B0BC6F-2B3E-4755-ABEB-870AB6900595}" type="datetime1">
              <a:rPr lang="en-IN" smtClean="0"/>
              <a:t>20-01-2022</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dirty="0"/>
              <a:t>CDAC MUMBAI: SEP21 </a:t>
            </a:r>
            <a:r>
              <a:rPr lang="en-IN" dirty="0" err="1"/>
              <a:t>Juhu-Kharghar</a:t>
            </a:r>
            <a:endParaRPr lang="en-IN" dirty="0"/>
          </a:p>
        </p:txBody>
      </p:sp>
      <p:sp>
        <p:nvSpPr>
          <p:cNvPr id="6" name="Slide Number Placeholder 5"/>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117164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88F3F-AA94-46F3-9303-079D209001AA}" type="datetime1">
              <a:rPr lang="en-IN" smtClean="0"/>
              <a:t>20-01-2022</a:t>
            </a:fld>
            <a:endParaRPr lang="en-IN"/>
          </a:p>
        </p:txBody>
      </p:sp>
      <p:sp>
        <p:nvSpPr>
          <p:cNvPr id="5" name="Footer Placeholder 4"/>
          <p:cNvSpPr>
            <a:spLocks noGrp="1"/>
          </p:cNvSpPr>
          <p:nvPr>
            <p:ph type="ftr" sz="quarter" idx="11"/>
          </p:nvPr>
        </p:nvSpPr>
        <p:spPr/>
        <p:txBody>
          <a:bodyPr/>
          <a:lstStyle/>
          <a:p>
            <a:r>
              <a:rPr lang="en-IN"/>
              <a:t>CDAC MUMBAI: SEP21 Juhu-Kharghar</a:t>
            </a:r>
          </a:p>
        </p:txBody>
      </p:sp>
      <p:sp>
        <p:nvSpPr>
          <p:cNvPr id="6" name="Slide Number Placeholder 5"/>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319122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0F50D2-4CAE-4574-B234-A1D40329001C}" type="datetime1">
              <a:rPr lang="en-IN" smtClean="0"/>
              <a:t>20-01-2022</a:t>
            </a:fld>
            <a:endParaRPr lang="en-IN"/>
          </a:p>
        </p:txBody>
      </p:sp>
      <p:sp>
        <p:nvSpPr>
          <p:cNvPr id="6" name="Footer Placeholder 5"/>
          <p:cNvSpPr>
            <a:spLocks noGrp="1"/>
          </p:cNvSpPr>
          <p:nvPr>
            <p:ph type="ftr" sz="quarter" idx="11"/>
          </p:nvPr>
        </p:nvSpPr>
        <p:spPr/>
        <p:txBody>
          <a:bodyPr/>
          <a:lstStyle/>
          <a:p>
            <a:r>
              <a:rPr lang="en-IN"/>
              <a:t>CDAC MUMBAI: SEP21 Juhu-Kharghar</a:t>
            </a:r>
          </a:p>
        </p:txBody>
      </p:sp>
      <p:sp>
        <p:nvSpPr>
          <p:cNvPr id="7" name="Slide Number Placeholder 6"/>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126791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EA0C1AB-4836-4014-9565-5FC7D2E62B02}" type="datetime1">
              <a:rPr lang="en-IN" smtClean="0"/>
              <a:t>20-01-2022</a:t>
            </a:fld>
            <a:endParaRPr lang="en-IN"/>
          </a:p>
        </p:txBody>
      </p:sp>
      <p:sp>
        <p:nvSpPr>
          <p:cNvPr id="8" name="Footer Placeholder 7"/>
          <p:cNvSpPr>
            <a:spLocks noGrp="1"/>
          </p:cNvSpPr>
          <p:nvPr>
            <p:ph type="ftr" sz="quarter" idx="11"/>
          </p:nvPr>
        </p:nvSpPr>
        <p:spPr/>
        <p:txBody>
          <a:bodyPr/>
          <a:lstStyle/>
          <a:p>
            <a:r>
              <a:rPr lang="en-IN"/>
              <a:t>CDAC MUMBAI: SEP21 Juhu-Kharghar</a:t>
            </a:r>
          </a:p>
        </p:txBody>
      </p:sp>
      <p:sp>
        <p:nvSpPr>
          <p:cNvPr id="9" name="Slide Number Placeholder 8"/>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99317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3626C3-838D-4FB5-BD34-A2DCF1073466}" type="datetime1">
              <a:rPr lang="en-IN" smtClean="0"/>
              <a:t>20-01-2022</a:t>
            </a:fld>
            <a:endParaRPr lang="en-IN"/>
          </a:p>
        </p:txBody>
      </p:sp>
      <p:sp>
        <p:nvSpPr>
          <p:cNvPr id="4" name="Footer Placeholder 3"/>
          <p:cNvSpPr>
            <a:spLocks noGrp="1"/>
          </p:cNvSpPr>
          <p:nvPr>
            <p:ph type="ftr" sz="quarter" idx="11"/>
          </p:nvPr>
        </p:nvSpPr>
        <p:spPr/>
        <p:txBody>
          <a:bodyPr/>
          <a:lstStyle/>
          <a:p>
            <a:r>
              <a:rPr lang="en-IN"/>
              <a:t>CDAC MUMBAI: SEP21 Juhu-Kharghar</a:t>
            </a:r>
          </a:p>
        </p:txBody>
      </p:sp>
      <p:sp>
        <p:nvSpPr>
          <p:cNvPr id="5" name="Slide Number Placeholder 4"/>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358504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5A30D-73CC-4DEC-8F87-59C660225313}" type="datetime1">
              <a:rPr lang="en-IN" smtClean="0"/>
              <a:t>20-01-2022</a:t>
            </a:fld>
            <a:endParaRPr lang="en-IN"/>
          </a:p>
        </p:txBody>
      </p:sp>
      <p:sp>
        <p:nvSpPr>
          <p:cNvPr id="3" name="Footer Placeholder 2"/>
          <p:cNvSpPr>
            <a:spLocks noGrp="1"/>
          </p:cNvSpPr>
          <p:nvPr>
            <p:ph type="ftr" sz="quarter" idx="11"/>
          </p:nvPr>
        </p:nvSpPr>
        <p:spPr/>
        <p:txBody>
          <a:bodyPr/>
          <a:lstStyle/>
          <a:p>
            <a:r>
              <a:rPr lang="en-IN"/>
              <a:t>CDAC MUMBAI: SEP21 Juhu-Kharghar</a:t>
            </a:r>
          </a:p>
        </p:txBody>
      </p:sp>
      <p:sp>
        <p:nvSpPr>
          <p:cNvPr id="4" name="Slide Number Placeholder 3"/>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410891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34B509-E2FC-4B62-BD13-2D01FEE45BA2}" type="datetime1">
              <a:rPr lang="en-IN" smtClean="0"/>
              <a:t>20-01-2022</a:t>
            </a:fld>
            <a:endParaRPr lang="en-IN"/>
          </a:p>
        </p:txBody>
      </p:sp>
      <p:sp>
        <p:nvSpPr>
          <p:cNvPr id="6" name="Footer Placeholder 5"/>
          <p:cNvSpPr>
            <a:spLocks noGrp="1"/>
          </p:cNvSpPr>
          <p:nvPr>
            <p:ph type="ftr" sz="quarter" idx="11"/>
          </p:nvPr>
        </p:nvSpPr>
        <p:spPr/>
        <p:txBody>
          <a:bodyPr/>
          <a:lstStyle/>
          <a:p>
            <a:r>
              <a:rPr lang="en-IN"/>
              <a:t>CDAC MUMBAI: SEP21 Juhu-Kharghar</a:t>
            </a:r>
          </a:p>
        </p:txBody>
      </p:sp>
      <p:sp>
        <p:nvSpPr>
          <p:cNvPr id="7" name="Slide Number Placeholder 6"/>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1579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29610-3F6A-46D1-9741-1B2A06E479F4}" type="datetime1">
              <a:rPr lang="en-IN" smtClean="0"/>
              <a:t>20-01-2022</a:t>
            </a:fld>
            <a:endParaRPr lang="en-IN"/>
          </a:p>
        </p:txBody>
      </p:sp>
      <p:sp>
        <p:nvSpPr>
          <p:cNvPr id="6" name="Footer Placeholder 5"/>
          <p:cNvSpPr>
            <a:spLocks noGrp="1"/>
          </p:cNvSpPr>
          <p:nvPr>
            <p:ph type="ftr" sz="quarter" idx="11"/>
          </p:nvPr>
        </p:nvSpPr>
        <p:spPr/>
        <p:txBody>
          <a:bodyPr/>
          <a:lstStyle/>
          <a:p>
            <a:r>
              <a:rPr lang="en-IN"/>
              <a:t>CDAC MUMBAI: SEP21 Juhu-Kharghar</a:t>
            </a:r>
          </a:p>
        </p:txBody>
      </p:sp>
      <p:sp>
        <p:nvSpPr>
          <p:cNvPr id="7" name="Slide Number Placeholder 6"/>
          <p:cNvSpPr>
            <a:spLocks noGrp="1"/>
          </p:cNvSpPr>
          <p:nvPr>
            <p:ph type="sldNum" sz="quarter" idx="12"/>
          </p:nvPr>
        </p:nvSpPr>
        <p:spPr/>
        <p:txBody>
          <a:bodyPr/>
          <a:lstStyle/>
          <a:p>
            <a:fld id="{E7595500-9E5B-466D-A88D-8F45A4075E34}" type="slidenum">
              <a:rPr lang="en-IN" smtClean="0"/>
              <a:t>‹#›</a:t>
            </a:fld>
            <a:endParaRPr lang="en-IN"/>
          </a:p>
        </p:txBody>
      </p:sp>
    </p:spTree>
    <p:extLst>
      <p:ext uri="{BB962C8B-B14F-4D97-AF65-F5344CB8AC3E}">
        <p14:creationId xmlns:p14="http://schemas.microsoft.com/office/powerpoint/2010/main" val="222480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Blue For Technology Backgrounds for Powerpoint Templates - PPT Background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03E59-8883-4134-8E87-1689A05C89A4}" type="datetime1">
              <a:rPr lang="en-IN" smtClean="0"/>
              <a:t>20-01-2022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CDAC MUMBAI: SEP21 Juhu-Kharghar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95500-9E5B-466D-A88D-8F45A4075E34}" type="slidenum">
              <a:rPr lang="en-IN" smtClean="0"/>
              <a:t>‹#›</a:t>
            </a:fld>
            <a:endParaRPr lang="en-IN"/>
          </a:p>
        </p:txBody>
      </p:sp>
    </p:spTree>
    <p:extLst>
      <p:ext uri="{BB962C8B-B14F-4D97-AF65-F5344CB8AC3E}">
        <p14:creationId xmlns:p14="http://schemas.microsoft.com/office/powerpoint/2010/main" val="404748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28413"/>
          </a:xfrm>
        </p:spPr>
        <p:txBody>
          <a:bodyPr>
            <a:normAutofit fontScale="90000"/>
          </a:bodyPr>
          <a:lstStyle/>
          <a:p>
            <a:r>
              <a:rPr lang="en-US" dirty="0"/>
              <a:t>Advance Technology</a:t>
            </a:r>
            <a:br>
              <a:rPr lang="en-US" dirty="0"/>
            </a:br>
            <a:r>
              <a:rPr lang="en-US" dirty="0"/>
              <a:t>Cloud Computing</a:t>
            </a:r>
            <a:endParaRPr lang="en-IN" dirty="0"/>
          </a:p>
        </p:txBody>
      </p:sp>
      <p:sp>
        <p:nvSpPr>
          <p:cNvPr id="3" name="Subtitle 2"/>
          <p:cNvSpPr>
            <a:spLocks noGrp="1"/>
          </p:cNvSpPr>
          <p:nvPr>
            <p:ph type="subTitle" idx="1"/>
          </p:nvPr>
        </p:nvSpPr>
        <p:spPr>
          <a:xfrm>
            <a:off x="1524000" y="2850775"/>
            <a:ext cx="9144000" cy="3845859"/>
          </a:xfrm>
        </p:spPr>
        <p:txBody>
          <a:bodyPr>
            <a:normAutofit/>
          </a:bodyPr>
          <a:lstStyle/>
          <a:p>
            <a:r>
              <a:rPr lang="en-US" dirty="0"/>
              <a:t>Team No: </a:t>
            </a:r>
            <a:r>
              <a:rPr lang="en-US" dirty="0" smtClean="0"/>
              <a:t>03</a:t>
            </a:r>
            <a:endParaRPr lang="en-US" dirty="0"/>
          </a:p>
          <a:p>
            <a:r>
              <a:rPr lang="en-US" dirty="0"/>
              <a:t>Team Name: </a:t>
            </a:r>
            <a:r>
              <a:rPr lang="en-US" dirty="0" smtClean="0"/>
              <a:t>Team-A</a:t>
            </a:r>
            <a:endParaRPr lang="en-US" dirty="0"/>
          </a:p>
          <a:p>
            <a:r>
              <a:rPr lang="en-US" dirty="0"/>
              <a:t>Center Name: </a:t>
            </a:r>
            <a:r>
              <a:rPr lang="en-US" dirty="0" smtClean="0"/>
              <a:t>KHARGHAR</a:t>
            </a:r>
            <a:endParaRPr lang="en-US" dirty="0"/>
          </a:p>
          <a:p>
            <a:pPr algn="l"/>
            <a:endParaRPr lang="en-US" dirty="0"/>
          </a:p>
          <a:p>
            <a:pPr algn="l"/>
            <a:endParaRPr lang="en-IN"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3690" y="79539"/>
            <a:ext cx="9943255" cy="1042824"/>
          </a:xfrm>
          <a:prstGeom prst="rect">
            <a:avLst/>
          </a:prstGeom>
        </p:spPr>
      </p:pic>
    </p:spTree>
    <p:extLst>
      <p:ext uri="{BB962C8B-B14F-4D97-AF65-F5344CB8AC3E}">
        <p14:creationId xmlns:p14="http://schemas.microsoft.com/office/powerpoint/2010/main" val="91437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1183D3D9-EEAB-475D-AE58-8A448F7FBB6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854" y="0"/>
            <a:ext cx="12353854" cy="6858000"/>
          </a:xfrm>
        </p:spPr>
      </p:pic>
      <p:sp>
        <p:nvSpPr>
          <p:cNvPr id="4" name="Footer Placeholder 3">
            <a:extLst>
              <a:ext uri="{FF2B5EF4-FFF2-40B4-BE49-F238E27FC236}">
                <a16:creationId xmlns:a16="http://schemas.microsoft.com/office/drawing/2014/main" xmlns="" id="{8E567808-7C47-45F9-B817-834526C6AF32}"/>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11938A30-EF68-4EA3-9833-90F19B5E2C7A}"/>
              </a:ext>
            </a:extLst>
          </p:cNvPr>
          <p:cNvSpPr>
            <a:spLocks noGrp="1"/>
          </p:cNvSpPr>
          <p:nvPr>
            <p:ph type="sldNum" sz="quarter" idx="12"/>
          </p:nvPr>
        </p:nvSpPr>
        <p:spPr/>
        <p:txBody>
          <a:bodyPr/>
          <a:lstStyle/>
          <a:p>
            <a:fld id="{E7595500-9E5B-466D-A88D-8F45A4075E34}" type="slidenum">
              <a:rPr lang="en-IN" smtClean="0"/>
              <a:t>10</a:t>
            </a:fld>
            <a:endParaRPr lang="en-IN"/>
          </a:p>
        </p:txBody>
      </p:sp>
    </p:spTree>
    <p:extLst>
      <p:ext uri="{BB962C8B-B14F-4D97-AF65-F5344CB8AC3E}">
        <p14:creationId xmlns:p14="http://schemas.microsoft.com/office/powerpoint/2010/main" val="205440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609C2-BD50-4866-B735-13004D99313C}"/>
              </a:ext>
            </a:extLst>
          </p:cNvPr>
          <p:cNvSpPr>
            <a:spLocks noGrp="1"/>
          </p:cNvSpPr>
          <p:nvPr>
            <p:ph type="title"/>
          </p:nvPr>
        </p:nvSpPr>
        <p:spPr/>
        <p:txBody>
          <a:bodyPr/>
          <a:lstStyle/>
          <a:p>
            <a:r>
              <a:rPr lang="en-IN" b="0" i="0" dirty="0">
                <a:solidFill>
                  <a:srgbClr val="404040"/>
                </a:solidFill>
                <a:effectLst/>
                <a:latin typeface="Open Sans" panose="020B0606030504020204" pitchFamily="34" charset="0"/>
              </a:rPr>
              <a:t>Platform as a Service (PaaS)</a:t>
            </a:r>
            <a:endParaRPr lang="en-IN" dirty="0"/>
          </a:p>
        </p:txBody>
      </p:sp>
      <p:sp>
        <p:nvSpPr>
          <p:cNvPr id="3" name="Content Placeholder 2">
            <a:extLst>
              <a:ext uri="{FF2B5EF4-FFF2-40B4-BE49-F238E27FC236}">
                <a16:creationId xmlns:a16="http://schemas.microsoft.com/office/drawing/2014/main" xmlns="" id="{0845A871-BCF4-4F7C-A505-1CB8C77AE826}"/>
              </a:ext>
            </a:extLst>
          </p:cNvPr>
          <p:cNvSpPr>
            <a:spLocks noGrp="1"/>
          </p:cNvSpPr>
          <p:nvPr>
            <p:ph idx="1"/>
          </p:nvPr>
        </p:nvSpPr>
        <p:spPr/>
        <p:txBody>
          <a:bodyPr/>
          <a:lstStyle/>
          <a:p>
            <a:pPr marL="0" indent="0">
              <a:buNone/>
            </a:pPr>
            <a:r>
              <a:rPr lang="en-US" b="0" i="0" dirty="0">
                <a:solidFill>
                  <a:srgbClr val="404040"/>
                </a:solidFill>
                <a:effectLst/>
                <a:latin typeface="Open Sans" panose="020B0606030504020204" pitchFamily="34" charset="0"/>
              </a:rPr>
              <a:t>PaaS provides the runtime environment for applications, PaaS provides development &amp; deployment tools, etc. PaaS provides all of the facilities required to support the complete life cycle of building and delivering web applications and services entirely from the Internet. </a:t>
            </a:r>
          </a:p>
          <a:p>
            <a:pPr marL="0" indent="0">
              <a:buNone/>
            </a:pPr>
            <a:r>
              <a:rPr lang="en-US" b="0" i="0" dirty="0">
                <a:solidFill>
                  <a:srgbClr val="404040"/>
                </a:solidFill>
                <a:effectLst/>
                <a:latin typeface="Open Sans" panose="020B0606030504020204" pitchFamily="34" charset="0"/>
              </a:rPr>
              <a:t>Typically applications must be developed with a particular platform in mind. </a:t>
            </a:r>
          </a:p>
          <a:p>
            <a:r>
              <a:rPr lang="en-US" b="0" i="0" dirty="0">
                <a:solidFill>
                  <a:srgbClr val="404040"/>
                </a:solidFill>
                <a:effectLst/>
                <a:latin typeface="Open Sans" panose="020B0606030504020204" pitchFamily="34" charset="0"/>
              </a:rPr>
              <a:t>Multi tenant environments </a:t>
            </a:r>
          </a:p>
          <a:p>
            <a:r>
              <a:rPr lang="en-US" b="0" i="0" dirty="0">
                <a:solidFill>
                  <a:srgbClr val="404040"/>
                </a:solidFill>
                <a:effectLst/>
                <a:latin typeface="Open Sans" panose="020B0606030504020204" pitchFamily="34" charset="0"/>
              </a:rPr>
              <a:t>Highly scalable multi tier architecture</a:t>
            </a:r>
            <a:endParaRPr lang="en-IN" dirty="0"/>
          </a:p>
        </p:txBody>
      </p:sp>
      <p:sp>
        <p:nvSpPr>
          <p:cNvPr id="4" name="Footer Placeholder 3">
            <a:extLst>
              <a:ext uri="{FF2B5EF4-FFF2-40B4-BE49-F238E27FC236}">
                <a16:creationId xmlns:a16="http://schemas.microsoft.com/office/drawing/2014/main" xmlns="" id="{6360EFCF-13F4-4FF5-B0BE-1CDEE0ABC391}"/>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A04892A0-BEC1-4DF5-AB57-4F18FC910A05}"/>
              </a:ext>
            </a:extLst>
          </p:cNvPr>
          <p:cNvSpPr>
            <a:spLocks noGrp="1"/>
          </p:cNvSpPr>
          <p:nvPr>
            <p:ph type="sldNum" sz="quarter" idx="12"/>
          </p:nvPr>
        </p:nvSpPr>
        <p:spPr/>
        <p:txBody>
          <a:bodyPr/>
          <a:lstStyle/>
          <a:p>
            <a:fld id="{E7595500-9E5B-466D-A88D-8F45A4075E34}" type="slidenum">
              <a:rPr lang="en-IN" smtClean="0"/>
              <a:t>11</a:t>
            </a:fld>
            <a:endParaRPr lang="en-IN"/>
          </a:p>
        </p:txBody>
      </p:sp>
    </p:spTree>
    <p:extLst>
      <p:ext uri="{BB962C8B-B14F-4D97-AF65-F5344CB8AC3E}">
        <p14:creationId xmlns:p14="http://schemas.microsoft.com/office/powerpoint/2010/main" val="212187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CE1C7C4C-771A-4D11-9ACC-FAD4EE197D9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4" name="Footer Placeholder 3">
            <a:extLst>
              <a:ext uri="{FF2B5EF4-FFF2-40B4-BE49-F238E27FC236}">
                <a16:creationId xmlns:a16="http://schemas.microsoft.com/office/drawing/2014/main" xmlns="" id="{38348EB3-50E2-4F81-B86A-1F138ABD61D7}"/>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1F2729DF-7E42-4F0C-AF1A-0C9239FD9AE7}"/>
              </a:ext>
            </a:extLst>
          </p:cNvPr>
          <p:cNvSpPr>
            <a:spLocks noGrp="1"/>
          </p:cNvSpPr>
          <p:nvPr>
            <p:ph type="sldNum" sz="quarter" idx="12"/>
          </p:nvPr>
        </p:nvSpPr>
        <p:spPr/>
        <p:txBody>
          <a:bodyPr/>
          <a:lstStyle/>
          <a:p>
            <a:fld id="{E7595500-9E5B-466D-A88D-8F45A4075E34}" type="slidenum">
              <a:rPr lang="en-IN" smtClean="0"/>
              <a:t>12</a:t>
            </a:fld>
            <a:endParaRPr lang="en-IN"/>
          </a:p>
        </p:txBody>
      </p:sp>
    </p:spTree>
    <p:extLst>
      <p:ext uri="{BB962C8B-B14F-4D97-AF65-F5344CB8AC3E}">
        <p14:creationId xmlns:p14="http://schemas.microsoft.com/office/powerpoint/2010/main" val="395552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B1D20-EF45-494B-A9F5-5DF0373EB27E}"/>
              </a:ext>
            </a:extLst>
          </p:cNvPr>
          <p:cNvSpPr>
            <a:spLocks noGrp="1"/>
          </p:cNvSpPr>
          <p:nvPr>
            <p:ph type="title"/>
          </p:nvPr>
        </p:nvSpPr>
        <p:spPr/>
        <p:txBody>
          <a:bodyPr/>
          <a:lstStyle/>
          <a:p>
            <a:r>
              <a:rPr lang="en-US" b="0" i="0" dirty="0">
                <a:solidFill>
                  <a:srgbClr val="404040"/>
                </a:solidFill>
                <a:effectLst/>
                <a:latin typeface="Open Sans" panose="020B0606030504020204" pitchFamily="34" charset="0"/>
              </a:rPr>
              <a:t>Software as a Service (SaaS)</a:t>
            </a:r>
            <a:endParaRPr lang="en-IN" dirty="0"/>
          </a:p>
        </p:txBody>
      </p:sp>
      <p:sp>
        <p:nvSpPr>
          <p:cNvPr id="3" name="Content Placeholder 2">
            <a:extLst>
              <a:ext uri="{FF2B5EF4-FFF2-40B4-BE49-F238E27FC236}">
                <a16:creationId xmlns:a16="http://schemas.microsoft.com/office/drawing/2014/main" xmlns="" id="{1A7BEE3C-38D8-4BF7-9257-DBB524DB50D5}"/>
              </a:ext>
            </a:extLst>
          </p:cNvPr>
          <p:cNvSpPr>
            <a:spLocks noGrp="1"/>
          </p:cNvSpPr>
          <p:nvPr>
            <p:ph idx="1"/>
          </p:nvPr>
        </p:nvSpPr>
        <p:spPr/>
        <p:txBody>
          <a:bodyPr/>
          <a:lstStyle/>
          <a:p>
            <a:pPr marL="0" indent="0">
              <a:buNone/>
            </a:pPr>
            <a:r>
              <a:rPr lang="en-US" b="0" i="0" dirty="0">
                <a:solidFill>
                  <a:srgbClr val="404040"/>
                </a:solidFill>
                <a:effectLst/>
                <a:latin typeface="Open Sans" panose="020B0606030504020204" pitchFamily="34" charset="0"/>
              </a:rPr>
              <a:t>SaaS model allows to use software applications as a service to end users. SaaS is a software delivery methodology that provides licensed multi-tenant access to software and its functions remotely as a Web-based service.</a:t>
            </a:r>
          </a:p>
          <a:p>
            <a:r>
              <a:rPr lang="en-US" b="0" i="0" dirty="0">
                <a:solidFill>
                  <a:srgbClr val="404040"/>
                </a:solidFill>
                <a:effectLst/>
                <a:latin typeface="Open Sans" panose="020B0606030504020204" pitchFamily="34" charset="0"/>
              </a:rPr>
              <a:t>Usually billed based on usage </a:t>
            </a:r>
          </a:p>
          <a:p>
            <a:r>
              <a:rPr lang="en-US" b="0" i="0" dirty="0">
                <a:solidFill>
                  <a:srgbClr val="404040"/>
                </a:solidFill>
                <a:effectLst/>
                <a:latin typeface="Open Sans" panose="020B0606030504020204" pitchFamily="34" charset="0"/>
              </a:rPr>
              <a:t>Usually multi tenant environment </a:t>
            </a:r>
          </a:p>
          <a:p>
            <a:r>
              <a:rPr lang="en-US" b="0" i="0" dirty="0">
                <a:solidFill>
                  <a:srgbClr val="404040"/>
                </a:solidFill>
                <a:effectLst/>
                <a:latin typeface="Open Sans" panose="020B0606030504020204" pitchFamily="34" charset="0"/>
              </a:rPr>
              <a:t>Highly scalable architecture</a:t>
            </a:r>
            <a:endParaRPr lang="en-IN" dirty="0"/>
          </a:p>
        </p:txBody>
      </p:sp>
      <p:sp>
        <p:nvSpPr>
          <p:cNvPr id="4" name="Footer Placeholder 3">
            <a:extLst>
              <a:ext uri="{FF2B5EF4-FFF2-40B4-BE49-F238E27FC236}">
                <a16:creationId xmlns:a16="http://schemas.microsoft.com/office/drawing/2014/main" xmlns="" id="{C5FF6F79-8F21-46C4-BFE8-132C78964DFA}"/>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711912E2-7ABA-40F2-9D50-FA61F8E05F5E}"/>
              </a:ext>
            </a:extLst>
          </p:cNvPr>
          <p:cNvSpPr>
            <a:spLocks noGrp="1"/>
          </p:cNvSpPr>
          <p:nvPr>
            <p:ph type="sldNum" sz="quarter" idx="12"/>
          </p:nvPr>
        </p:nvSpPr>
        <p:spPr/>
        <p:txBody>
          <a:bodyPr/>
          <a:lstStyle/>
          <a:p>
            <a:fld id="{E7595500-9E5B-466D-A88D-8F45A4075E34}" type="slidenum">
              <a:rPr lang="en-IN" smtClean="0"/>
              <a:t>13</a:t>
            </a:fld>
            <a:endParaRPr lang="en-IN"/>
          </a:p>
        </p:txBody>
      </p:sp>
    </p:spTree>
    <p:extLst>
      <p:ext uri="{BB962C8B-B14F-4D97-AF65-F5344CB8AC3E}">
        <p14:creationId xmlns:p14="http://schemas.microsoft.com/office/powerpoint/2010/main" val="2126990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4871A77E-6A7D-49D9-A8AB-312B4D8A63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4" name="Footer Placeholder 3">
            <a:extLst>
              <a:ext uri="{FF2B5EF4-FFF2-40B4-BE49-F238E27FC236}">
                <a16:creationId xmlns:a16="http://schemas.microsoft.com/office/drawing/2014/main" xmlns="" id="{9206D4FB-6D84-473F-8E1F-326C9E16D84C}"/>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8BD98150-AB28-476C-B6BD-54DB16CDB510}"/>
              </a:ext>
            </a:extLst>
          </p:cNvPr>
          <p:cNvSpPr>
            <a:spLocks noGrp="1"/>
          </p:cNvSpPr>
          <p:nvPr>
            <p:ph type="sldNum" sz="quarter" idx="12"/>
          </p:nvPr>
        </p:nvSpPr>
        <p:spPr/>
        <p:txBody>
          <a:bodyPr/>
          <a:lstStyle/>
          <a:p>
            <a:fld id="{E7595500-9E5B-466D-A88D-8F45A4075E34}" type="slidenum">
              <a:rPr lang="en-IN" smtClean="0"/>
              <a:t>14</a:t>
            </a:fld>
            <a:endParaRPr lang="en-IN"/>
          </a:p>
        </p:txBody>
      </p:sp>
    </p:spTree>
    <p:extLst>
      <p:ext uri="{BB962C8B-B14F-4D97-AF65-F5344CB8AC3E}">
        <p14:creationId xmlns:p14="http://schemas.microsoft.com/office/powerpoint/2010/main" val="264376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3C8D6-2D64-44DE-8804-5290349F9239}"/>
              </a:ext>
            </a:extLst>
          </p:cNvPr>
          <p:cNvSpPr>
            <a:spLocks noGrp="1"/>
          </p:cNvSpPr>
          <p:nvPr>
            <p:ph type="title"/>
          </p:nvPr>
        </p:nvSpPr>
        <p:spPr/>
        <p:txBody>
          <a:bodyPr/>
          <a:lstStyle/>
          <a:p>
            <a:r>
              <a:rPr lang="en-IN" b="0" i="0" dirty="0">
                <a:solidFill>
                  <a:srgbClr val="404040"/>
                </a:solidFill>
                <a:effectLst/>
                <a:latin typeface="Open Sans" panose="020B0606030504020204" pitchFamily="34" charset="0"/>
              </a:rPr>
              <a:t>Virtualization</a:t>
            </a:r>
            <a:endParaRPr lang="en-IN" dirty="0"/>
          </a:p>
        </p:txBody>
      </p:sp>
      <p:sp>
        <p:nvSpPr>
          <p:cNvPr id="3" name="Content Placeholder 2">
            <a:extLst>
              <a:ext uri="{FF2B5EF4-FFF2-40B4-BE49-F238E27FC236}">
                <a16:creationId xmlns:a16="http://schemas.microsoft.com/office/drawing/2014/main" xmlns="" id="{92FC60F2-F099-4A2C-83BF-CD992099B64D}"/>
              </a:ext>
            </a:extLst>
          </p:cNvPr>
          <p:cNvSpPr>
            <a:spLocks noGrp="1"/>
          </p:cNvSpPr>
          <p:nvPr>
            <p:ph idx="1"/>
          </p:nvPr>
        </p:nvSpPr>
        <p:spPr/>
        <p:txBody>
          <a:bodyPr>
            <a:normAutofit fontScale="92500" lnSpcReduction="10000"/>
          </a:bodyPr>
          <a:lstStyle/>
          <a:p>
            <a:r>
              <a:rPr lang="en-US" b="0" i="0" dirty="0">
                <a:solidFill>
                  <a:srgbClr val="404040"/>
                </a:solidFill>
                <a:effectLst/>
                <a:latin typeface="Open Sans" panose="020B0606030504020204" pitchFamily="34" charset="0"/>
              </a:rPr>
              <a:t>Virtual workspaces: </a:t>
            </a:r>
          </a:p>
          <a:p>
            <a:pPr marL="0" indent="0">
              <a:buNone/>
            </a:pPr>
            <a:r>
              <a:rPr lang="en-US" dirty="0">
                <a:solidFill>
                  <a:srgbClr val="404040"/>
                </a:solidFill>
                <a:latin typeface="Open Sans" panose="020B0606030504020204" pitchFamily="34" charset="0"/>
              </a:rPr>
              <a:t>	</a:t>
            </a:r>
            <a:r>
              <a:rPr lang="en-US" b="0" i="0" dirty="0">
                <a:solidFill>
                  <a:srgbClr val="404040"/>
                </a:solidFill>
                <a:effectLst/>
                <a:latin typeface="Open Sans" panose="020B0606030504020204" pitchFamily="34" charset="0"/>
              </a:rPr>
              <a:t>An abstraction of an execution environment that can be 	made dynamically available to authorized clients by using 	well-defined protocols, Resource quota (e.g. CPU, memory 	share), Software configuration (e.g. O/S, provided services). </a:t>
            </a:r>
          </a:p>
          <a:p>
            <a:r>
              <a:rPr lang="en-US" b="0" i="0" dirty="0">
                <a:solidFill>
                  <a:srgbClr val="404040"/>
                </a:solidFill>
                <a:effectLst/>
                <a:latin typeface="Open Sans" panose="020B0606030504020204" pitchFamily="34" charset="0"/>
              </a:rPr>
              <a:t>Implement on Virtual Machines (VMS): </a:t>
            </a:r>
          </a:p>
          <a:p>
            <a:pPr marL="0" indent="0">
              <a:buNone/>
            </a:pPr>
            <a:r>
              <a:rPr lang="en-US" b="0" i="0" dirty="0">
                <a:solidFill>
                  <a:srgbClr val="404040"/>
                </a:solidFill>
                <a:effectLst/>
                <a:latin typeface="Open Sans" panose="020B0606030504020204" pitchFamily="34" charset="0"/>
              </a:rPr>
              <a:t>	Abstraction of a physical host machine, </a:t>
            </a:r>
            <a:r>
              <a:rPr lang="en-US" b="0" i="0" dirty="0" err="1">
                <a:solidFill>
                  <a:srgbClr val="404040"/>
                </a:solidFill>
                <a:effectLst/>
                <a:latin typeface="Open Sans" panose="020B0606030504020204" pitchFamily="34" charset="0"/>
              </a:rPr>
              <a:t>Hvpervisor</a:t>
            </a:r>
            <a:r>
              <a:rPr lang="en-US" b="0" i="0" dirty="0">
                <a:solidFill>
                  <a:srgbClr val="404040"/>
                </a:solidFill>
                <a:effectLst/>
                <a:latin typeface="Open Sans" panose="020B0606030504020204" pitchFamily="34" charset="0"/>
              </a:rPr>
              <a:t> intercepts 	and emulates instructions from VMS, and allows 	management of VMS, Xen, etc. </a:t>
            </a:r>
          </a:p>
          <a:p>
            <a:r>
              <a:rPr lang="en-US" b="0" i="0" dirty="0">
                <a:solidFill>
                  <a:srgbClr val="404040"/>
                </a:solidFill>
                <a:effectLst/>
                <a:latin typeface="Open Sans" panose="020B0606030504020204" pitchFamily="34" charset="0"/>
              </a:rPr>
              <a:t>Provide infrastructure API: </a:t>
            </a:r>
          </a:p>
          <a:p>
            <a:pPr marL="0" indent="0">
              <a:buNone/>
            </a:pPr>
            <a:r>
              <a:rPr lang="en-US" dirty="0">
                <a:solidFill>
                  <a:srgbClr val="404040"/>
                </a:solidFill>
                <a:latin typeface="Open Sans" panose="020B0606030504020204" pitchFamily="34" charset="0"/>
              </a:rPr>
              <a:t>	</a:t>
            </a:r>
            <a:r>
              <a:rPr lang="en-US" b="0" i="0" dirty="0">
                <a:solidFill>
                  <a:srgbClr val="404040"/>
                </a:solidFill>
                <a:effectLst/>
                <a:latin typeface="Open Sans" panose="020B0606030504020204" pitchFamily="34" charset="0"/>
              </a:rPr>
              <a:t>Plug-ins to hardware/support structures</a:t>
            </a:r>
            <a:endParaRPr lang="en-IN" dirty="0"/>
          </a:p>
        </p:txBody>
      </p:sp>
      <p:sp>
        <p:nvSpPr>
          <p:cNvPr id="4" name="Footer Placeholder 3">
            <a:extLst>
              <a:ext uri="{FF2B5EF4-FFF2-40B4-BE49-F238E27FC236}">
                <a16:creationId xmlns:a16="http://schemas.microsoft.com/office/drawing/2014/main" xmlns="" id="{26F83BDA-AC94-4215-AB32-28E64EC6B6BB}"/>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65EA4202-19C2-4114-9627-28882BD3749B}"/>
              </a:ext>
            </a:extLst>
          </p:cNvPr>
          <p:cNvSpPr>
            <a:spLocks noGrp="1"/>
          </p:cNvSpPr>
          <p:nvPr>
            <p:ph type="sldNum" sz="quarter" idx="12"/>
          </p:nvPr>
        </p:nvSpPr>
        <p:spPr/>
        <p:txBody>
          <a:bodyPr/>
          <a:lstStyle/>
          <a:p>
            <a:fld id="{E7595500-9E5B-466D-A88D-8F45A4075E34}" type="slidenum">
              <a:rPr lang="en-IN" smtClean="0"/>
              <a:t>15</a:t>
            </a:fld>
            <a:endParaRPr lang="en-IN"/>
          </a:p>
        </p:txBody>
      </p:sp>
    </p:spTree>
    <p:extLst>
      <p:ext uri="{BB962C8B-B14F-4D97-AF65-F5344CB8AC3E}">
        <p14:creationId xmlns:p14="http://schemas.microsoft.com/office/powerpoint/2010/main" val="59438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DAEEE-B48B-48E3-BD07-7E61323F0C4B}"/>
              </a:ext>
            </a:extLst>
          </p:cNvPr>
          <p:cNvSpPr>
            <a:spLocks noGrp="1"/>
          </p:cNvSpPr>
          <p:nvPr>
            <p:ph type="title"/>
          </p:nvPr>
        </p:nvSpPr>
        <p:spPr/>
        <p:txBody>
          <a:bodyPr/>
          <a:lstStyle/>
          <a:p>
            <a:r>
              <a:rPr lang="en-US" b="0" i="0" dirty="0">
                <a:solidFill>
                  <a:srgbClr val="404040"/>
                </a:solidFill>
                <a:effectLst/>
                <a:latin typeface="Open Sans" panose="020B0606030504020204" pitchFamily="34" charset="0"/>
              </a:rPr>
              <a:t>What is the purpose and benefits?</a:t>
            </a:r>
            <a:endParaRPr lang="en-IN" dirty="0"/>
          </a:p>
        </p:txBody>
      </p:sp>
      <p:sp>
        <p:nvSpPr>
          <p:cNvPr id="3" name="Content Placeholder 2">
            <a:extLst>
              <a:ext uri="{FF2B5EF4-FFF2-40B4-BE49-F238E27FC236}">
                <a16:creationId xmlns:a16="http://schemas.microsoft.com/office/drawing/2014/main" xmlns="" id="{1372277A-DE62-47DE-8392-094D11616AD1}"/>
              </a:ext>
            </a:extLst>
          </p:cNvPr>
          <p:cNvSpPr>
            <a:spLocks noGrp="1"/>
          </p:cNvSpPr>
          <p:nvPr>
            <p:ph idx="1"/>
          </p:nvPr>
        </p:nvSpPr>
        <p:spPr/>
        <p:txBody>
          <a:bodyPr>
            <a:normAutofit fontScale="92500"/>
          </a:bodyPr>
          <a:lstStyle/>
          <a:p>
            <a:r>
              <a:rPr lang="en-US" b="0" i="0" dirty="0">
                <a:solidFill>
                  <a:srgbClr val="404040"/>
                </a:solidFill>
                <a:effectLst/>
                <a:latin typeface="Open Sans" panose="020B0606030504020204" pitchFamily="34" charset="0"/>
              </a:rPr>
              <a:t> Cloud computing enables companies and applications, which are system infrastructure dependent, to be infrastructure-less. </a:t>
            </a:r>
          </a:p>
          <a:p>
            <a:r>
              <a:rPr lang="en-US" b="0" i="0" dirty="0">
                <a:solidFill>
                  <a:srgbClr val="404040"/>
                </a:solidFill>
                <a:effectLst/>
                <a:latin typeface="Open Sans" panose="020B0606030504020204" pitchFamily="34" charset="0"/>
              </a:rPr>
              <a:t>By using the Cloud infrastructure on "pay as used and on demand", all of us can save in capital and operational investment! </a:t>
            </a:r>
          </a:p>
          <a:p>
            <a:r>
              <a:rPr lang="en-US" b="0" i="0" dirty="0">
                <a:solidFill>
                  <a:srgbClr val="404040"/>
                </a:solidFill>
                <a:effectLst/>
                <a:latin typeface="Open Sans" panose="020B0606030504020204" pitchFamily="34" charset="0"/>
              </a:rPr>
              <a:t>Clients can: </a:t>
            </a:r>
          </a:p>
          <a:p>
            <a:pPr marL="0" indent="0">
              <a:buNone/>
            </a:pPr>
            <a:r>
              <a:rPr lang="en-US" dirty="0">
                <a:solidFill>
                  <a:srgbClr val="404040"/>
                </a:solidFill>
                <a:latin typeface="Open Sans" panose="020B0606030504020204" pitchFamily="34" charset="0"/>
              </a:rPr>
              <a:t>	</a:t>
            </a:r>
            <a:r>
              <a:rPr lang="en-US" b="0" i="0" dirty="0">
                <a:solidFill>
                  <a:srgbClr val="404040"/>
                </a:solidFill>
                <a:effectLst/>
                <a:latin typeface="Open Sans" panose="020B0606030504020204" pitchFamily="34" charset="0"/>
              </a:rPr>
              <a:t>Put their data on the platform instead of on their own 	desktop PCs and/or on their own servers. </a:t>
            </a:r>
          </a:p>
          <a:p>
            <a:pPr marL="0" indent="0">
              <a:buNone/>
            </a:pPr>
            <a:r>
              <a:rPr lang="en-US" b="0" i="0" dirty="0">
                <a:solidFill>
                  <a:srgbClr val="404040"/>
                </a:solidFill>
                <a:effectLst/>
                <a:latin typeface="Open Sans" panose="020B0606030504020204" pitchFamily="34" charset="0"/>
              </a:rPr>
              <a:t>	They can put their applications on the cloud and use the 	servers within the cloud to do processing and data 	manipulations etc.</a:t>
            </a:r>
            <a:endParaRPr lang="en-IN" dirty="0"/>
          </a:p>
        </p:txBody>
      </p:sp>
      <p:sp>
        <p:nvSpPr>
          <p:cNvPr id="4" name="Footer Placeholder 3">
            <a:extLst>
              <a:ext uri="{FF2B5EF4-FFF2-40B4-BE49-F238E27FC236}">
                <a16:creationId xmlns:a16="http://schemas.microsoft.com/office/drawing/2014/main" xmlns="" id="{013E7451-FE7B-40F1-B3BD-A06B43BC4A8B}"/>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5DA55C69-4674-4F24-BB23-8BACF1704026}"/>
              </a:ext>
            </a:extLst>
          </p:cNvPr>
          <p:cNvSpPr>
            <a:spLocks noGrp="1"/>
          </p:cNvSpPr>
          <p:nvPr>
            <p:ph type="sldNum" sz="quarter" idx="12"/>
          </p:nvPr>
        </p:nvSpPr>
        <p:spPr/>
        <p:txBody>
          <a:bodyPr/>
          <a:lstStyle/>
          <a:p>
            <a:fld id="{E7595500-9E5B-466D-A88D-8F45A4075E34}" type="slidenum">
              <a:rPr lang="en-IN" smtClean="0"/>
              <a:t>16</a:t>
            </a:fld>
            <a:endParaRPr lang="en-IN"/>
          </a:p>
        </p:txBody>
      </p:sp>
    </p:spTree>
    <p:extLst>
      <p:ext uri="{BB962C8B-B14F-4D97-AF65-F5344CB8AC3E}">
        <p14:creationId xmlns:p14="http://schemas.microsoft.com/office/powerpoint/2010/main" val="164026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42458-A0A0-494D-BC38-C5697E3B6CCD}"/>
              </a:ext>
            </a:extLst>
          </p:cNvPr>
          <p:cNvSpPr>
            <a:spLocks noGrp="1"/>
          </p:cNvSpPr>
          <p:nvPr>
            <p:ph type="title"/>
          </p:nvPr>
        </p:nvSpPr>
        <p:spPr/>
        <p:txBody>
          <a:bodyPr/>
          <a:lstStyle/>
          <a:p>
            <a:r>
              <a:rPr lang="en-IN" b="0" i="0" dirty="0">
                <a:solidFill>
                  <a:srgbClr val="404040"/>
                </a:solidFill>
                <a:effectLst/>
                <a:latin typeface="Open Sans" panose="020B0606030504020204" pitchFamily="34" charset="0"/>
              </a:rPr>
              <a:t>Opportunities and Challenges</a:t>
            </a:r>
            <a:endParaRPr lang="en-IN" dirty="0"/>
          </a:p>
        </p:txBody>
      </p:sp>
      <p:sp>
        <p:nvSpPr>
          <p:cNvPr id="3" name="Content Placeholder 2">
            <a:extLst>
              <a:ext uri="{FF2B5EF4-FFF2-40B4-BE49-F238E27FC236}">
                <a16:creationId xmlns:a16="http://schemas.microsoft.com/office/drawing/2014/main" xmlns="" id="{1D8E601B-5599-43B0-9237-02274BE6C50D}"/>
              </a:ext>
            </a:extLst>
          </p:cNvPr>
          <p:cNvSpPr>
            <a:spLocks noGrp="1"/>
          </p:cNvSpPr>
          <p:nvPr>
            <p:ph idx="1"/>
          </p:nvPr>
        </p:nvSpPr>
        <p:spPr/>
        <p:txBody>
          <a:bodyPr/>
          <a:lstStyle/>
          <a:p>
            <a:r>
              <a:rPr lang="en-US" b="0" i="0" dirty="0">
                <a:solidFill>
                  <a:srgbClr val="404040"/>
                </a:solidFill>
                <a:effectLst/>
                <a:latin typeface="Open Sans" panose="020B0606030504020204" pitchFamily="34" charset="0"/>
              </a:rPr>
              <a:t>The use of the cloud provides a number of opportunities: It enables services to be used without any understanding of their infrastructure. Cloud computing works using economies of scale: It potentially lowers the outlay expense for start up companies, as they would no longer need to buy their own software or servers. Cost would be by on-demand pricing. Vendors and Service providers claim costs by establishing an ongoing revenue stream. Data and services are stored remotely but accessible from "anywhere".</a:t>
            </a:r>
            <a:endParaRPr lang="en-IN" dirty="0"/>
          </a:p>
        </p:txBody>
      </p:sp>
      <p:sp>
        <p:nvSpPr>
          <p:cNvPr id="4" name="Footer Placeholder 3">
            <a:extLst>
              <a:ext uri="{FF2B5EF4-FFF2-40B4-BE49-F238E27FC236}">
                <a16:creationId xmlns:a16="http://schemas.microsoft.com/office/drawing/2014/main" xmlns="" id="{F51034D8-E27A-40E0-887B-7B9C4AEB8EFE}"/>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6A0CE226-8AE0-4543-BBD2-CB0DA8CF1840}"/>
              </a:ext>
            </a:extLst>
          </p:cNvPr>
          <p:cNvSpPr>
            <a:spLocks noGrp="1"/>
          </p:cNvSpPr>
          <p:nvPr>
            <p:ph type="sldNum" sz="quarter" idx="12"/>
          </p:nvPr>
        </p:nvSpPr>
        <p:spPr/>
        <p:txBody>
          <a:bodyPr/>
          <a:lstStyle/>
          <a:p>
            <a:fld id="{E7595500-9E5B-466D-A88D-8F45A4075E34}" type="slidenum">
              <a:rPr lang="en-IN" smtClean="0"/>
              <a:t>17</a:t>
            </a:fld>
            <a:endParaRPr lang="en-IN"/>
          </a:p>
        </p:txBody>
      </p:sp>
    </p:spTree>
    <p:extLst>
      <p:ext uri="{BB962C8B-B14F-4D97-AF65-F5344CB8AC3E}">
        <p14:creationId xmlns:p14="http://schemas.microsoft.com/office/powerpoint/2010/main" val="210537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3C862-55E2-4D1C-99DD-59C7E20A24E9}"/>
              </a:ext>
            </a:extLst>
          </p:cNvPr>
          <p:cNvSpPr>
            <a:spLocks noGrp="1"/>
          </p:cNvSpPr>
          <p:nvPr>
            <p:ph type="title"/>
          </p:nvPr>
        </p:nvSpPr>
        <p:spPr/>
        <p:txBody>
          <a:bodyPr/>
          <a:lstStyle/>
          <a:p>
            <a:r>
              <a:rPr lang="en-IN" b="0" i="0" dirty="0">
                <a:effectLst/>
                <a:latin typeface="Open Sans" panose="020B0606030504020204" pitchFamily="34" charset="0"/>
                <a:ea typeface="Open Sans" panose="020B0606030504020204" pitchFamily="34" charset="0"/>
                <a:cs typeface="Open Sans" panose="020B0606030504020204" pitchFamily="34" charset="0"/>
              </a:rPr>
              <a:t>Advantages of Cloud Computing</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xmlns="" id="{D8E4C037-7988-4085-A8A8-EC30D7349DD3}"/>
              </a:ext>
            </a:extLst>
          </p:cNvPr>
          <p:cNvSpPr>
            <a:spLocks noGrp="1"/>
          </p:cNvSpPr>
          <p:nvPr>
            <p:ph idx="1"/>
          </p:nvPr>
        </p:nvSpPr>
        <p:spPr/>
        <p:txBody>
          <a:bodyPr>
            <a:normAutofit fontScale="92500" lnSpcReduction="10000"/>
          </a:bodyPr>
          <a:lstStyle/>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1) Back-up and restore data</a:t>
            </a: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Once the data is stored in the cloud, it is easier to get back-up and restore that data using the cloud.</a:t>
            </a:r>
          </a:p>
          <a:p>
            <a:pPr marL="0" indent="0" algn="just">
              <a:buNone/>
            </a:pPr>
            <a:endParaRPr lang="en-US" sz="1800" b="0" i="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2) Improved collaboration</a:t>
            </a: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Cloud applications improve collaboration by allowing groups of people to quickly and easily share information in the cloud via shared storage.</a:t>
            </a:r>
          </a:p>
          <a:p>
            <a:pPr marL="0" indent="0" algn="just">
              <a:buNone/>
            </a:pPr>
            <a:endParaRPr lang="en-US" sz="1800" b="0" i="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3) Excellent accessibility</a:t>
            </a: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Cloud allows us to quickly and easily access store information anywhere, anytime in the whole world, using an internet connection. An internet cloud infrastructure increases organization productivity and efficiency by ensuring that our data is always accessible.</a:t>
            </a:r>
          </a:p>
          <a:p>
            <a:pPr marL="0" indent="0" algn="just">
              <a:buNone/>
            </a:pPr>
            <a:endParaRPr lang="en-US" sz="1800" b="0" i="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4) Low maintenance cost</a:t>
            </a:r>
          </a:p>
          <a:p>
            <a:pPr marL="0" indent="0" algn="just">
              <a:buNone/>
            </a:pPr>
            <a:r>
              <a:rPr lang="en-US" sz="1800" b="0" i="0" dirty="0">
                <a:effectLst/>
                <a:latin typeface="Open Sans" panose="020B0606030504020204" pitchFamily="34" charset="0"/>
                <a:ea typeface="Open Sans" panose="020B0606030504020204" pitchFamily="34" charset="0"/>
                <a:cs typeface="Open Sans" panose="020B0606030504020204" pitchFamily="34" charset="0"/>
              </a:rPr>
              <a:t>Cloud computing reduces both hardware and software maintenance costs for organizations.</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xmlns="" id="{AA2A65E6-D1B7-41CD-87D3-DA3460614A9E}"/>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44174054-6FC4-470A-A420-87DE3B7ED852}"/>
              </a:ext>
            </a:extLst>
          </p:cNvPr>
          <p:cNvSpPr>
            <a:spLocks noGrp="1"/>
          </p:cNvSpPr>
          <p:nvPr>
            <p:ph type="sldNum" sz="quarter" idx="12"/>
          </p:nvPr>
        </p:nvSpPr>
        <p:spPr/>
        <p:txBody>
          <a:bodyPr/>
          <a:lstStyle/>
          <a:p>
            <a:fld id="{E7595500-9E5B-466D-A88D-8F45A4075E34}" type="slidenum">
              <a:rPr lang="en-IN" smtClean="0"/>
              <a:t>18</a:t>
            </a:fld>
            <a:endParaRPr lang="en-IN"/>
          </a:p>
        </p:txBody>
      </p:sp>
    </p:spTree>
    <p:extLst>
      <p:ext uri="{BB962C8B-B14F-4D97-AF65-F5344CB8AC3E}">
        <p14:creationId xmlns:p14="http://schemas.microsoft.com/office/powerpoint/2010/main" val="167504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DFC430-DCC7-43B4-9305-C42CDDDF3CCD}"/>
              </a:ext>
            </a:extLst>
          </p:cNvPr>
          <p:cNvSpPr>
            <a:spLocks noGrp="1"/>
          </p:cNvSpPr>
          <p:nvPr>
            <p:ph type="title"/>
          </p:nvPr>
        </p:nvSpPr>
        <p:spPr/>
        <p:txBody>
          <a:bodyPr/>
          <a:lstStyle/>
          <a:p>
            <a:r>
              <a:rPr lang="en-IN" b="0" i="0" dirty="0">
                <a:effectLst/>
                <a:latin typeface="erdana"/>
              </a:rPr>
              <a:t>Advantages of Cloud Computing</a:t>
            </a:r>
            <a:endParaRPr lang="en-IN" dirty="0"/>
          </a:p>
        </p:txBody>
      </p:sp>
      <p:sp>
        <p:nvSpPr>
          <p:cNvPr id="3" name="Content Placeholder 2">
            <a:extLst>
              <a:ext uri="{FF2B5EF4-FFF2-40B4-BE49-F238E27FC236}">
                <a16:creationId xmlns:a16="http://schemas.microsoft.com/office/drawing/2014/main" xmlns="" id="{714870DB-DB86-4486-A2C9-300F8EFE0D9A}"/>
              </a:ext>
            </a:extLst>
          </p:cNvPr>
          <p:cNvSpPr>
            <a:spLocks noGrp="1"/>
          </p:cNvSpPr>
          <p:nvPr>
            <p:ph idx="1"/>
          </p:nvPr>
        </p:nvSpPr>
        <p:spPr/>
        <p:txBody>
          <a:bodyPr>
            <a:normAutofit fontScale="70000" lnSpcReduction="20000"/>
          </a:bodyPr>
          <a:lstStyle/>
          <a:p>
            <a:pPr marL="0" indent="0" algn="just">
              <a:buNone/>
            </a:pPr>
            <a:r>
              <a:rPr lang="en-US" b="0" i="0" dirty="0">
                <a:effectLst/>
                <a:latin typeface="erdana"/>
              </a:rPr>
              <a:t>5) Mobility</a:t>
            </a:r>
          </a:p>
          <a:p>
            <a:pPr marL="0" indent="0" algn="just">
              <a:buNone/>
            </a:pPr>
            <a:r>
              <a:rPr lang="en-US" b="0" i="0" dirty="0">
                <a:effectLst/>
                <a:latin typeface="inter-regular"/>
              </a:rPr>
              <a:t>Cloud computing allows us to easily access all cloud data via mobile.</a:t>
            </a:r>
          </a:p>
          <a:p>
            <a:pPr marL="0" indent="0" algn="just">
              <a:buNone/>
            </a:pPr>
            <a:endParaRPr lang="en-US" b="0" i="0" dirty="0">
              <a:effectLst/>
              <a:latin typeface="erdana"/>
            </a:endParaRPr>
          </a:p>
          <a:p>
            <a:pPr marL="0" indent="0" algn="just">
              <a:buNone/>
            </a:pPr>
            <a:r>
              <a:rPr lang="en-US" b="0" i="0" dirty="0">
                <a:effectLst/>
                <a:latin typeface="erdana"/>
              </a:rPr>
              <a:t>6) Services in the pay-per-use model</a:t>
            </a:r>
          </a:p>
          <a:p>
            <a:pPr marL="0" indent="0" algn="just">
              <a:buNone/>
            </a:pPr>
            <a:r>
              <a:rPr lang="en-US" b="0" i="0" dirty="0">
                <a:effectLst/>
                <a:latin typeface="inter-regular"/>
              </a:rPr>
              <a:t>Cloud computing offers Application Programming Interfaces (APIs) to the users for access services on the cloud and pays the charges as per the usage of service.</a:t>
            </a:r>
          </a:p>
          <a:p>
            <a:pPr marL="0" indent="0" algn="just">
              <a:buNone/>
            </a:pPr>
            <a:endParaRPr lang="en-US" b="0" i="0" dirty="0">
              <a:effectLst/>
              <a:latin typeface="erdana"/>
            </a:endParaRPr>
          </a:p>
          <a:p>
            <a:pPr marL="0" indent="0" algn="just">
              <a:buNone/>
            </a:pPr>
            <a:r>
              <a:rPr lang="en-US" b="0" i="0" dirty="0">
                <a:effectLst/>
                <a:latin typeface="erdana"/>
              </a:rPr>
              <a:t>7) Unlimited storage capacity</a:t>
            </a:r>
          </a:p>
          <a:p>
            <a:pPr marL="0" indent="0" algn="just">
              <a:buNone/>
            </a:pPr>
            <a:r>
              <a:rPr lang="en-US" b="0" i="0" dirty="0">
                <a:effectLst/>
                <a:latin typeface="inter-regular"/>
              </a:rPr>
              <a:t>Cloud offers us a huge amount of storing capacity for storing our important data such as documents, images, audio, video, etc. in one place.</a:t>
            </a:r>
          </a:p>
          <a:p>
            <a:pPr marL="0" indent="0" algn="just">
              <a:buNone/>
            </a:pPr>
            <a:endParaRPr lang="en-US" b="0" i="0" dirty="0">
              <a:effectLst/>
              <a:latin typeface="erdana"/>
            </a:endParaRPr>
          </a:p>
          <a:p>
            <a:pPr marL="0" indent="0" algn="just">
              <a:buNone/>
            </a:pPr>
            <a:r>
              <a:rPr lang="en-US" b="0" i="0" dirty="0">
                <a:effectLst/>
                <a:latin typeface="erdana"/>
              </a:rPr>
              <a:t>8) Data security</a:t>
            </a:r>
          </a:p>
          <a:p>
            <a:pPr marL="0" indent="0" algn="just">
              <a:buNone/>
            </a:pPr>
            <a:r>
              <a:rPr lang="en-US" b="0" i="0" dirty="0">
                <a:effectLst/>
                <a:latin typeface="inter-regular"/>
              </a:rPr>
              <a:t>Data security is one of the biggest advantages of cloud computing. Cloud offers many advanced features related to security and ensures that data is securely stored and handled.</a:t>
            </a:r>
          </a:p>
          <a:p>
            <a:endParaRPr lang="en-IN" dirty="0"/>
          </a:p>
        </p:txBody>
      </p:sp>
      <p:sp>
        <p:nvSpPr>
          <p:cNvPr id="4" name="Footer Placeholder 3">
            <a:extLst>
              <a:ext uri="{FF2B5EF4-FFF2-40B4-BE49-F238E27FC236}">
                <a16:creationId xmlns:a16="http://schemas.microsoft.com/office/drawing/2014/main" xmlns="" id="{83464EE4-3DC6-450C-BA40-81A1B48C403D}"/>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9F3F4975-9FAD-462C-A55D-D284042C9E60}"/>
              </a:ext>
            </a:extLst>
          </p:cNvPr>
          <p:cNvSpPr>
            <a:spLocks noGrp="1"/>
          </p:cNvSpPr>
          <p:nvPr>
            <p:ph type="sldNum" sz="quarter" idx="12"/>
          </p:nvPr>
        </p:nvSpPr>
        <p:spPr/>
        <p:txBody>
          <a:bodyPr/>
          <a:lstStyle/>
          <a:p>
            <a:fld id="{E7595500-9E5B-466D-A88D-8F45A4075E34}" type="slidenum">
              <a:rPr lang="en-IN" smtClean="0"/>
              <a:t>19</a:t>
            </a:fld>
            <a:endParaRPr lang="en-IN"/>
          </a:p>
        </p:txBody>
      </p:sp>
    </p:spTree>
    <p:extLst>
      <p:ext uri="{BB962C8B-B14F-4D97-AF65-F5344CB8AC3E}">
        <p14:creationId xmlns:p14="http://schemas.microsoft.com/office/powerpoint/2010/main" val="121693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404040"/>
                </a:solidFill>
                <a:effectLst/>
                <a:latin typeface="Open Sans" panose="020B0606030504020204" pitchFamily="34" charset="0"/>
              </a:rPr>
              <a:t>Introduction to Cloud Computing</a:t>
            </a:r>
            <a:endParaRPr lang="en-IN" dirty="0"/>
          </a:p>
        </p:txBody>
      </p:sp>
      <p:sp>
        <p:nvSpPr>
          <p:cNvPr id="3" name="Content Placeholder 2"/>
          <p:cNvSpPr>
            <a:spLocks noGrp="1"/>
          </p:cNvSpPr>
          <p:nvPr>
            <p:ph idx="1"/>
          </p:nvPr>
        </p:nvSpPr>
        <p:spPr/>
        <p:txBody>
          <a:bodyPr/>
          <a:lstStyle/>
          <a:p>
            <a:r>
              <a:rPr lang="en-US" b="0" i="0" dirty="0">
                <a:solidFill>
                  <a:srgbClr val="404040"/>
                </a:solidFill>
                <a:effectLst/>
                <a:latin typeface="Open Sans" panose="020B0606030504020204" pitchFamily="34" charset="0"/>
              </a:rPr>
              <a:t>Cloud Computing is a general term used to describe a new class of network based computing that takes place over the Internet, basically a step on from Utility Computing a collection/group of integrated and networked hardware, software and Internet infrastructure (called a platform). Using the Internet for communication and transport provides hardware, software and networking services to clients These platforms hide the complexity and details of the underlying infrastructure from users and applications by providing very simple graphical interface or API (Applications Programming Interface).</a:t>
            </a:r>
            <a:endParaRPr lang="en-IN" dirty="0"/>
          </a:p>
        </p:txBody>
      </p:sp>
      <p:sp>
        <p:nvSpPr>
          <p:cNvPr id="4" name="Footer Placeholder 3"/>
          <p:cNvSpPr>
            <a:spLocks noGrp="1"/>
          </p:cNvSpPr>
          <p:nvPr>
            <p:ph type="ftr" sz="quarter" idx="11"/>
          </p:nvPr>
        </p:nvSpPr>
        <p:spPr/>
        <p:txBody>
          <a:bodyPr/>
          <a:lstStyle/>
          <a:p>
            <a:r>
              <a:rPr lang="en-IN" dirty="0"/>
              <a:t>CDAC MUMBAI: SEP21 </a:t>
            </a:r>
            <a:r>
              <a:rPr lang="en-IN" dirty="0" err="1"/>
              <a:t>Juhu-Kharghar</a:t>
            </a:r>
            <a:endParaRPr lang="en-IN" dirty="0"/>
          </a:p>
        </p:txBody>
      </p:sp>
      <p:sp>
        <p:nvSpPr>
          <p:cNvPr id="5" name="Slide Number Placeholder 4"/>
          <p:cNvSpPr>
            <a:spLocks noGrp="1"/>
          </p:cNvSpPr>
          <p:nvPr>
            <p:ph type="sldNum" sz="quarter" idx="12"/>
          </p:nvPr>
        </p:nvSpPr>
        <p:spPr/>
        <p:txBody>
          <a:bodyPr/>
          <a:lstStyle/>
          <a:p>
            <a:fld id="{E7595500-9E5B-466D-A88D-8F45A4075E34}" type="slidenum">
              <a:rPr lang="en-IN" smtClean="0"/>
              <a:t>2</a:t>
            </a:fld>
            <a:endParaRPr lang="en-IN"/>
          </a:p>
        </p:txBody>
      </p:sp>
    </p:spTree>
    <p:extLst>
      <p:ext uri="{BB962C8B-B14F-4D97-AF65-F5344CB8AC3E}">
        <p14:creationId xmlns:p14="http://schemas.microsoft.com/office/powerpoint/2010/main" val="352319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F9309-83D2-44A5-BBD9-C2BB0273F356}"/>
              </a:ext>
            </a:extLst>
          </p:cNvPr>
          <p:cNvSpPr>
            <a:spLocks noGrp="1"/>
          </p:cNvSpPr>
          <p:nvPr>
            <p:ph type="title"/>
          </p:nvPr>
        </p:nvSpPr>
        <p:spPr/>
        <p:txBody>
          <a:bodyPr/>
          <a:lstStyle/>
          <a:p>
            <a:r>
              <a:rPr lang="en-IN" b="0" i="0" dirty="0">
                <a:effectLst/>
                <a:latin typeface="Open Sans" panose="020B0606030504020204" pitchFamily="34" charset="0"/>
                <a:ea typeface="Open Sans" panose="020B0606030504020204" pitchFamily="34" charset="0"/>
                <a:cs typeface="Open Sans" panose="020B0606030504020204" pitchFamily="34" charset="0"/>
              </a:rPr>
              <a:t>Disadvantages of Cloud Computing</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xmlns="" id="{780171EC-850B-4D0E-824B-3B77C49A6F44}"/>
              </a:ext>
            </a:extLst>
          </p:cNvPr>
          <p:cNvSpPr>
            <a:spLocks noGrp="1"/>
          </p:cNvSpPr>
          <p:nvPr>
            <p:ph idx="1"/>
          </p:nvPr>
        </p:nvSpPr>
        <p:spPr>
          <a:xfrm>
            <a:off x="838200" y="1825625"/>
            <a:ext cx="10515600" cy="4667250"/>
          </a:xfrm>
        </p:spPr>
        <p:txBody>
          <a:bodyPr>
            <a:normAutofit fontScale="55000" lnSpcReduction="20000"/>
          </a:bodyPr>
          <a:lstStyle/>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1) Internet Connectivity</a:t>
            </a: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As you know, in cloud computing, every data (image, audio, video, etc.) is stored on the cloud, and we access these data through the cloud by using the internet connection. If you do not have good internet connectivity, you cannot access these data. However, we have no any other way to access data from the cloud.</a:t>
            </a:r>
          </a:p>
          <a:p>
            <a:pPr marL="0" indent="0" algn="just">
              <a:buNone/>
            </a:pPr>
            <a:endParaRPr lang="en-US" b="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2) Vendor lock-in</a:t>
            </a: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Vendor lock-in is the biggest disadvantage of cloud computing. Organizations may face problems when transferring their services from one vendor to another. As different vendors provide different platforms, that can cause difficulty moving from one cloud to another.</a:t>
            </a:r>
          </a:p>
          <a:p>
            <a:pPr marL="0" indent="0" algn="just">
              <a:buNone/>
            </a:pPr>
            <a:endParaRPr lang="en-US" b="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3) Limited Control</a:t>
            </a: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As we know, cloud infrastructure is completely owned, managed, and monitored by the service provider, so the cloud users have less control over the function and execution of services within a cloud infrastructure.</a:t>
            </a:r>
          </a:p>
          <a:p>
            <a:pPr marL="0" indent="0" algn="just">
              <a:buNone/>
            </a:pPr>
            <a:endParaRPr lang="en-US" b="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4) Security</a:t>
            </a:r>
          </a:p>
          <a:p>
            <a:pPr marL="0" indent="0" algn="just">
              <a:buNone/>
            </a:pPr>
            <a:r>
              <a:rPr lang="en-US" b="0" dirty="0">
                <a:effectLst/>
                <a:latin typeface="Open Sans" panose="020B0606030504020204" pitchFamily="34" charset="0"/>
                <a:ea typeface="Open Sans" panose="020B0606030504020204" pitchFamily="34" charset="0"/>
                <a:cs typeface="Open Sans" panose="020B0606030504020204" pitchFamily="34" charset="0"/>
              </a:rPr>
              <a:t>Although cloud service providers implement the best security standards to store important information. But, before adopting cloud technology, you should be aware that you will be sending all your organization's sensitive information to a third party, i.e., a cloud computing service provider. While sending the data on the cloud, there may be a chance that your organization's information is hacked by Hackers</a:t>
            </a:r>
          </a:p>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xmlns="" id="{937B527C-E679-402D-83A9-D06D0BFB57CA}"/>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2A92447C-2CB9-46AD-B234-C835E231862B}"/>
              </a:ext>
            </a:extLst>
          </p:cNvPr>
          <p:cNvSpPr>
            <a:spLocks noGrp="1"/>
          </p:cNvSpPr>
          <p:nvPr>
            <p:ph type="sldNum" sz="quarter" idx="12"/>
          </p:nvPr>
        </p:nvSpPr>
        <p:spPr/>
        <p:txBody>
          <a:bodyPr/>
          <a:lstStyle/>
          <a:p>
            <a:fld id="{E7595500-9E5B-466D-A88D-8F45A4075E34}" type="slidenum">
              <a:rPr lang="en-IN" smtClean="0"/>
              <a:t>20</a:t>
            </a:fld>
            <a:endParaRPr lang="en-IN"/>
          </a:p>
        </p:txBody>
      </p:sp>
    </p:spTree>
    <p:extLst>
      <p:ext uri="{BB962C8B-B14F-4D97-AF65-F5344CB8AC3E}">
        <p14:creationId xmlns:p14="http://schemas.microsoft.com/office/powerpoint/2010/main" val="96445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09C5E-B1CF-487E-84DE-678584AC78D5}"/>
              </a:ext>
            </a:extLst>
          </p:cNvPr>
          <p:cNvSpPr>
            <a:spLocks noGrp="1"/>
          </p:cNvSpPr>
          <p:nvPr>
            <p:ph type="title"/>
          </p:nvPr>
        </p:nvSpPr>
        <p:spPr/>
        <p:txBody>
          <a:bodyPr/>
          <a:lstStyle/>
          <a:p>
            <a:r>
              <a:rPr lang="en-US" b="0" i="0" dirty="0">
                <a:solidFill>
                  <a:srgbClr val="404040"/>
                </a:solidFill>
                <a:effectLst/>
                <a:latin typeface="Open Sans" panose="020B0606030504020204" pitchFamily="34" charset="0"/>
              </a:rPr>
              <a:t>The Future</a:t>
            </a:r>
            <a:endParaRPr lang="en-IN" dirty="0"/>
          </a:p>
        </p:txBody>
      </p:sp>
      <p:sp>
        <p:nvSpPr>
          <p:cNvPr id="3" name="Content Placeholder 2">
            <a:extLst>
              <a:ext uri="{FF2B5EF4-FFF2-40B4-BE49-F238E27FC236}">
                <a16:creationId xmlns:a16="http://schemas.microsoft.com/office/drawing/2014/main" xmlns="" id="{695D2EE7-F9D7-4AE8-B4C9-33AE3F4A548D}"/>
              </a:ext>
            </a:extLst>
          </p:cNvPr>
          <p:cNvSpPr>
            <a:spLocks noGrp="1"/>
          </p:cNvSpPr>
          <p:nvPr>
            <p:ph idx="1"/>
          </p:nvPr>
        </p:nvSpPr>
        <p:spPr/>
        <p:txBody>
          <a:bodyPr>
            <a:normAutofit fontScale="92500"/>
          </a:bodyPr>
          <a:lstStyle/>
          <a:p>
            <a:pPr marL="0" indent="0">
              <a:buNone/>
            </a:pPr>
            <a:r>
              <a:rPr lang="en-US" b="0" i="0" dirty="0">
                <a:solidFill>
                  <a:srgbClr val="404040"/>
                </a:solidFill>
                <a:effectLst/>
                <a:latin typeface="Open Sans" panose="020B0606030504020204" pitchFamily="34" charset="0"/>
              </a:rPr>
              <a:t>Many of the activities loosely grouped together under cloud computing have already been happening and centralized computing activity is not a new phenomena </a:t>
            </a:r>
          </a:p>
          <a:p>
            <a:pPr marL="0" indent="0">
              <a:buNone/>
            </a:pPr>
            <a:r>
              <a:rPr lang="en-US" b="0" i="0" dirty="0">
                <a:solidFill>
                  <a:srgbClr val="404040"/>
                </a:solidFill>
                <a:effectLst/>
                <a:latin typeface="Open Sans" panose="020B0606030504020204" pitchFamily="34" charset="0"/>
              </a:rPr>
              <a:t>Grid Computing was the last research-led centralized approach </a:t>
            </a:r>
          </a:p>
          <a:p>
            <a:pPr marL="0" indent="0">
              <a:buNone/>
            </a:pPr>
            <a:r>
              <a:rPr lang="en-US" b="0" i="0" dirty="0">
                <a:solidFill>
                  <a:srgbClr val="404040"/>
                </a:solidFill>
                <a:effectLst/>
                <a:latin typeface="Open Sans" panose="020B0606030504020204" pitchFamily="34" charset="0"/>
              </a:rPr>
              <a:t>However there are concerns that the mainstream adoption of cloud computing could cause many problems for users </a:t>
            </a:r>
          </a:p>
          <a:p>
            <a:pPr marL="0" indent="0">
              <a:buNone/>
            </a:pPr>
            <a:r>
              <a:rPr lang="en-US" b="0" i="0" dirty="0">
                <a:solidFill>
                  <a:srgbClr val="404040"/>
                </a:solidFill>
                <a:effectLst/>
                <a:latin typeface="Open Sans" panose="020B0606030504020204" pitchFamily="34" charset="0"/>
              </a:rPr>
              <a:t>Many new open source systems appearing that you can install and run on your local cluster </a:t>
            </a:r>
          </a:p>
          <a:p>
            <a:pPr marL="0" indent="0">
              <a:buNone/>
            </a:pPr>
            <a:r>
              <a:rPr lang="en-US" b="0" i="0" dirty="0">
                <a:solidFill>
                  <a:srgbClr val="404040"/>
                </a:solidFill>
                <a:effectLst/>
                <a:latin typeface="Open Sans" panose="020B0606030504020204" pitchFamily="34" charset="0"/>
              </a:rPr>
              <a:t>should be able to run a variety of applications on these systems</a:t>
            </a:r>
            <a:endParaRPr lang="en-IN" dirty="0"/>
          </a:p>
        </p:txBody>
      </p:sp>
      <p:sp>
        <p:nvSpPr>
          <p:cNvPr id="4" name="Footer Placeholder 3">
            <a:extLst>
              <a:ext uri="{FF2B5EF4-FFF2-40B4-BE49-F238E27FC236}">
                <a16:creationId xmlns:a16="http://schemas.microsoft.com/office/drawing/2014/main" xmlns="" id="{6C12675B-99D9-4C0E-BBCE-7907A12E5E96}"/>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44F8C315-45DE-434C-91A3-76C9DDD83E55}"/>
              </a:ext>
            </a:extLst>
          </p:cNvPr>
          <p:cNvSpPr>
            <a:spLocks noGrp="1"/>
          </p:cNvSpPr>
          <p:nvPr>
            <p:ph type="sldNum" sz="quarter" idx="12"/>
          </p:nvPr>
        </p:nvSpPr>
        <p:spPr/>
        <p:txBody>
          <a:bodyPr/>
          <a:lstStyle/>
          <a:p>
            <a:fld id="{E7595500-9E5B-466D-A88D-8F45A4075E34}" type="slidenum">
              <a:rPr lang="en-IN" smtClean="0"/>
              <a:t>21</a:t>
            </a:fld>
            <a:endParaRPr lang="en-IN"/>
          </a:p>
        </p:txBody>
      </p:sp>
    </p:spTree>
    <p:extLst>
      <p:ext uri="{BB962C8B-B14F-4D97-AF65-F5344CB8AC3E}">
        <p14:creationId xmlns:p14="http://schemas.microsoft.com/office/powerpoint/2010/main" val="130504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4D94F2-1794-4265-A620-3E76D51F0793}"/>
              </a:ext>
            </a:extLst>
          </p:cNvPr>
          <p:cNvSpPr>
            <a:spLocks noGrp="1"/>
          </p:cNvSpPr>
          <p:nvPr>
            <p:ph idx="1"/>
          </p:nvPr>
        </p:nvSpPr>
        <p:spPr/>
        <p:txBody>
          <a:bodyPr>
            <a:normAutofit/>
          </a:bodyPr>
          <a:lstStyle/>
          <a:p>
            <a:pPr marL="0" indent="0" algn="ctr">
              <a:lnSpc>
                <a:spcPct val="250000"/>
              </a:lnSpc>
              <a:buNone/>
            </a:pPr>
            <a:r>
              <a:rPr lang="en-IN" sz="8800" dirty="0">
                <a:latin typeface="Open Sans" panose="020B0606030504020204" pitchFamily="34" charset="0"/>
                <a:ea typeface="Open Sans" panose="020B0606030504020204" pitchFamily="34" charset="0"/>
                <a:cs typeface="Open Sans" panose="020B0606030504020204" pitchFamily="34" charset="0"/>
              </a:rPr>
              <a:t>Thank You</a:t>
            </a:r>
          </a:p>
        </p:txBody>
      </p:sp>
      <p:sp>
        <p:nvSpPr>
          <p:cNvPr id="4" name="Footer Placeholder 3">
            <a:extLst>
              <a:ext uri="{FF2B5EF4-FFF2-40B4-BE49-F238E27FC236}">
                <a16:creationId xmlns:a16="http://schemas.microsoft.com/office/drawing/2014/main" xmlns="" id="{38B34E68-0ABE-4FCF-BBE8-6530681CEA1E}"/>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84BAD742-C487-49DD-8A6C-04FB604CD3CA}"/>
              </a:ext>
            </a:extLst>
          </p:cNvPr>
          <p:cNvSpPr>
            <a:spLocks noGrp="1"/>
          </p:cNvSpPr>
          <p:nvPr>
            <p:ph type="sldNum" sz="quarter" idx="12"/>
          </p:nvPr>
        </p:nvSpPr>
        <p:spPr/>
        <p:txBody>
          <a:bodyPr/>
          <a:lstStyle/>
          <a:p>
            <a:fld id="{E7595500-9E5B-466D-A88D-8F45A4075E34}" type="slidenum">
              <a:rPr lang="en-IN" smtClean="0"/>
              <a:t>22</a:t>
            </a:fld>
            <a:endParaRPr lang="en-IN"/>
          </a:p>
        </p:txBody>
      </p:sp>
    </p:spTree>
    <p:extLst>
      <p:ext uri="{BB962C8B-B14F-4D97-AF65-F5344CB8AC3E}">
        <p14:creationId xmlns:p14="http://schemas.microsoft.com/office/powerpoint/2010/main" val="54486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404040"/>
                </a:solidFill>
                <a:effectLst/>
                <a:latin typeface="Open Sans" panose="020B0606030504020204" pitchFamily="34" charset="0"/>
              </a:rPr>
              <a:t>What is Cloud Computing?</a:t>
            </a:r>
            <a:endParaRPr lang="en-IN" dirty="0"/>
          </a:p>
        </p:txBody>
      </p:sp>
      <p:sp>
        <p:nvSpPr>
          <p:cNvPr id="7" name="Content Placeholder 6">
            <a:extLst>
              <a:ext uri="{FF2B5EF4-FFF2-40B4-BE49-F238E27FC236}">
                <a16:creationId xmlns:a16="http://schemas.microsoft.com/office/drawing/2014/main" xmlns="" id="{717A3620-E872-4751-B4F4-6DAB0D42F753}"/>
              </a:ext>
            </a:extLst>
          </p:cNvPr>
          <p:cNvSpPr>
            <a:spLocks noGrp="1"/>
          </p:cNvSpPr>
          <p:nvPr>
            <p:ph idx="1"/>
          </p:nvPr>
        </p:nvSpPr>
        <p:spPr/>
        <p:txBody>
          <a:bodyPr/>
          <a:lstStyle/>
          <a:p>
            <a:r>
              <a:rPr lang="en-US" b="0" i="0" dirty="0">
                <a:solidFill>
                  <a:srgbClr val="404040"/>
                </a:solidFill>
                <a:effectLst/>
                <a:latin typeface="Open Sans" panose="020B0606030504020204" pitchFamily="34" charset="0"/>
              </a:rPr>
              <a:t> In addition, the platform provides on demand services, that are always on, anywhere, anytime and any place. Pay for use and as needed, elastic scale up and down in capacity and functionalities The hardware and software services are available to general public, enterprises, corporations and businesses markets</a:t>
            </a:r>
            <a:endParaRPr lang="en-IN" dirty="0"/>
          </a:p>
        </p:txBody>
      </p:sp>
      <p:sp>
        <p:nvSpPr>
          <p:cNvPr id="5" name="Footer Placeholder 4"/>
          <p:cNvSpPr>
            <a:spLocks noGrp="1"/>
          </p:cNvSpPr>
          <p:nvPr>
            <p:ph type="ftr" sz="quarter" idx="11"/>
          </p:nvPr>
        </p:nvSpPr>
        <p:spPr/>
        <p:txBody>
          <a:bodyPr/>
          <a:lstStyle/>
          <a:p>
            <a:r>
              <a:rPr lang="en-IN"/>
              <a:t>CDAC MUMBAI: SEP21 Juhu-Kharghar</a:t>
            </a:r>
          </a:p>
        </p:txBody>
      </p:sp>
      <p:sp>
        <p:nvSpPr>
          <p:cNvPr id="6" name="Slide Number Placeholder 5"/>
          <p:cNvSpPr>
            <a:spLocks noGrp="1"/>
          </p:cNvSpPr>
          <p:nvPr>
            <p:ph type="sldNum" sz="quarter" idx="12"/>
          </p:nvPr>
        </p:nvSpPr>
        <p:spPr/>
        <p:txBody>
          <a:bodyPr/>
          <a:lstStyle/>
          <a:p>
            <a:fld id="{E7595500-9E5B-466D-A88D-8F45A4075E34}" type="slidenum">
              <a:rPr lang="en-IN" smtClean="0"/>
              <a:t>3</a:t>
            </a:fld>
            <a:endParaRPr lang="en-IN"/>
          </a:p>
        </p:txBody>
      </p:sp>
    </p:spTree>
    <p:extLst>
      <p:ext uri="{BB962C8B-B14F-4D97-AF65-F5344CB8AC3E}">
        <p14:creationId xmlns:p14="http://schemas.microsoft.com/office/powerpoint/2010/main" val="314215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404040"/>
                </a:solidFill>
                <a:effectLst/>
                <a:latin typeface="Open Sans" panose="020B0606030504020204" pitchFamily="34" charset="0"/>
              </a:rPr>
              <a:t>Basic Concepts</a:t>
            </a:r>
            <a:endParaRPr lang="en-IN" dirty="0"/>
          </a:p>
        </p:txBody>
      </p:sp>
      <p:sp>
        <p:nvSpPr>
          <p:cNvPr id="7" name="Content Placeholder 6">
            <a:extLst>
              <a:ext uri="{FF2B5EF4-FFF2-40B4-BE49-F238E27FC236}">
                <a16:creationId xmlns:a16="http://schemas.microsoft.com/office/drawing/2014/main" xmlns="" id="{E089671B-AFE3-4CB6-8239-114BF92DB33B}"/>
              </a:ext>
            </a:extLst>
          </p:cNvPr>
          <p:cNvSpPr>
            <a:spLocks noGrp="1"/>
          </p:cNvSpPr>
          <p:nvPr>
            <p:ph idx="1"/>
          </p:nvPr>
        </p:nvSpPr>
        <p:spPr/>
        <p:txBody>
          <a:bodyPr/>
          <a:lstStyle/>
          <a:p>
            <a:pPr marL="0" indent="0" algn="l" fontAlgn="base">
              <a:buNone/>
            </a:pPr>
            <a:r>
              <a:rPr lang="en-US" b="0" i="0" dirty="0">
                <a:solidFill>
                  <a:srgbClr val="404040"/>
                </a:solidFill>
                <a:effectLst/>
                <a:latin typeface="inherit"/>
              </a:rPr>
              <a:t>There are certain services and models working behind the scene making the cloud computing feasible and accessible to end users. Following are the working models for cloud computing: </a:t>
            </a:r>
          </a:p>
          <a:p>
            <a:pPr marL="0" indent="0" algn="l" fontAlgn="base">
              <a:buNone/>
            </a:pPr>
            <a:r>
              <a:rPr lang="en-US" b="0" i="0" dirty="0">
                <a:solidFill>
                  <a:srgbClr val="404040"/>
                </a:solidFill>
                <a:effectLst/>
                <a:latin typeface="inherit"/>
              </a:rPr>
              <a:t>1. Deployment Models </a:t>
            </a:r>
          </a:p>
          <a:p>
            <a:pPr marL="0" indent="0" algn="l" fontAlgn="base">
              <a:buNone/>
            </a:pPr>
            <a:r>
              <a:rPr lang="en-US" b="0" i="0" dirty="0">
                <a:solidFill>
                  <a:srgbClr val="404040"/>
                </a:solidFill>
                <a:effectLst/>
                <a:latin typeface="inherit"/>
              </a:rPr>
              <a:t>2. Service Models</a:t>
            </a:r>
          </a:p>
          <a:p>
            <a:pPr marL="0" indent="0">
              <a:buNone/>
            </a:pPr>
            <a:r>
              <a:rPr lang="en-US" dirty="0"/>
              <a:t/>
            </a:r>
            <a:br>
              <a:rPr lang="en-US" dirty="0"/>
            </a:br>
            <a:endParaRPr lang="en-IN" dirty="0"/>
          </a:p>
        </p:txBody>
      </p:sp>
      <p:sp>
        <p:nvSpPr>
          <p:cNvPr id="4" name="Footer Placeholder 3"/>
          <p:cNvSpPr>
            <a:spLocks noGrp="1"/>
          </p:cNvSpPr>
          <p:nvPr>
            <p:ph type="ftr" sz="quarter" idx="11"/>
          </p:nvPr>
        </p:nvSpPr>
        <p:spPr/>
        <p:txBody>
          <a:bodyPr/>
          <a:lstStyle/>
          <a:p>
            <a:r>
              <a:rPr lang="en-IN"/>
              <a:t>CDAC MUMBAI: SEP21 Juhu-Kharghar</a:t>
            </a:r>
          </a:p>
        </p:txBody>
      </p:sp>
      <p:sp>
        <p:nvSpPr>
          <p:cNvPr id="5" name="Slide Number Placeholder 4"/>
          <p:cNvSpPr>
            <a:spLocks noGrp="1"/>
          </p:cNvSpPr>
          <p:nvPr>
            <p:ph type="sldNum" sz="quarter" idx="12"/>
          </p:nvPr>
        </p:nvSpPr>
        <p:spPr/>
        <p:txBody>
          <a:bodyPr/>
          <a:lstStyle/>
          <a:p>
            <a:fld id="{E7595500-9E5B-466D-A88D-8F45A4075E34}" type="slidenum">
              <a:rPr lang="en-IN" smtClean="0"/>
              <a:t>4</a:t>
            </a:fld>
            <a:endParaRPr lang="en-IN"/>
          </a:p>
        </p:txBody>
      </p:sp>
    </p:spTree>
    <p:extLst>
      <p:ext uri="{BB962C8B-B14F-4D97-AF65-F5344CB8AC3E}">
        <p14:creationId xmlns:p14="http://schemas.microsoft.com/office/powerpoint/2010/main" val="136836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E1F13593-D399-4CE5-B44D-EBC16ED8F6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606" y="969795"/>
            <a:ext cx="11362787" cy="5888205"/>
          </a:xfrm>
        </p:spPr>
      </p:pic>
      <p:sp>
        <p:nvSpPr>
          <p:cNvPr id="4" name="Footer Placeholder 3"/>
          <p:cNvSpPr>
            <a:spLocks noGrp="1"/>
          </p:cNvSpPr>
          <p:nvPr>
            <p:ph type="ftr" sz="quarter" idx="11"/>
          </p:nvPr>
        </p:nvSpPr>
        <p:spPr/>
        <p:txBody>
          <a:bodyPr/>
          <a:lstStyle/>
          <a:p>
            <a:r>
              <a:rPr lang="en-IN"/>
              <a:t>CDAC MUMBAI: SEP21 Juhu-Kharghar</a:t>
            </a:r>
          </a:p>
        </p:txBody>
      </p:sp>
      <p:sp>
        <p:nvSpPr>
          <p:cNvPr id="5" name="Slide Number Placeholder 4"/>
          <p:cNvSpPr>
            <a:spLocks noGrp="1"/>
          </p:cNvSpPr>
          <p:nvPr>
            <p:ph type="sldNum" sz="quarter" idx="12"/>
          </p:nvPr>
        </p:nvSpPr>
        <p:spPr/>
        <p:txBody>
          <a:bodyPr/>
          <a:lstStyle/>
          <a:p>
            <a:fld id="{E7595500-9E5B-466D-A88D-8F45A4075E34}" type="slidenum">
              <a:rPr lang="en-IN" smtClean="0"/>
              <a:t>5</a:t>
            </a:fld>
            <a:endParaRPr lang="en-IN"/>
          </a:p>
        </p:txBody>
      </p:sp>
    </p:spTree>
    <p:extLst>
      <p:ext uri="{BB962C8B-B14F-4D97-AF65-F5344CB8AC3E}">
        <p14:creationId xmlns:p14="http://schemas.microsoft.com/office/powerpoint/2010/main" val="4096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404040"/>
                </a:solidFill>
                <a:effectLst/>
                <a:latin typeface="Open Sans" panose="020B0606030504020204" pitchFamily="34" charset="0"/>
              </a:rPr>
              <a:t>Deployment Models</a:t>
            </a:r>
            <a:endParaRPr lang="en-IN" dirty="0"/>
          </a:p>
        </p:txBody>
      </p:sp>
      <p:sp>
        <p:nvSpPr>
          <p:cNvPr id="3" name="Content Placeholder 2"/>
          <p:cNvSpPr>
            <a:spLocks noGrp="1"/>
          </p:cNvSpPr>
          <p:nvPr>
            <p:ph idx="1"/>
          </p:nvPr>
        </p:nvSpPr>
        <p:spPr/>
        <p:txBody>
          <a:bodyPr>
            <a:normAutofit/>
          </a:bodyPr>
          <a:lstStyle/>
          <a:p>
            <a:r>
              <a:rPr lang="en-US" sz="2400" b="1" i="0" dirty="0">
                <a:solidFill>
                  <a:srgbClr val="404040"/>
                </a:solidFill>
                <a:effectLst/>
                <a:latin typeface="Open Sans" panose="020B0606030504020204" pitchFamily="34" charset="0"/>
              </a:rPr>
              <a:t>PUBLIC CLOUD </a:t>
            </a:r>
            <a:r>
              <a:rPr lang="en-US" sz="2400" b="0" i="0" dirty="0">
                <a:solidFill>
                  <a:srgbClr val="404040"/>
                </a:solidFill>
                <a:effectLst/>
                <a:latin typeface="Open Sans" panose="020B0606030504020204" pitchFamily="34" charset="0"/>
              </a:rPr>
              <a:t>: The Public Cloud allows systems and services to be easily accessible to the general public. Public cloud may be less secure because of its openness, e.g., e-mail. </a:t>
            </a:r>
          </a:p>
          <a:p>
            <a:r>
              <a:rPr lang="en-US" sz="2400" b="1" i="0" dirty="0">
                <a:solidFill>
                  <a:srgbClr val="404040"/>
                </a:solidFill>
                <a:effectLst/>
                <a:latin typeface="Open Sans" panose="020B0606030504020204" pitchFamily="34" charset="0"/>
              </a:rPr>
              <a:t>PRIVATE CLOUD </a:t>
            </a:r>
            <a:r>
              <a:rPr lang="en-US" sz="2400" b="0" i="0" dirty="0">
                <a:solidFill>
                  <a:srgbClr val="404040"/>
                </a:solidFill>
                <a:effectLst/>
                <a:latin typeface="Open Sans" panose="020B0606030504020204" pitchFamily="34" charset="0"/>
              </a:rPr>
              <a:t>: The Private Cloud allows systems and services to be accessible within an organization. It offers increased security because of its private nature. </a:t>
            </a:r>
          </a:p>
          <a:p>
            <a:r>
              <a:rPr lang="en-US" sz="2400" b="1" i="0" dirty="0">
                <a:solidFill>
                  <a:srgbClr val="404040"/>
                </a:solidFill>
                <a:effectLst/>
                <a:latin typeface="Open Sans" panose="020B0606030504020204" pitchFamily="34" charset="0"/>
              </a:rPr>
              <a:t>COMMUNITY CLOUD </a:t>
            </a:r>
            <a:r>
              <a:rPr lang="en-US" sz="2400" b="0" i="0" dirty="0">
                <a:solidFill>
                  <a:srgbClr val="404040"/>
                </a:solidFill>
                <a:effectLst/>
                <a:latin typeface="Open Sans" panose="020B0606030504020204" pitchFamily="34" charset="0"/>
              </a:rPr>
              <a:t>: The Community Cloud allows systems and services to be accessible by group of organizations. </a:t>
            </a:r>
          </a:p>
          <a:p>
            <a:r>
              <a:rPr lang="en-US" sz="2400" b="1" i="0" dirty="0">
                <a:solidFill>
                  <a:srgbClr val="404040"/>
                </a:solidFill>
                <a:effectLst/>
                <a:latin typeface="Open Sans" panose="020B0606030504020204" pitchFamily="34" charset="0"/>
              </a:rPr>
              <a:t>HYBRID CLOUD </a:t>
            </a:r>
            <a:r>
              <a:rPr lang="en-US" sz="2400" b="0" i="0" dirty="0">
                <a:solidFill>
                  <a:srgbClr val="404040"/>
                </a:solidFill>
                <a:effectLst/>
                <a:latin typeface="Open Sans" panose="020B0606030504020204" pitchFamily="34" charset="0"/>
              </a:rPr>
              <a:t>: The Hybrid Cloud is mixture of public and private cloud. However, the critical activities are performed using private cloud while the non- critical activities are performed using public cloud.</a:t>
            </a:r>
            <a:endParaRPr lang="en-IN" sz="2400" dirty="0"/>
          </a:p>
        </p:txBody>
      </p:sp>
      <p:sp>
        <p:nvSpPr>
          <p:cNvPr id="4" name="Footer Placeholder 3"/>
          <p:cNvSpPr>
            <a:spLocks noGrp="1"/>
          </p:cNvSpPr>
          <p:nvPr>
            <p:ph type="ftr" sz="quarter" idx="11"/>
          </p:nvPr>
        </p:nvSpPr>
        <p:spPr/>
        <p:txBody>
          <a:bodyPr/>
          <a:lstStyle/>
          <a:p>
            <a:r>
              <a:rPr lang="en-IN"/>
              <a:t>CDAC MUMBAI: SEP21 Juhu-Kharghar</a:t>
            </a:r>
          </a:p>
        </p:txBody>
      </p:sp>
      <p:sp>
        <p:nvSpPr>
          <p:cNvPr id="5" name="Slide Number Placeholder 4"/>
          <p:cNvSpPr>
            <a:spLocks noGrp="1"/>
          </p:cNvSpPr>
          <p:nvPr>
            <p:ph type="sldNum" sz="quarter" idx="12"/>
          </p:nvPr>
        </p:nvSpPr>
        <p:spPr/>
        <p:txBody>
          <a:bodyPr/>
          <a:lstStyle/>
          <a:p>
            <a:fld id="{E7595500-9E5B-466D-A88D-8F45A4075E34}" type="slidenum">
              <a:rPr lang="en-IN" smtClean="0"/>
              <a:t>6</a:t>
            </a:fld>
            <a:endParaRPr lang="en-IN"/>
          </a:p>
        </p:txBody>
      </p:sp>
    </p:spTree>
    <p:extLst>
      <p:ext uri="{BB962C8B-B14F-4D97-AF65-F5344CB8AC3E}">
        <p14:creationId xmlns:p14="http://schemas.microsoft.com/office/powerpoint/2010/main" val="346422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66691-18DF-40A2-A05A-E07F296B6ACB}"/>
              </a:ext>
            </a:extLst>
          </p:cNvPr>
          <p:cNvSpPr>
            <a:spLocks noGrp="1"/>
          </p:cNvSpPr>
          <p:nvPr>
            <p:ph type="title"/>
          </p:nvPr>
        </p:nvSpPr>
        <p:spPr/>
        <p:txBody>
          <a:bodyPr/>
          <a:lstStyle/>
          <a:p>
            <a:r>
              <a:rPr lang="en-IN" b="0" i="0" dirty="0">
                <a:solidFill>
                  <a:srgbClr val="404040"/>
                </a:solidFill>
                <a:effectLst/>
                <a:latin typeface="Open Sans" panose="020B0606030504020204" pitchFamily="34" charset="0"/>
              </a:rPr>
              <a:t>Service Models</a:t>
            </a:r>
            <a:endParaRPr lang="en-IN" dirty="0"/>
          </a:p>
        </p:txBody>
      </p:sp>
      <p:sp>
        <p:nvSpPr>
          <p:cNvPr id="3" name="Content Placeholder 2">
            <a:extLst>
              <a:ext uri="{FF2B5EF4-FFF2-40B4-BE49-F238E27FC236}">
                <a16:creationId xmlns:a16="http://schemas.microsoft.com/office/drawing/2014/main" xmlns="" id="{F3947AED-0FE4-4ADE-9871-9C6E66066AF3}"/>
              </a:ext>
            </a:extLst>
          </p:cNvPr>
          <p:cNvSpPr>
            <a:spLocks noGrp="1"/>
          </p:cNvSpPr>
          <p:nvPr>
            <p:ph idx="1"/>
          </p:nvPr>
        </p:nvSpPr>
        <p:spPr/>
        <p:txBody>
          <a:bodyPr/>
          <a:lstStyle/>
          <a:p>
            <a:pPr marL="0" indent="0">
              <a:buNone/>
            </a:pPr>
            <a:r>
              <a:rPr lang="en-US" b="0" i="0" dirty="0">
                <a:solidFill>
                  <a:srgbClr val="404040"/>
                </a:solidFill>
                <a:effectLst/>
                <a:latin typeface="Open Sans" panose="020B0606030504020204" pitchFamily="34" charset="0"/>
              </a:rPr>
              <a:t>Service Models are the reference models on which the Cloud Computing is based. </a:t>
            </a:r>
          </a:p>
          <a:p>
            <a:pPr marL="0" indent="0">
              <a:buNone/>
            </a:pPr>
            <a:r>
              <a:rPr lang="en-US" b="0" i="0" dirty="0">
                <a:solidFill>
                  <a:srgbClr val="404040"/>
                </a:solidFill>
                <a:effectLst/>
                <a:latin typeface="Open Sans" panose="020B0606030504020204" pitchFamily="34" charset="0"/>
              </a:rPr>
              <a:t>These can be categorized into three basic service models as listed below:</a:t>
            </a:r>
          </a:p>
          <a:p>
            <a:pPr marL="514350" indent="-514350">
              <a:buAutoNum type="arabicPeriod"/>
            </a:pPr>
            <a:r>
              <a:rPr lang="en-US" b="0" i="0" dirty="0">
                <a:solidFill>
                  <a:srgbClr val="404040"/>
                </a:solidFill>
                <a:effectLst/>
                <a:latin typeface="Open Sans" panose="020B0606030504020204" pitchFamily="34" charset="0"/>
              </a:rPr>
              <a:t>Infrastructure as a Service (</a:t>
            </a:r>
            <a:r>
              <a:rPr lang="en-US" b="0" i="0" dirty="0" err="1">
                <a:solidFill>
                  <a:srgbClr val="404040"/>
                </a:solidFill>
                <a:effectLst/>
                <a:latin typeface="Open Sans" panose="020B0606030504020204" pitchFamily="34" charset="0"/>
              </a:rPr>
              <a:t>laaS</a:t>
            </a:r>
            <a:r>
              <a:rPr lang="en-US" b="0" i="0" dirty="0">
                <a:solidFill>
                  <a:srgbClr val="404040"/>
                </a:solidFill>
                <a:effectLst/>
                <a:latin typeface="Open Sans" panose="020B0606030504020204" pitchFamily="34" charset="0"/>
              </a:rPr>
              <a:t>) </a:t>
            </a:r>
          </a:p>
          <a:p>
            <a:pPr marL="514350" indent="-514350">
              <a:buAutoNum type="arabicPeriod"/>
            </a:pPr>
            <a:r>
              <a:rPr lang="en-US" b="0" i="0" dirty="0">
                <a:solidFill>
                  <a:srgbClr val="404040"/>
                </a:solidFill>
                <a:effectLst/>
                <a:latin typeface="Open Sans" panose="020B0606030504020204" pitchFamily="34" charset="0"/>
              </a:rPr>
              <a:t>Platform as a Service (PaaS)</a:t>
            </a:r>
          </a:p>
          <a:p>
            <a:pPr marL="514350" indent="-514350">
              <a:buAutoNum type="arabicPeriod"/>
            </a:pPr>
            <a:r>
              <a:rPr lang="en-US" b="0" i="0" dirty="0">
                <a:solidFill>
                  <a:srgbClr val="404040"/>
                </a:solidFill>
                <a:effectLst/>
                <a:latin typeface="Open Sans" panose="020B0606030504020204" pitchFamily="34" charset="0"/>
              </a:rPr>
              <a:t>Software as a Service (SaaS)</a:t>
            </a:r>
            <a:endParaRPr lang="en-IN" dirty="0"/>
          </a:p>
        </p:txBody>
      </p:sp>
      <p:sp>
        <p:nvSpPr>
          <p:cNvPr id="4" name="Footer Placeholder 3">
            <a:extLst>
              <a:ext uri="{FF2B5EF4-FFF2-40B4-BE49-F238E27FC236}">
                <a16:creationId xmlns:a16="http://schemas.microsoft.com/office/drawing/2014/main" xmlns="" id="{D362B795-A627-4004-B950-7EDE3CBCB8DA}"/>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B7D4F77E-F4A2-426C-B29C-82EB7FE2946D}"/>
              </a:ext>
            </a:extLst>
          </p:cNvPr>
          <p:cNvSpPr>
            <a:spLocks noGrp="1"/>
          </p:cNvSpPr>
          <p:nvPr>
            <p:ph type="sldNum" sz="quarter" idx="12"/>
          </p:nvPr>
        </p:nvSpPr>
        <p:spPr/>
        <p:txBody>
          <a:bodyPr/>
          <a:lstStyle/>
          <a:p>
            <a:fld id="{E7595500-9E5B-466D-A88D-8F45A4075E34}" type="slidenum">
              <a:rPr lang="en-IN" smtClean="0"/>
              <a:t>7</a:t>
            </a:fld>
            <a:endParaRPr lang="en-IN"/>
          </a:p>
        </p:txBody>
      </p:sp>
    </p:spTree>
    <p:extLst>
      <p:ext uri="{BB962C8B-B14F-4D97-AF65-F5344CB8AC3E}">
        <p14:creationId xmlns:p14="http://schemas.microsoft.com/office/powerpoint/2010/main" val="191779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D253C580-0F7B-4F8A-9EB1-70A293B117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4" name="Footer Placeholder 3">
            <a:extLst>
              <a:ext uri="{FF2B5EF4-FFF2-40B4-BE49-F238E27FC236}">
                <a16:creationId xmlns:a16="http://schemas.microsoft.com/office/drawing/2014/main" xmlns="" id="{D5D2431D-E95C-4C1A-8C22-5A8102848117}"/>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32B392EF-193A-4603-A6F8-756E4BF5B1DD}"/>
              </a:ext>
            </a:extLst>
          </p:cNvPr>
          <p:cNvSpPr>
            <a:spLocks noGrp="1"/>
          </p:cNvSpPr>
          <p:nvPr>
            <p:ph type="sldNum" sz="quarter" idx="12"/>
          </p:nvPr>
        </p:nvSpPr>
        <p:spPr/>
        <p:txBody>
          <a:bodyPr/>
          <a:lstStyle/>
          <a:p>
            <a:fld id="{E7595500-9E5B-466D-A88D-8F45A4075E34}" type="slidenum">
              <a:rPr lang="en-IN" smtClean="0"/>
              <a:t>8</a:t>
            </a:fld>
            <a:endParaRPr lang="en-IN"/>
          </a:p>
        </p:txBody>
      </p:sp>
    </p:spTree>
    <p:extLst>
      <p:ext uri="{BB962C8B-B14F-4D97-AF65-F5344CB8AC3E}">
        <p14:creationId xmlns:p14="http://schemas.microsoft.com/office/powerpoint/2010/main" val="44930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A6A5A-A2C7-471B-B1C4-12A9103187DC}"/>
              </a:ext>
            </a:extLst>
          </p:cNvPr>
          <p:cNvSpPr>
            <a:spLocks noGrp="1"/>
          </p:cNvSpPr>
          <p:nvPr>
            <p:ph type="title"/>
          </p:nvPr>
        </p:nvSpPr>
        <p:spPr/>
        <p:txBody>
          <a:bodyPr/>
          <a:lstStyle/>
          <a:p>
            <a:r>
              <a:rPr lang="en-IN" b="0" i="0" dirty="0">
                <a:solidFill>
                  <a:srgbClr val="404040"/>
                </a:solidFill>
                <a:effectLst/>
                <a:latin typeface="Open Sans" panose="020B0606030504020204" pitchFamily="34" charset="0"/>
              </a:rPr>
              <a:t>Infrastructure as a Service (</a:t>
            </a:r>
            <a:r>
              <a:rPr lang="en-IN" b="0" i="0" dirty="0" err="1">
                <a:solidFill>
                  <a:srgbClr val="404040"/>
                </a:solidFill>
                <a:effectLst/>
                <a:latin typeface="Open Sans" panose="020B0606030504020204" pitchFamily="34" charset="0"/>
              </a:rPr>
              <a:t>laaS</a:t>
            </a:r>
            <a:r>
              <a:rPr lang="en-IN" b="0" i="0" dirty="0">
                <a:solidFill>
                  <a:srgbClr val="404040"/>
                </a:solidFill>
                <a:effectLst/>
                <a:latin typeface="Open Sans" panose="020B0606030504020204" pitchFamily="34" charset="0"/>
              </a:rPr>
              <a:t>)</a:t>
            </a:r>
            <a:endParaRPr lang="en-IN" dirty="0"/>
          </a:p>
        </p:txBody>
      </p:sp>
      <p:sp>
        <p:nvSpPr>
          <p:cNvPr id="3" name="Content Placeholder 2">
            <a:extLst>
              <a:ext uri="{FF2B5EF4-FFF2-40B4-BE49-F238E27FC236}">
                <a16:creationId xmlns:a16="http://schemas.microsoft.com/office/drawing/2014/main" xmlns="" id="{B76485F4-A427-42F7-BF8B-37B688EB5555}"/>
              </a:ext>
            </a:extLst>
          </p:cNvPr>
          <p:cNvSpPr>
            <a:spLocks noGrp="1"/>
          </p:cNvSpPr>
          <p:nvPr>
            <p:ph idx="1"/>
          </p:nvPr>
        </p:nvSpPr>
        <p:spPr/>
        <p:txBody>
          <a:bodyPr/>
          <a:lstStyle/>
          <a:p>
            <a:pPr marL="0" indent="0">
              <a:buNone/>
            </a:pPr>
            <a:r>
              <a:rPr lang="en-US" b="0" i="0" dirty="0" err="1">
                <a:solidFill>
                  <a:srgbClr val="404040"/>
                </a:solidFill>
                <a:effectLst/>
                <a:latin typeface="Open Sans" panose="020B0606030504020204" pitchFamily="34" charset="0"/>
              </a:rPr>
              <a:t>laaS</a:t>
            </a:r>
            <a:r>
              <a:rPr lang="en-US" b="0" i="0" dirty="0">
                <a:solidFill>
                  <a:srgbClr val="404040"/>
                </a:solidFill>
                <a:effectLst/>
                <a:latin typeface="Open Sans" panose="020B0606030504020204" pitchFamily="34" charset="0"/>
              </a:rPr>
              <a:t> is the delivery of technology infrastructure as an on demand scalable service. </a:t>
            </a:r>
            <a:r>
              <a:rPr lang="en-US" b="0" i="0" dirty="0" err="1">
                <a:solidFill>
                  <a:srgbClr val="404040"/>
                </a:solidFill>
                <a:effectLst/>
                <a:latin typeface="Open Sans" panose="020B0606030504020204" pitchFamily="34" charset="0"/>
              </a:rPr>
              <a:t>laaS</a:t>
            </a:r>
            <a:r>
              <a:rPr lang="en-US" b="0" i="0" dirty="0">
                <a:solidFill>
                  <a:srgbClr val="404040"/>
                </a:solidFill>
                <a:effectLst/>
                <a:latin typeface="Open Sans" panose="020B0606030504020204" pitchFamily="34" charset="0"/>
              </a:rPr>
              <a:t> provides access to fundamental resources such as physical machines, virtual machines, virtual storage, etc. </a:t>
            </a:r>
          </a:p>
          <a:p>
            <a:r>
              <a:rPr lang="en-US" b="0" i="0" dirty="0">
                <a:solidFill>
                  <a:srgbClr val="404040"/>
                </a:solidFill>
                <a:effectLst/>
                <a:latin typeface="Open Sans" panose="020B0606030504020204" pitchFamily="34" charset="0"/>
              </a:rPr>
              <a:t>Usually billed based on usage </a:t>
            </a:r>
          </a:p>
          <a:p>
            <a:r>
              <a:rPr lang="en-US" b="0" i="0" dirty="0">
                <a:solidFill>
                  <a:srgbClr val="404040"/>
                </a:solidFill>
                <a:effectLst/>
                <a:latin typeface="Open Sans" panose="020B0606030504020204" pitchFamily="34" charset="0"/>
              </a:rPr>
              <a:t>Usually multi tenant virtualized environment </a:t>
            </a:r>
          </a:p>
          <a:p>
            <a:r>
              <a:rPr lang="en-US" b="0" i="0" dirty="0">
                <a:solidFill>
                  <a:srgbClr val="404040"/>
                </a:solidFill>
                <a:effectLst/>
                <a:latin typeface="Open Sans" panose="020B0606030504020204" pitchFamily="34" charset="0"/>
              </a:rPr>
              <a:t>Can be coupled with Managed Services for OS and application support</a:t>
            </a:r>
            <a:endParaRPr lang="en-IN" dirty="0"/>
          </a:p>
        </p:txBody>
      </p:sp>
      <p:sp>
        <p:nvSpPr>
          <p:cNvPr id="4" name="Footer Placeholder 3">
            <a:extLst>
              <a:ext uri="{FF2B5EF4-FFF2-40B4-BE49-F238E27FC236}">
                <a16:creationId xmlns:a16="http://schemas.microsoft.com/office/drawing/2014/main" xmlns="" id="{930ADECD-B808-40C1-847F-BEEC542F1A91}"/>
              </a:ext>
            </a:extLst>
          </p:cNvPr>
          <p:cNvSpPr>
            <a:spLocks noGrp="1"/>
          </p:cNvSpPr>
          <p:nvPr>
            <p:ph type="ftr" sz="quarter" idx="11"/>
          </p:nvPr>
        </p:nvSpPr>
        <p:spPr/>
        <p:txBody>
          <a:bodyPr/>
          <a:lstStyle/>
          <a:p>
            <a:r>
              <a:rPr lang="en-IN"/>
              <a:t>CDAC MUMBAI: SEP21 Juhu-Kharghar</a:t>
            </a:r>
            <a:endParaRPr lang="en-IN" dirty="0"/>
          </a:p>
        </p:txBody>
      </p:sp>
      <p:sp>
        <p:nvSpPr>
          <p:cNvPr id="5" name="Slide Number Placeholder 4">
            <a:extLst>
              <a:ext uri="{FF2B5EF4-FFF2-40B4-BE49-F238E27FC236}">
                <a16:creationId xmlns:a16="http://schemas.microsoft.com/office/drawing/2014/main" xmlns="" id="{337E140C-732F-4BDC-9F1C-4E261468B489}"/>
              </a:ext>
            </a:extLst>
          </p:cNvPr>
          <p:cNvSpPr>
            <a:spLocks noGrp="1"/>
          </p:cNvSpPr>
          <p:nvPr>
            <p:ph type="sldNum" sz="quarter" idx="12"/>
          </p:nvPr>
        </p:nvSpPr>
        <p:spPr/>
        <p:txBody>
          <a:bodyPr/>
          <a:lstStyle/>
          <a:p>
            <a:fld id="{E7595500-9E5B-466D-A88D-8F45A4075E34}" type="slidenum">
              <a:rPr lang="en-IN" smtClean="0"/>
              <a:t>9</a:t>
            </a:fld>
            <a:endParaRPr lang="en-IN"/>
          </a:p>
        </p:txBody>
      </p:sp>
    </p:spTree>
    <p:extLst>
      <p:ext uri="{BB962C8B-B14F-4D97-AF65-F5344CB8AC3E}">
        <p14:creationId xmlns:p14="http://schemas.microsoft.com/office/powerpoint/2010/main" val="2505736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1299</Words>
  <Application>Microsoft Office PowerPoint</Application>
  <PresentationFormat>Custom</PresentationFormat>
  <Paragraphs>140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Advance Technology Cloud Computing</vt:lpstr>
      <vt:lpstr>Introduction to Cloud Computing</vt:lpstr>
      <vt:lpstr>What is Cloud Computing?</vt:lpstr>
      <vt:lpstr>Basic Concepts</vt:lpstr>
      <vt:lpstr>PowerPoint Presentation</vt:lpstr>
      <vt:lpstr>Deployment Models</vt:lpstr>
      <vt:lpstr>Service Models</vt:lpstr>
      <vt:lpstr>PowerPoint Presentation</vt:lpstr>
      <vt:lpstr>Infrastructure as a Service (laaS)</vt:lpstr>
      <vt:lpstr>PowerPoint Presentation</vt:lpstr>
      <vt:lpstr>Platform as a Service (PaaS)</vt:lpstr>
      <vt:lpstr>PowerPoint Presentation</vt:lpstr>
      <vt:lpstr>Software as a Service (SaaS)</vt:lpstr>
      <vt:lpstr>PowerPoint Presentation</vt:lpstr>
      <vt:lpstr>Virtualization</vt:lpstr>
      <vt:lpstr>What is the purpose and benefits?</vt:lpstr>
      <vt:lpstr>Opportunities and Challenges</vt:lpstr>
      <vt:lpstr>Advantages of Cloud Computing</vt:lpstr>
      <vt:lpstr>Advantages of Cloud Computing</vt:lpstr>
      <vt:lpstr>Disadvantages of Cloud Computing</vt:lpstr>
      <vt:lpstr>The Future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Technology Presentation Title</dc:title>
  <dc:creator>Microsoft account</dc:creator>
  <cp:lastModifiedBy>Appaji Shinde</cp:lastModifiedBy>
  <cp:revision>9</cp:revision>
  <dcterms:created xsi:type="dcterms:W3CDTF">2022-01-08T06:49:46Z</dcterms:created>
  <dcterms:modified xsi:type="dcterms:W3CDTF">2022-01-20T17:12:09Z</dcterms:modified>
</cp:coreProperties>
</file>