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5" r:id="rId10"/>
    <p:sldId id="264" r:id="rId11"/>
    <p:sldId id="266" r:id="rId12"/>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2" d="100"/>
          <a:sy n="62" d="100"/>
        </p:scale>
        <p:origin x="51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337572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2746384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sp>
        <p:nvSpPr>
          <p:cNvPr id="5" name="Text 2"/>
          <p:cNvSpPr/>
          <p:nvPr/>
        </p:nvSpPr>
        <p:spPr>
          <a:xfrm>
            <a:off x="833199" y="2009656"/>
            <a:ext cx="7477601" cy="355402"/>
          </a:xfrm>
          <a:prstGeom prst="rect">
            <a:avLst/>
          </a:prstGeom>
          <a:noFill/>
          <a:ln/>
        </p:spPr>
        <p:txBody>
          <a:bodyPr wrap="none" rtlCol="0" anchor="t"/>
          <a:lstStyle/>
          <a:p>
            <a:pPr marL="0" indent="0">
              <a:lnSpc>
                <a:spcPts val="2799"/>
              </a:lnSpc>
              <a:buNone/>
            </a:pPr>
            <a:endParaRPr lang="en-US" sz="1750" dirty="0"/>
          </a:p>
        </p:txBody>
      </p:sp>
      <p:sp>
        <p:nvSpPr>
          <p:cNvPr id="6" name="Text 3"/>
          <p:cNvSpPr/>
          <p:nvPr/>
        </p:nvSpPr>
        <p:spPr>
          <a:xfrm>
            <a:off x="833199" y="2587228"/>
            <a:ext cx="7477601" cy="1666280"/>
          </a:xfrm>
          <a:prstGeom prst="rect">
            <a:avLst/>
          </a:prstGeom>
          <a:noFill/>
          <a:ln/>
        </p:spPr>
        <p:txBody>
          <a:bodyPr wrap="square" rtlCol="0" anchor="t"/>
          <a:lstStyle/>
          <a:p>
            <a:pPr marL="0" indent="0" algn="ctr">
              <a:lnSpc>
                <a:spcPts val="4374"/>
              </a:lnSpc>
              <a:buNone/>
            </a:pPr>
            <a:r>
              <a:rPr lang="en-US" sz="3499" dirty="0">
                <a:solidFill>
                  <a:srgbClr val="272D45"/>
                </a:solidFill>
                <a:latin typeface="Kanit" pitchFamily="34" charset="0"/>
                <a:ea typeface="Kanit" pitchFamily="34" charset="-122"/>
                <a:cs typeface="Kanit" pitchFamily="34" charset="-120"/>
              </a:rPr>
              <a:t>PushtiShangar: Streamlining     Spiritual Commerce
</a:t>
            </a:r>
            <a:endParaRPr lang="en-US" sz="3499" dirty="0"/>
          </a:p>
        </p:txBody>
      </p:sp>
      <p:sp>
        <p:nvSpPr>
          <p:cNvPr id="7" name="Text 4"/>
          <p:cNvSpPr/>
          <p:nvPr/>
        </p:nvSpPr>
        <p:spPr>
          <a:xfrm>
            <a:off x="833199" y="4786670"/>
            <a:ext cx="3467814" cy="355402"/>
          </a:xfrm>
          <a:prstGeom prst="rect">
            <a:avLst/>
          </a:prstGeom>
          <a:noFill/>
          <a:ln/>
        </p:spPr>
        <p:txBody>
          <a:bodyPr wrap="none" rtlCol="0" anchor="t"/>
          <a:lstStyle/>
          <a:p>
            <a:pPr marL="0" indent="0">
              <a:lnSpc>
                <a:spcPts val="2799"/>
              </a:lnSpc>
              <a:buNone/>
            </a:pPr>
            <a:endParaRPr lang="en-US" sz="1750" dirty="0"/>
          </a:p>
        </p:txBody>
      </p:sp>
      <p:sp>
        <p:nvSpPr>
          <p:cNvPr id="8" name="Text 5"/>
          <p:cNvSpPr/>
          <p:nvPr/>
        </p:nvSpPr>
        <p:spPr>
          <a:xfrm>
            <a:off x="833199" y="5364242"/>
            <a:ext cx="3467814" cy="694373"/>
          </a:xfrm>
          <a:prstGeom prst="rect">
            <a:avLst/>
          </a:prstGeom>
          <a:noFill/>
          <a:ln/>
        </p:spPr>
        <p:txBody>
          <a:bodyPr wrap="square" rtlCol="0" anchor="t"/>
          <a:lstStyle/>
          <a:p>
            <a:pPr marL="0" indent="0" algn="l">
              <a:lnSpc>
                <a:spcPts val="2734"/>
              </a:lnSpc>
              <a:buNone/>
            </a:pPr>
            <a:r>
              <a:rPr lang="en-US" sz="2187" dirty="0">
                <a:solidFill>
                  <a:srgbClr val="272D45"/>
                </a:solidFill>
                <a:latin typeface="Kanit" pitchFamily="34" charset="0"/>
                <a:ea typeface="Kanit" pitchFamily="34" charset="-122"/>
                <a:cs typeface="Kanit" pitchFamily="34" charset="-120"/>
              </a:rPr>
              <a:t>Presented by: Preyash Thakkar (20BCP143)                         </a:t>
            </a:r>
            <a:endParaRPr lang="en-US" sz="2187" dirty="0"/>
          </a:p>
        </p:txBody>
      </p:sp>
      <p:sp>
        <p:nvSpPr>
          <p:cNvPr id="9" name="Text 6"/>
          <p:cNvSpPr/>
          <p:nvPr/>
        </p:nvSpPr>
        <p:spPr>
          <a:xfrm>
            <a:off x="5013960" y="5364242"/>
            <a:ext cx="3304461" cy="833437"/>
          </a:xfrm>
          <a:prstGeom prst="rect">
            <a:avLst/>
          </a:prstGeom>
          <a:noFill/>
          <a:ln/>
        </p:spPr>
        <p:txBody>
          <a:bodyPr wrap="square" rtlCol="0" anchor="t"/>
          <a:lstStyle/>
          <a:p>
            <a:pPr marL="0" indent="0" algn="ctr">
              <a:lnSpc>
                <a:spcPts val="2734"/>
              </a:lnSpc>
              <a:buNone/>
            </a:pPr>
            <a:r>
              <a:rPr lang="en-US" sz="2187" dirty="0" smtClean="0">
                <a:solidFill>
                  <a:srgbClr val="272D45"/>
                </a:solidFill>
                <a:latin typeface="Kanit" pitchFamily="34" charset="0"/>
                <a:ea typeface="Kanit" pitchFamily="34" charset="-122"/>
                <a:cs typeface="Kanit" pitchFamily="34" charset="-120"/>
              </a:rPr>
              <a:t>Under the Supervision of</a:t>
            </a:r>
            <a:r>
              <a:rPr lang="en-US" sz="2187" dirty="0" smtClean="0">
                <a:solidFill>
                  <a:srgbClr val="272D45"/>
                </a:solidFill>
                <a:latin typeface="Kanit" pitchFamily="34" charset="0"/>
                <a:ea typeface="Kanit" pitchFamily="34" charset="-122"/>
                <a:cs typeface="Kanit" pitchFamily="34" charset="-120"/>
              </a:rPr>
              <a:t> </a:t>
            </a:r>
            <a:r>
              <a:rPr lang="en-US" sz="2187" dirty="0">
                <a:solidFill>
                  <a:srgbClr val="272D45"/>
                </a:solidFill>
                <a:latin typeface="Kanit" pitchFamily="34" charset="0"/>
                <a:ea typeface="Kanit" pitchFamily="34" charset="-122"/>
                <a:cs typeface="Kanit" pitchFamily="34" charset="-120"/>
              </a:rPr>
              <a:t>
 Dr. Rutvij Jhaveri 
</a:t>
            </a:r>
            <a:endParaRPr lang="en-US" sz="2187"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88650" y="364152"/>
            <a:ext cx="5841750" cy="7483088"/>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2037993" y="1831538"/>
            <a:ext cx="10554414" cy="694373"/>
          </a:xfrm>
          <a:prstGeom prst="rect">
            <a:avLst/>
          </a:prstGeom>
          <a:noFill/>
          <a:ln/>
        </p:spPr>
        <p:txBody>
          <a:bodyPr wrap="square" rtlCol="0" anchor="t"/>
          <a:lstStyle/>
          <a:p>
            <a:pPr marL="0" indent="0">
              <a:lnSpc>
                <a:spcPts val="2734"/>
              </a:lnSpc>
              <a:buNone/>
            </a:pPr>
            <a:r>
              <a:rPr lang="en-US" sz="2800" dirty="0" smtClean="0">
                <a:solidFill>
                  <a:srgbClr val="272D45"/>
                </a:solidFill>
                <a:latin typeface="Kanit" pitchFamily="34" charset="0"/>
                <a:ea typeface="Kanit" pitchFamily="34" charset="-122"/>
                <a:cs typeface="Kanit" pitchFamily="34" charset="-120"/>
              </a:rPr>
              <a:t>Conclusion</a:t>
            </a:r>
            <a:r>
              <a:rPr lang="en-US" sz="2187" dirty="0" smtClean="0">
                <a:solidFill>
                  <a:srgbClr val="272D45"/>
                </a:solidFill>
                <a:latin typeface="Kanit" pitchFamily="34" charset="0"/>
                <a:ea typeface="Kanit" pitchFamily="34" charset="-122"/>
                <a:cs typeface="Kanit" pitchFamily="34" charset="-120"/>
              </a:rPr>
              <a:t>: As </a:t>
            </a:r>
            <a:r>
              <a:rPr lang="en-US" sz="2187" dirty="0">
                <a:solidFill>
                  <a:srgbClr val="272D45"/>
                </a:solidFill>
                <a:latin typeface="Kanit" pitchFamily="34" charset="0"/>
                <a:ea typeface="Kanit" pitchFamily="34" charset="-122"/>
                <a:cs typeface="Kanit" pitchFamily="34" charset="-120"/>
              </a:rPr>
              <a:t>we conclude the Pushtishangar project, we anticipate widespread adoption and potential partnerships for our advanced project management platform.</a:t>
            </a:r>
            <a:endParaRPr lang="en-US" sz="2187" dirty="0"/>
          </a:p>
        </p:txBody>
      </p:sp>
      <p:sp>
        <p:nvSpPr>
          <p:cNvPr id="5" name="Shape 3"/>
          <p:cNvSpPr/>
          <p:nvPr/>
        </p:nvSpPr>
        <p:spPr>
          <a:xfrm>
            <a:off x="2037993" y="2970252"/>
            <a:ext cx="3370064" cy="3427809"/>
          </a:xfrm>
          <a:prstGeom prst="roundRect">
            <a:avLst>
              <a:gd name="adj" fmla="val 2967"/>
            </a:avLst>
          </a:prstGeom>
          <a:solidFill>
            <a:srgbClr val="DFECE9"/>
          </a:solidFill>
          <a:ln w="7620">
            <a:solidFill>
              <a:srgbClr val="C5D2CF"/>
            </a:solidFill>
            <a:prstDash val="solid"/>
          </a:ln>
        </p:spPr>
      </p:sp>
      <p:sp>
        <p:nvSpPr>
          <p:cNvPr id="6" name="Text 4"/>
          <p:cNvSpPr/>
          <p:nvPr/>
        </p:nvSpPr>
        <p:spPr>
          <a:xfrm>
            <a:off x="2267783" y="3200043"/>
            <a:ext cx="2221944" cy="347186"/>
          </a:xfrm>
          <a:prstGeom prst="rect">
            <a:avLst/>
          </a:prstGeom>
          <a:noFill/>
          <a:ln/>
        </p:spPr>
        <p:txBody>
          <a:bodyPr wrap="none" rtlCol="0" anchor="t"/>
          <a:lstStyle/>
          <a:p>
            <a:pPr marL="0" indent="0">
              <a:lnSpc>
                <a:spcPts val="2734"/>
              </a:lnSpc>
              <a:buNone/>
            </a:pPr>
            <a:r>
              <a:rPr lang="en-US" sz="2187" dirty="0">
                <a:solidFill>
                  <a:srgbClr val="2C3249"/>
                </a:solidFill>
                <a:latin typeface="Kanit" pitchFamily="34" charset="0"/>
                <a:ea typeface="Kanit" pitchFamily="34" charset="-122"/>
                <a:cs typeface="Kanit" pitchFamily="34" charset="-120"/>
              </a:rPr>
              <a:t>Future Prospects</a:t>
            </a:r>
            <a:endParaRPr lang="en-US" sz="2187" dirty="0"/>
          </a:p>
        </p:txBody>
      </p:sp>
      <p:sp>
        <p:nvSpPr>
          <p:cNvPr id="7" name="Text 5"/>
          <p:cNvSpPr/>
          <p:nvPr/>
        </p:nvSpPr>
        <p:spPr>
          <a:xfrm>
            <a:off x="2267783" y="3680460"/>
            <a:ext cx="2910483" cy="2487811"/>
          </a:xfrm>
          <a:prstGeom prst="rect">
            <a:avLst/>
          </a:prstGeom>
          <a:noFill/>
          <a:ln/>
        </p:spPr>
        <p:txBody>
          <a:bodyPr wrap="square" rtlCol="0" anchor="t"/>
          <a:lstStyle/>
          <a:p>
            <a:pPr marL="0" indent="0">
              <a:lnSpc>
                <a:spcPts val="2799"/>
              </a:lnSpc>
              <a:buNone/>
            </a:pPr>
            <a:r>
              <a:rPr lang="en-US" sz="1750" dirty="0">
                <a:solidFill>
                  <a:srgbClr val="2C3249"/>
                </a:solidFill>
                <a:latin typeface="Martel Sans" pitchFamily="34" charset="0"/>
                <a:ea typeface="Martel Sans" pitchFamily="34" charset="-122"/>
                <a:cs typeface="Martel Sans" pitchFamily="34" charset="-120"/>
              </a:rPr>
              <a:t>Looking ahead, our focus is on establishing solid foundations for the Pushtishangar project, fostering collaborations and envisioning expanded horizons.</a:t>
            </a:r>
            <a:endParaRPr lang="en-US" sz="1750" dirty="0"/>
          </a:p>
        </p:txBody>
      </p:sp>
      <p:sp>
        <p:nvSpPr>
          <p:cNvPr id="8" name="Shape 6"/>
          <p:cNvSpPr/>
          <p:nvPr/>
        </p:nvSpPr>
        <p:spPr>
          <a:xfrm>
            <a:off x="5630228" y="2970252"/>
            <a:ext cx="3370064" cy="3427809"/>
          </a:xfrm>
          <a:prstGeom prst="roundRect">
            <a:avLst>
              <a:gd name="adj" fmla="val 2967"/>
            </a:avLst>
          </a:prstGeom>
          <a:solidFill>
            <a:srgbClr val="DFECE9"/>
          </a:solidFill>
          <a:ln w="7620">
            <a:solidFill>
              <a:srgbClr val="C5D2CF"/>
            </a:solidFill>
            <a:prstDash val="solid"/>
          </a:ln>
        </p:spPr>
      </p:sp>
      <p:sp>
        <p:nvSpPr>
          <p:cNvPr id="9" name="Text 7"/>
          <p:cNvSpPr/>
          <p:nvPr/>
        </p:nvSpPr>
        <p:spPr>
          <a:xfrm>
            <a:off x="5860018" y="3200043"/>
            <a:ext cx="2221944" cy="347186"/>
          </a:xfrm>
          <a:prstGeom prst="rect">
            <a:avLst/>
          </a:prstGeom>
          <a:noFill/>
          <a:ln/>
        </p:spPr>
        <p:txBody>
          <a:bodyPr wrap="none" rtlCol="0" anchor="t"/>
          <a:lstStyle/>
          <a:p>
            <a:pPr marL="0" indent="0">
              <a:lnSpc>
                <a:spcPts val="2734"/>
              </a:lnSpc>
              <a:buNone/>
            </a:pPr>
            <a:r>
              <a:rPr lang="en-US" sz="2187" dirty="0">
                <a:solidFill>
                  <a:srgbClr val="2C3249"/>
                </a:solidFill>
                <a:latin typeface="Kanit" pitchFamily="34" charset="0"/>
                <a:ea typeface="Kanit" pitchFamily="34" charset="-122"/>
                <a:cs typeface="Kanit" pitchFamily="34" charset="-120"/>
              </a:rPr>
              <a:t>Impact</a:t>
            </a:r>
            <a:endParaRPr lang="en-US" sz="2187" dirty="0"/>
          </a:p>
        </p:txBody>
      </p:sp>
      <p:sp>
        <p:nvSpPr>
          <p:cNvPr id="10" name="Text 8"/>
          <p:cNvSpPr/>
          <p:nvPr/>
        </p:nvSpPr>
        <p:spPr>
          <a:xfrm>
            <a:off x="5860018" y="3680460"/>
            <a:ext cx="2910483" cy="2132409"/>
          </a:xfrm>
          <a:prstGeom prst="rect">
            <a:avLst/>
          </a:prstGeom>
          <a:noFill/>
          <a:ln/>
        </p:spPr>
        <p:txBody>
          <a:bodyPr wrap="square" rtlCol="0" anchor="t"/>
          <a:lstStyle/>
          <a:p>
            <a:pPr marL="0" indent="0">
              <a:lnSpc>
                <a:spcPts val="2799"/>
              </a:lnSpc>
              <a:buNone/>
            </a:pPr>
            <a:r>
              <a:rPr lang="en-US" sz="1750" dirty="0">
                <a:solidFill>
                  <a:srgbClr val="2C3249"/>
                </a:solidFill>
                <a:latin typeface="Martel Sans" pitchFamily="34" charset="0"/>
                <a:ea typeface="Martel Sans" pitchFamily="34" charset="-122"/>
                <a:cs typeface="Martel Sans" pitchFamily="34" charset="-120"/>
              </a:rPr>
              <a:t>We envision a significant transformation in project management efficiency, ushering in an era of informed decision-making and operational excellence.</a:t>
            </a:r>
            <a:endParaRPr lang="en-US" sz="1750" dirty="0"/>
          </a:p>
        </p:txBody>
      </p:sp>
      <p:sp>
        <p:nvSpPr>
          <p:cNvPr id="11" name="Shape 9"/>
          <p:cNvSpPr/>
          <p:nvPr/>
        </p:nvSpPr>
        <p:spPr>
          <a:xfrm>
            <a:off x="9222462" y="2970252"/>
            <a:ext cx="3370064" cy="3427809"/>
          </a:xfrm>
          <a:prstGeom prst="roundRect">
            <a:avLst>
              <a:gd name="adj" fmla="val 2967"/>
            </a:avLst>
          </a:prstGeom>
          <a:solidFill>
            <a:srgbClr val="DFECE9"/>
          </a:solidFill>
          <a:ln w="7620">
            <a:solidFill>
              <a:srgbClr val="C5D2CF"/>
            </a:solidFill>
            <a:prstDash val="solid"/>
          </a:ln>
        </p:spPr>
      </p:sp>
      <p:sp>
        <p:nvSpPr>
          <p:cNvPr id="12" name="Text 10"/>
          <p:cNvSpPr/>
          <p:nvPr/>
        </p:nvSpPr>
        <p:spPr>
          <a:xfrm>
            <a:off x="9452253" y="3200043"/>
            <a:ext cx="2221944" cy="347186"/>
          </a:xfrm>
          <a:prstGeom prst="rect">
            <a:avLst/>
          </a:prstGeom>
          <a:noFill/>
          <a:ln/>
        </p:spPr>
        <p:txBody>
          <a:bodyPr wrap="none" rtlCol="0" anchor="t"/>
          <a:lstStyle/>
          <a:p>
            <a:pPr marL="0" indent="0">
              <a:lnSpc>
                <a:spcPts val="2734"/>
              </a:lnSpc>
              <a:buNone/>
            </a:pPr>
            <a:r>
              <a:rPr lang="en-US" sz="2187" dirty="0">
                <a:solidFill>
                  <a:srgbClr val="2C3249"/>
                </a:solidFill>
                <a:latin typeface="Kanit" pitchFamily="34" charset="0"/>
                <a:ea typeface="Kanit" pitchFamily="34" charset="-122"/>
                <a:cs typeface="Kanit" pitchFamily="34" charset="-120"/>
              </a:rPr>
              <a:t>Next Steps</a:t>
            </a:r>
            <a:endParaRPr lang="en-US" sz="2187" dirty="0"/>
          </a:p>
        </p:txBody>
      </p:sp>
      <p:sp>
        <p:nvSpPr>
          <p:cNvPr id="13" name="Text 11"/>
          <p:cNvSpPr/>
          <p:nvPr/>
        </p:nvSpPr>
        <p:spPr>
          <a:xfrm>
            <a:off x="9452253" y="3680460"/>
            <a:ext cx="2910483" cy="2487811"/>
          </a:xfrm>
          <a:prstGeom prst="rect">
            <a:avLst/>
          </a:prstGeom>
          <a:noFill/>
          <a:ln/>
        </p:spPr>
        <p:txBody>
          <a:bodyPr wrap="square" rtlCol="0" anchor="t"/>
          <a:lstStyle/>
          <a:p>
            <a:pPr marL="0" indent="0">
              <a:lnSpc>
                <a:spcPts val="2799"/>
              </a:lnSpc>
              <a:buNone/>
            </a:pPr>
            <a:r>
              <a:rPr lang="en-US" sz="1750" dirty="0">
                <a:solidFill>
                  <a:srgbClr val="2C3249"/>
                </a:solidFill>
                <a:latin typeface="Martel Sans" pitchFamily="34" charset="0"/>
                <a:ea typeface="Martel Sans" pitchFamily="34" charset="-122"/>
                <a:cs typeface="Martel Sans" pitchFamily="34" charset="-120"/>
              </a:rPr>
              <a:t>Moving forward, our journey involves further development, thorough testing, and strategic preparations for a successful market entry for Pushtishangar.</a:t>
            </a:r>
            <a:endParaRPr lang="en-US" sz="175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49680" y="3039755"/>
            <a:ext cx="11064240" cy="1446550"/>
          </a:xfrm>
          <a:prstGeom prst="rect">
            <a:avLst/>
          </a:prstGeom>
          <a:noFill/>
        </p:spPr>
        <p:txBody>
          <a:bodyPr wrap="square" rtlCol="0">
            <a:spAutoFit/>
          </a:bodyPr>
          <a:lstStyle/>
          <a:p>
            <a:pPr algn="ctr"/>
            <a:r>
              <a:rPr lang="en-GB" sz="8800" dirty="0" smtClean="0"/>
              <a:t>Thank You </a:t>
            </a:r>
            <a:r>
              <a:rPr lang="en-US" sz="7200" dirty="0" smtClean="0"/>
              <a:t>🙂</a:t>
            </a:r>
            <a:r>
              <a:rPr lang="en-GB" dirty="0" smtClean="0"/>
              <a:t> </a:t>
            </a:r>
            <a:endParaRPr lang="en-US" dirty="0"/>
          </a:p>
        </p:txBody>
      </p:sp>
    </p:spTree>
    <p:extLst>
      <p:ext uri="{BB962C8B-B14F-4D97-AF65-F5344CB8AC3E}">
        <p14:creationId xmlns:p14="http://schemas.microsoft.com/office/powerpoint/2010/main" val="2428124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963335"/>
            <a:ext cx="14528720" cy="8229600"/>
          </a:xfrm>
          <a:prstGeom prst="rect">
            <a:avLst/>
          </a:prstGeom>
          <a:solidFill>
            <a:srgbClr val="EBF4F3"/>
          </a:solidFill>
          <a:ln/>
        </p:spPr>
      </p:sp>
      <p:sp>
        <p:nvSpPr>
          <p:cNvPr id="3" name="Shape 1"/>
          <p:cNvSpPr/>
          <p:nvPr/>
        </p:nvSpPr>
        <p:spPr>
          <a:xfrm>
            <a:off x="-101680" y="-785634"/>
            <a:ext cx="14630400" cy="8229600"/>
          </a:xfrm>
          <a:prstGeom prst="rect">
            <a:avLst/>
          </a:prstGeom>
          <a:solidFill>
            <a:srgbClr val="FFFFFF"/>
          </a:solidFill>
          <a:ln/>
        </p:spPr>
      </p:sp>
      <p:sp>
        <p:nvSpPr>
          <p:cNvPr id="5" name="Text 2"/>
          <p:cNvSpPr/>
          <p:nvPr/>
        </p:nvSpPr>
        <p:spPr>
          <a:xfrm>
            <a:off x="7528560" y="1985010"/>
            <a:ext cx="4922519" cy="833199"/>
          </a:xfrm>
          <a:prstGeom prst="rect">
            <a:avLst/>
          </a:prstGeom>
          <a:noFill/>
          <a:ln/>
        </p:spPr>
        <p:txBody>
          <a:bodyPr wrap="none" rtlCol="0" anchor="t"/>
          <a:lstStyle/>
          <a:p>
            <a:pPr marL="0" indent="0">
              <a:lnSpc>
                <a:spcPts val="6561"/>
              </a:lnSpc>
              <a:buNone/>
            </a:pPr>
            <a:r>
              <a:rPr lang="en-US" sz="5249" dirty="0">
                <a:solidFill>
                  <a:srgbClr val="272D45"/>
                </a:solidFill>
                <a:latin typeface="Kanit" pitchFamily="34" charset="0"/>
                <a:ea typeface="Kanit" pitchFamily="34" charset="-122"/>
                <a:cs typeface="Kanit" pitchFamily="34" charset="-120"/>
              </a:rPr>
              <a:t>About Company</a:t>
            </a:r>
            <a:endParaRPr lang="en-US" sz="5249" dirty="0"/>
          </a:p>
        </p:txBody>
      </p:sp>
      <p:sp>
        <p:nvSpPr>
          <p:cNvPr id="6" name="Text 3"/>
          <p:cNvSpPr/>
          <p:nvPr/>
        </p:nvSpPr>
        <p:spPr>
          <a:xfrm>
            <a:off x="6319599" y="3151465"/>
            <a:ext cx="7477601" cy="355402"/>
          </a:xfrm>
          <a:prstGeom prst="rect">
            <a:avLst/>
          </a:prstGeom>
          <a:noFill/>
          <a:ln/>
        </p:spPr>
        <p:txBody>
          <a:bodyPr wrap="none" rtlCol="0" anchor="t"/>
          <a:lstStyle/>
          <a:p>
            <a:pPr marL="0" indent="0">
              <a:lnSpc>
                <a:spcPts val="2799"/>
              </a:lnSpc>
              <a:buNone/>
            </a:pPr>
            <a:endParaRPr lang="en-US" sz="1750" dirty="0"/>
          </a:p>
        </p:txBody>
      </p:sp>
      <p:sp>
        <p:nvSpPr>
          <p:cNvPr id="7" name="Text 4"/>
          <p:cNvSpPr/>
          <p:nvPr/>
        </p:nvSpPr>
        <p:spPr>
          <a:xfrm>
            <a:off x="6319599" y="3603843"/>
            <a:ext cx="7477601" cy="2640748"/>
          </a:xfrm>
          <a:prstGeom prst="rect">
            <a:avLst/>
          </a:prstGeom>
          <a:noFill/>
          <a:ln/>
        </p:spPr>
        <p:txBody>
          <a:bodyPr wrap="square" rtlCol="0" anchor="t"/>
          <a:lstStyle/>
          <a:p>
            <a:pPr marL="0" indent="0" algn="just">
              <a:lnSpc>
                <a:spcPts val="2799"/>
              </a:lnSpc>
              <a:buNone/>
            </a:pPr>
            <a:r>
              <a:rPr lang="en-US" sz="1750" dirty="0">
                <a:solidFill>
                  <a:srgbClr val="2C3249"/>
                </a:solidFill>
                <a:latin typeface="Martel Sans" pitchFamily="34" charset="0"/>
                <a:ea typeface="Martel Sans" pitchFamily="34" charset="-122"/>
                <a:cs typeface="Martel Sans" pitchFamily="34" charset="-120"/>
              </a:rPr>
              <a:t>Marwiz Tech, under unified leadership, pioneers cutting-edge virtual ad management alongside integrated IT solutions. Specializing in streamlined ad campaigns and marketplace innovations, Marwiz Tech delivers comprehensive services, including market research, creative development, and precise analytics. As a singular force, Marwiz embodies tech-driven solutions, empowering businesses with unparalleled insights and seamless ad experiences..</a:t>
            </a:r>
            <a:endParaRPr lang="en-US" sz="1750"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52550"/>
            <a:ext cx="6402282" cy="55245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p:cNvPicPr>
            <a:picLocks noChangeAspect="1"/>
          </p:cNvPicPr>
          <p:nvPr/>
        </p:nvPicPr>
        <p:blipFill>
          <a:blip r:embed="rId3"/>
          <a:stretch>
            <a:fillRect/>
          </a:stretch>
        </p:blipFill>
        <p:spPr>
          <a:xfrm>
            <a:off x="0" y="0"/>
            <a:ext cx="3657600" cy="8229600"/>
          </a:xfrm>
          <a:prstGeom prst="rect">
            <a:avLst/>
          </a:prstGeom>
        </p:spPr>
      </p:pic>
      <p:sp>
        <p:nvSpPr>
          <p:cNvPr id="5" name="Text 2"/>
          <p:cNvSpPr/>
          <p:nvPr/>
        </p:nvSpPr>
        <p:spPr>
          <a:xfrm>
            <a:off x="4482346" y="605909"/>
            <a:ext cx="4399121" cy="687348"/>
          </a:xfrm>
          <a:prstGeom prst="rect">
            <a:avLst/>
          </a:prstGeom>
          <a:noFill/>
          <a:ln/>
        </p:spPr>
        <p:txBody>
          <a:bodyPr wrap="none" rtlCol="0" anchor="t"/>
          <a:lstStyle/>
          <a:p>
            <a:pPr marL="0" indent="0">
              <a:lnSpc>
                <a:spcPts val="5412"/>
              </a:lnSpc>
              <a:buNone/>
            </a:pPr>
            <a:r>
              <a:rPr lang="en-US" sz="4330" dirty="0">
                <a:solidFill>
                  <a:srgbClr val="272D45"/>
                </a:solidFill>
                <a:latin typeface="Kanit" pitchFamily="34" charset="0"/>
                <a:ea typeface="Kanit" pitchFamily="34" charset="-122"/>
                <a:cs typeface="Kanit" pitchFamily="34" charset="-120"/>
              </a:rPr>
              <a:t>Abstract</a:t>
            </a:r>
            <a:endParaRPr lang="en-US" sz="4330" dirty="0"/>
          </a:p>
        </p:txBody>
      </p:sp>
      <p:sp>
        <p:nvSpPr>
          <p:cNvPr id="6" name="Shape 3"/>
          <p:cNvSpPr/>
          <p:nvPr/>
        </p:nvSpPr>
        <p:spPr>
          <a:xfrm>
            <a:off x="4790361" y="1623179"/>
            <a:ext cx="43934" cy="6000512"/>
          </a:xfrm>
          <a:prstGeom prst="roundRect">
            <a:avLst>
              <a:gd name="adj" fmla="val 225295"/>
            </a:avLst>
          </a:prstGeom>
          <a:solidFill>
            <a:srgbClr val="C5D2CF"/>
          </a:solidFill>
          <a:ln/>
        </p:spPr>
      </p:sp>
      <p:sp>
        <p:nvSpPr>
          <p:cNvPr id="7" name="Shape 4"/>
          <p:cNvSpPr/>
          <p:nvPr/>
        </p:nvSpPr>
        <p:spPr>
          <a:xfrm>
            <a:off x="5059680" y="2020431"/>
            <a:ext cx="769739" cy="43934"/>
          </a:xfrm>
          <a:prstGeom prst="roundRect">
            <a:avLst>
              <a:gd name="adj" fmla="val 225295"/>
            </a:avLst>
          </a:prstGeom>
          <a:solidFill>
            <a:srgbClr val="C5D2CF"/>
          </a:solidFill>
          <a:ln/>
        </p:spPr>
      </p:sp>
      <p:sp>
        <p:nvSpPr>
          <p:cNvPr id="8" name="Shape 5"/>
          <p:cNvSpPr/>
          <p:nvPr/>
        </p:nvSpPr>
        <p:spPr>
          <a:xfrm>
            <a:off x="4564856" y="1794986"/>
            <a:ext cx="494824" cy="494824"/>
          </a:xfrm>
          <a:prstGeom prst="roundRect">
            <a:avLst>
              <a:gd name="adj" fmla="val 20003"/>
            </a:avLst>
          </a:prstGeom>
          <a:solidFill>
            <a:srgbClr val="DFECE9"/>
          </a:solidFill>
          <a:ln w="7620">
            <a:solidFill>
              <a:srgbClr val="C5D2CF"/>
            </a:solidFill>
            <a:prstDash val="solid"/>
          </a:ln>
        </p:spPr>
      </p:sp>
      <p:sp>
        <p:nvSpPr>
          <p:cNvPr id="9" name="Text 6"/>
          <p:cNvSpPr/>
          <p:nvPr/>
        </p:nvSpPr>
        <p:spPr>
          <a:xfrm>
            <a:off x="4762024" y="1836182"/>
            <a:ext cx="100370" cy="412313"/>
          </a:xfrm>
          <a:prstGeom prst="rect">
            <a:avLst/>
          </a:prstGeom>
          <a:noFill/>
          <a:ln/>
        </p:spPr>
        <p:txBody>
          <a:bodyPr wrap="none" rtlCol="0" anchor="t"/>
          <a:lstStyle/>
          <a:p>
            <a:pPr marL="0" indent="0" algn="ctr">
              <a:lnSpc>
                <a:spcPts val="3247"/>
              </a:lnSpc>
              <a:buNone/>
            </a:pPr>
            <a:r>
              <a:rPr lang="en-US" sz="2598" dirty="0">
                <a:solidFill>
                  <a:srgbClr val="2C3249"/>
                </a:solidFill>
                <a:latin typeface="Kanit" pitchFamily="34" charset="0"/>
                <a:ea typeface="Kanit" pitchFamily="34" charset="-122"/>
                <a:cs typeface="Kanit" pitchFamily="34" charset="-120"/>
              </a:rPr>
              <a:t>1</a:t>
            </a:r>
            <a:endParaRPr lang="en-US" sz="2598" dirty="0"/>
          </a:p>
        </p:txBody>
      </p:sp>
      <p:sp>
        <p:nvSpPr>
          <p:cNvPr id="10" name="Text 7"/>
          <p:cNvSpPr/>
          <p:nvPr/>
        </p:nvSpPr>
        <p:spPr>
          <a:xfrm>
            <a:off x="6021943" y="1843087"/>
            <a:ext cx="2199561" cy="343614"/>
          </a:xfrm>
          <a:prstGeom prst="rect">
            <a:avLst/>
          </a:prstGeom>
          <a:noFill/>
          <a:ln/>
        </p:spPr>
        <p:txBody>
          <a:bodyPr wrap="none" rtlCol="0" anchor="t"/>
          <a:lstStyle/>
          <a:p>
            <a:pPr marL="0" indent="0" algn="l">
              <a:lnSpc>
                <a:spcPts val="2706"/>
              </a:lnSpc>
              <a:buNone/>
            </a:pPr>
            <a:r>
              <a:rPr lang="en-US" sz="2165" dirty="0">
                <a:solidFill>
                  <a:srgbClr val="2C3249"/>
                </a:solidFill>
                <a:latin typeface="Kanit" pitchFamily="34" charset="0"/>
                <a:ea typeface="Kanit" pitchFamily="34" charset="-122"/>
                <a:cs typeface="Kanit" pitchFamily="34" charset="-120"/>
              </a:rPr>
              <a:t>Vision Statement</a:t>
            </a:r>
            <a:endParaRPr lang="en-US" sz="2165" dirty="0"/>
          </a:p>
        </p:txBody>
      </p:sp>
      <p:sp>
        <p:nvSpPr>
          <p:cNvPr id="11" name="Text 8"/>
          <p:cNvSpPr/>
          <p:nvPr/>
        </p:nvSpPr>
        <p:spPr>
          <a:xfrm>
            <a:off x="6021943" y="2318623"/>
            <a:ext cx="7783711" cy="703659"/>
          </a:xfrm>
          <a:prstGeom prst="rect">
            <a:avLst/>
          </a:prstGeom>
          <a:noFill/>
          <a:ln/>
        </p:spPr>
        <p:txBody>
          <a:bodyPr wrap="square" rtlCol="0" anchor="t"/>
          <a:lstStyle/>
          <a:p>
            <a:pPr marL="0" indent="0" algn="l">
              <a:lnSpc>
                <a:spcPts val="2771"/>
              </a:lnSpc>
              <a:buNone/>
            </a:pPr>
            <a:r>
              <a:rPr lang="en-US" sz="1732" dirty="0">
                <a:solidFill>
                  <a:srgbClr val="2C3249"/>
                </a:solidFill>
                <a:latin typeface="Martel Sans" pitchFamily="34" charset="0"/>
                <a:ea typeface="Martel Sans" pitchFamily="34" charset="-122"/>
                <a:cs typeface="Martel Sans" pitchFamily="34" charset="-120"/>
              </a:rPr>
              <a:t>Marwiz envisions a tech-driven future where businesses thrive through innovative advertising and streamlined technology solutions.</a:t>
            </a:r>
            <a:endParaRPr lang="en-US" sz="1732" dirty="0"/>
          </a:p>
        </p:txBody>
      </p:sp>
      <p:sp>
        <p:nvSpPr>
          <p:cNvPr id="12" name="Shape 9"/>
          <p:cNvSpPr/>
          <p:nvPr/>
        </p:nvSpPr>
        <p:spPr>
          <a:xfrm>
            <a:off x="5059680" y="3859351"/>
            <a:ext cx="769739" cy="43934"/>
          </a:xfrm>
          <a:prstGeom prst="roundRect">
            <a:avLst>
              <a:gd name="adj" fmla="val 225295"/>
            </a:avLst>
          </a:prstGeom>
          <a:solidFill>
            <a:srgbClr val="C5D2CF"/>
          </a:solidFill>
          <a:ln/>
        </p:spPr>
      </p:sp>
      <p:sp>
        <p:nvSpPr>
          <p:cNvPr id="13" name="Shape 10"/>
          <p:cNvSpPr/>
          <p:nvPr/>
        </p:nvSpPr>
        <p:spPr>
          <a:xfrm>
            <a:off x="4564856" y="3633907"/>
            <a:ext cx="494824" cy="494824"/>
          </a:xfrm>
          <a:prstGeom prst="roundRect">
            <a:avLst>
              <a:gd name="adj" fmla="val 20003"/>
            </a:avLst>
          </a:prstGeom>
          <a:solidFill>
            <a:srgbClr val="DFECE9"/>
          </a:solidFill>
          <a:ln w="7620">
            <a:solidFill>
              <a:srgbClr val="C5D2CF"/>
            </a:solidFill>
            <a:prstDash val="solid"/>
          </a:ln>
        </p:spPr>
      </p:sp>
      <p:sp>
        <p:nvSpPr>
          <p:cNvPr id="14" name="Text 11"/>
          <p:cNvSpPr/>
          <p:nvPr/>
        </p:nvSpPr>
        <p:spPr>
          <a:xfrm>
            <a:off x="4728805" y="3675102"/>
            <a:ext cx="166926" cy="412313"/>
          </a:xfrm>
          <a:prstGeom prst="rect">
            <a:avLst/>
          </a:prstGeom>
          <a:noFill/>
          <a:ln/>
        </p:spPr>
        <p:txBody>
          <a:bodyPr wrap="none" rtlCol="0" anchor="t"/>
          <a:lstStyle/>
          <a:p>
            <a:pPr marL="0" indent="0" algn="ctr">
              <a:lnSpc>
                <a:spcPts val="3247"/>
              </a:lnSpc>
              <a:buNone/>
            </a:pPr>
            <a:r>
              <a:rPr lang="en-US" sz="2598" dirty="0">
                <a:solidFill>
                  <a:srgbClr val="2C3249"/>
                </a:solidFill>
                <a:latin typeface="Kanit" pitchFamily="34" charset="0"/>
                <a:ea typeface="Kanit" pitchFamily="34" charset="-122"/>
                <a:cs typeface="Kanit" pitchFamily="34" charset="-120"/>
              </a:rPr>
              <a:t>2</a:t>
            </a:r>
            <a:endParaRPr lang="en-US" sz="2598" dirty="0"/>
          </a:p>
        </p:txBody>
      </p:sp>
      <p:sp>
        <p:nvSpPr>
          <p:cNvPr id="15" name="Text 12"/>
          <p:cNvSpPr/>
          <p:nvPr/>
        </p:nvSpPr>
        <p:spPr>
          <a:xfrm>
            <a:off x="6021943" y="3682008"/>
            <a:ext cx="2234565" cy="343614"/>
          </a:xfrm>
          <a:prstGeom prst="rect">
            <a:avLst/>
          </a:prstGeom>
          <a:noFill/>
          <a:ln/>
        </p:spPr>
        <p:txBody>
          <a:bodyPr wrap="none" rtlCol="0" anchor="t"/>
          <a:lstStyle/>
          <a:p>
            <a:pPr marL="0" indent="0" algn="l">
              <a:lnSpc>
                <a:spcPts val="2706"/>
              </a:lnSpc>
              <a:buNone/>
            </a:pPr>
            <a:r>
              <a:rPr lang="en-US" sz="2165" dirty="0">
                <a:solidFill>
                  <a:srgbClr val="2C3249"/>
                </a:solidFill>
                <a:latin typeface="Kanit" pitchFamily="34" charset="0"/>
                <a:ea typeface="Kanit" pitchFamily="34" charset="-122"/>
                <a:cs typeface="Kanit" pitchFamily="34" charset="-120"/>
              </a:rPr>
              <a:t>Mission Statement</a:t>
            </a:r>
            <a:endParaRPr lang="en-US" sz="2165" dirty="0"/>
          </a:p>
        </p:txBody>
      </p:sp>
      <p:sp>
        <p:nvSpPr>
          <p:cNvPr id="16" name="Text 13"/>
          <p:cNvSpPr/>
          <p:nvPr/>
        </p:nvSpPr>
        <p:spPr>
          <a:xfrm>
            <a:off x="6021943" y="4157543"/>
            <a:ext cx="7783711" cy="1055489"/>
          </a:xfrm>
          <a:prstGeom prst="rect">
            <a:avLst/>
          </a:prstGeom>
          <a:noFill/>
          <a:ln/>
        </p:spPr>
        <p:txBody>
          <a:bodyPr wrap="square" rtlCol="0" anchor="t"/>
          <a:lstStyle/>
          <a:p>
            <a:pPr marL="0" indent="0" algn="l">
              <a:lnSpc>
                <a:spcPts val="2771"/>
              </a:lnSpc>
              <a:buNone/>
            </a:pPr>
            <a:r>
              <a:rPr lang="en-US" sz="1732" dirty="0">
                <a:solidFill>
                  <a:srgbClr val="2C3249"/>
                </a:solidFill>
                <a:latin typeface="Martel Sans" pitchFamily="34" charset="0"/>
                <a:ea typeface="Martel Sans" pitchFamily="34" charset="-122"/>
                <a:cs typeface="Martel Sans" pitchFamily="34" charset="-120"/>
              </a:rPr>
              <a:t>To simplify and elevate the advertising industry, Marwiz is dedicated to delivering cutting-edge virtual ad management and marketplace solutions that drive client success.</a:t>
            </a:r>
            <a:endParaRPr lang="en-US" sz="1732" dirty="0"/>
          </a:p>
        </p:txBody>
      </p:sp>
      <p:sp>
        <p:nvSpPr>
          <p:cNvPr id="17" name="Shape 14"/>
          <p:cNvSpPr/>
          <p:nvPr/>
        </p:nvSpPr>
        <p:spPr>
          <a:xfrm>
            <a:off x="5059680" y="6050101"/>
            <a:ext cx="769739" cy="43934"/>
          </a:xfrm>
          <a:prstGeom prst="roundRect">
            <a:avLst>
              <a:gd name="adj" fmla="val 225295"/>
            </a:avLst>
          </a:prstGeom>
          <a:solidFill>
            <a:srgbClr val="C5D2CF"/>
          </a:solidFill>
          <a:ln/>
        </p:spPr>
      </p:sp>
      <p:sp>
        <p:nvSpPr>
          <p:cNvPr id="18" name="Shape 15"/>
          <p:cNvSpPr/>
          <p:nvPr/>
        </p:nvSpPr>
        <p:spPr>
          <a:xfrm>
            <a:off x="4564856" y="5824657"/>
            <a:ext cx="494824" cy="494824"/>
          </a:xfrm>
          <a:prstGeom prst="roundRect">
            <a:avLst>
              <a:gd name="adj" fmla="val 20003"/>
            </a:avLst>
          </a:prstGeom>
          <a:solidFill>
            <a:srgbClr val="DFECE9"/>
          </a:solidFill>
          <a:ln w="7620">
            <a:solidFill>
              <a:srgbClr val="C5D2CF"/>
            </a:solidFill>
            <a:prstDash val="solid"/>
          </a:ln>
        </p:spPr>
      </p:sp>
      <p:sp>
        <p:nvSpPr>
          <p:cNvPr id="19" name="Text 16"/>
          <p:cNvSpPr/>
          <p:nvPr/>
        </p:nvSpPr>
        <p:spPr>
          <a:xfrm>
            <a:off x="4727496" y="5865852"/>
            <a:ext cx="169545" cy="412313"/>
          </a:xfrm>
          <a:prstGeom prst="rect">
            <a:avLst/>
          </a:prstGeom>
          <a:noFill/>
          <a:ln/>
        </p:spPr>
        <p:txBody>
          <a:bodyPr wrap="none" rtlCol="0" anchor="t"/>
          <a:lstStyle/>
          <a:p>
            <a:pPr marL="0" indent="0" algn="ctr">
              <a:lnSpc>
                <a:spcPts val="3247"/>
              </a:lnSpc>
              <a:buNone/>
            </a:pPr>
            <a:r>
              <a:rPr lang="en-US" sz="2598" dirty="0">
                <a:solidFill>
                  <a:srgbClr val="2C3249"/>
                </a:solidFill>
                <a:latin typeface="Kanit" pitchFamily="34" charset="0"/>
                <a:ea typeface="Kanit" pitchFamily="34" charset="-122"/>
                <a:cs typeface="Kanit" pitchFamily="34" charset="-120"/>
              </a:rPr>
              <a:t>3</a:t>
            </a:r>
            <a:endParaRPr lang="en-US" sz="2598" dirty="0"/>
          </a:p>
        </p:txBody>
      </p:sp>
      <p:sp>
        <p:nvSpPr>
          <p:cNvPr id="20" name="Text 17"/>
          <p:cNvSpPr/>
          <p:nvPr/>
        </p:nvSpPr>
        <p:spPr>
          <a:xfrm>
            <a:off x="6021943" y="5872758"/>
            <a:ext cx="2199561" cy="343614"/>
          </a:xfrm>
          <a:prstGeom prst="rect">
            <a:avLst/>
          </a:prstGeom>
          <a:noFill/>
          <a:ln/>
        </p:spPr>
        <p:txBody>
          <a:bodyPr wrap="none" rtlCol="0" anchor="t"/>
          <a:lstStyle/>
          <a:p>
            <a:pPr marL="0" indent="0" algn="l">
              <a:lnSpc>
                <a:spcPts val="2706"/>
              </a:lnSpc>
              <a:buNone/>
            </a:pPr>
            <a:r>
              <a:rPr lang="en-US" sz="2165" dirty="0">
                <a:solidFill>
                  <a:srgbClr val="2C3249"/>
                </a:solidFill>
                <a:latin typeface="Kanit" pitchFamily="34" charset="0"/>
                <a:ea typeface="Kanit" pitchFamily="34" charset="-122"/>
                <a:cs typeface="Kanit" pitchFamily="34" charset="-120"/>
              </a:rPr>
              <a:t>Core Values</a:t>
            </a:r>
            <a:endParaRPr lang="en-US" sz="2165" dirty="0"/>
          </a:p>
        </p:txBody>
      </p:sp>
      <p:sp>
        <p:nvSpPr>
          <p:cNvPr id="21" name="Text 18"/>
          <p:cNvSpPr/>
          <p:nvPr/>
        </p:nvSpPr>
        <p:spPr>
          <a:xfrm>
            <a:off x="6021943" y="6348293"/>
            <a:ext cx="7783711" cy="1055489"/>
          </a:xfrm>
          <a:prstGeom prst="rect">
            <a:avLst/>
          </a:prstGeom>
          <a:noFill/>
          <a:ln/>
        </p:spPr>
        <p:txBody>
          <a:bodyPr wrap="square" rtlCol="0" anchor="t"/>
          <a:lstStyle/>
          <a:p>
            <a:pPr marL="0" indent="0" algn="l">
              <a:lnSpc>
                <a:spcPts val="2771"/>
              </a:lnSpc>
              <a:buNone/>
            </a:pPr>
            <a:r>
              <a:rPr lang="en-US" sz="1732" dirty="0">
                <a:solidFill>
                  <a:srgbClr val="2C3249"/>
                </a:solidFill>
                <a:latin typeface="Martel Sans" pitchFamily="34" charset="0"/>
                <a:ea typeface="Martel Sans" pitchFamily="34" charset="-122"/>
                <a:cs typeface="Martel Sans" pitchFamily="34" charset="-120"/>
              </a:rPr>
              <a:t>Innovation, Integrity, Collaboration – Marwiz values drive excellence, ensuring client success through cutting-edge solutions and ethical practices.</a:t>
            </a:r>
            <a:endParaRPr lang="en-US" sz="1732"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5037713" y="813315"/>
            <a:ext cx="4851202" cy="694373"/>
          </a:xfrm>
          <a:prstGeom prst="rect">
            <a:avLst/>
          </a:prstGeom>
          <a:noFill/>
          <a:ln/>
        </p:spPr>
        <p:txBody>
          <a:bodyPr wrap="none" rtlCol="0" anchor="t"/>
          <a:lstStyle/>
          <a:p>
            <a:pPr marL="0" indent="0">
              <a:lnSpc>
                <a:spcPts val="5468"/>
              </a:lnSpc>
              <a:buNone/>
            </a:pPr>
            <a:r>
              <a:rPr lang="en-US" sz="4374" dirty="0">
                <a:solidFill>
                  <a:srgbClr val="272D45"/>
                </a:solidFill>
                <a:latin typeface="Kanit" pitchFamily="34" charset="0"/>
                <a:ea typeface="Kanit" pitchFamily="34" charset="-122"/>
                <a:cs typeface="Kanit" pitchFamily="34" charset="-120"/>
              </a:rPr>
              <a:t>Project Introduction</a:t>
            </a:r>
            <a:endParaRPr lang="en-US" sz="4374" dirty="0"/>
          </a:p>
        </p:txBody>
      </p:sp>
      <p:sp>
        <p:nvSpPr>
          <p:cNvPr id="5" name="Shape 3"/>
          <p:cNvSpPr/>
          <p:nvPr/>
        </p:nvSpPr>
        <p:spPr>
          <a:xfrm>
            <a:off x="752594" y="1918097"/>
            <a:ext cx="499943" cy="499943"/>
          </a:xfrm>
          <a:prstGeom prst="roundRect">
            <a:avLst>
              <a:gd name="adj" fmla="val 20000"/>
            </a:avLst>
          </a:prstGeom>
          <a:solidFill>
            <a:srgbClr val="DFECE9"/>
          </a:solidFill>
          <a:ln w="7620">
            <a:solidFill>
              <a:srgbClr val="C5D2CF"/>
            </a:solidFill>
            <a:prstDash val="solid"/>
          </a:ln>
        </p:spPr>
      </p:sp>
      <p:sp>
        <p:nvSpPr>
          <p:cNvPr id="6" name="Text 4"/>
          <p:cNvSpPr/>
          <p:nvPr/>
        </p:nvSpPr>
        <p:spPr>
          <a:xfrm flipH="1">
            <a:off x="-116087" y="1918097"/>
            <a:ext cx="2237303" cy="416481"/>
          </a:xfrm>
          <a:prstGeom prst="rect">
            <a:avLst/>
          </a:prstGeom>
          <a:noFill/>
          <a:ln/>
        </p:spPr>
        <p:txBody>
          <a:bodyPr wrap="none" rtlCol="0" anchor="t"/>
          <a:lstStyle/>
          <a:p>
            <a:pPr marL="0" indent="0" algn="ctr">
              <a:lnSpc>
                <a:spcPts val="3281"/>
              </a:lnSpc>
              <a:buNone/>
            </a:pPr>
            <a:r>
              <a:rPr lang="en-US" sz="2624" dirty="0">
                <a:solidFill>
                  <a:srgbClr val="2C3249"/>
                </a:solidFill>
                <a:latin typeface="Kanit" pitchFamily="34" charset="0"/>
                <a:ea typeface="Kanit" pitchFamily="34" charset="-122"/>
                <a:cs typeface="Kanit" pitchFamily="34" charset="-120"/>
              </a:rPr>
              <a:t>1</a:t>
            </a:r>
            <a:endParaRPr lang="en-US" sz="2624" dirty="0"/>
          </a:p>
        </p:txBody>
      </p:sp>
      <p:sp>
        <p:nvSpPr>
          <p:cNvPr id="7" name="Text 5"/>
          <p:cNvSpPr/>
          <p:nvPr/>
        </p:nvSpPr>
        <p:spPr>
          <a:xfrm>
            <a:off x="1383864" y="2011681"/>
            <a:ext cx="2221944" cy="347186"/>
          </a:xfrm>
          <a:prstGeom prst="rect">
            <a:avLst/>
          </a:prstGeom>
          <a:noFill/>
          <a:ln/>
        </p:spPr>
        <p:txBody>
          <a:bodyPr wrap="none" rtlCol="0" anchor="t"/>
          <a:lstStyle/>
          <a:p>
            <a:pPr marL="0" indent="0">
              <a:lnSpc>
                <a:spcPts val="2734"/>
              </a:lnSpc>
              <a:buNone/>
            </a:pPr>
            <a:r>
              <a:rPr lang="en-US" sz="2187" dirty="0">
                <a:solidFill>
                  <a:srgbClr val="2C3249"/>
                </a:solidFill>
                <a:latin typeface="Kanit" pitchFamily="34" charset="0"/>
                <a:ea typeface="Kanit" pitchFamily="34" charset="-122"/>
                <a:cs typeface="Kanit" pitchFamily="34" charset="-120"/>
              </a:rPr>
              <a:t>Scope</a:t>
            </a:r>
            <a:endParaRPr lang="en-US" sz="2187" dirty="0"/>
          </a:p>
        </p:txBody>
      </p:sp>
      <p:sp>
        <p:nvSpPr>
          <p:cNvPr id="8" name="Text 6"/>
          <p:cNvSpPr/>
          <p:nvPr/>
        </p:nvSpPr>
        <p:spPr>
          <a:xfrm>
            <a:off x="752594" y="2278677"/>
            <a:ext cx="3626999" cy="3097173"/>
          </a:xfrm>
          <a:prstGeom prst="rect">
            <a:avLst/>
          </a:prstGeom>
          <a:noFill/>
          <a:ln/>
        </p:spPr>
        <p:txBody>
          <a:bodyPr wrap="square" rtlCol="0" anchor="t"/>
          <a:lstStyle/>
          <a:p>
            <a:pPr>
              <a:lnSpc>
                <a:spcPts val="2799"/>
              </a:lnSpc>
            </a:pPr>
            <a:r>
              <a:rPr lang="en-GB" sz="1600" dirty="0"/>
              <a:t/>
            </a:r>
            <a:br>
              <a:rPr lang="en-GB" sz="1600" dirty="0"/>
            </a:br>
            <a:r>
              <a:rPr lang="en-GB" sz="1750" dirty="0">
                <a:solidFill>
                  <a:srgbClr val="2C3249"/>
                </a:solidFill>
                <a:latin typeface="Martel Sans" pitchFamily="34" charset="0"/>
                <a:ea typeface="Martel Sans" pitchFamily="34" charset="-122"/>
                <a:cs typeface="Martel Sans" pitchFamily="34" charset="-120"/>
              </a:rPr>
              <a:t>Revamping </a:t>
            </a:r>
            <a:r>
              <a:rPr lang="en-GB" sz="1750" dirty="0" err="1">
                <a:solidFill>
                  <a:srgbClr val="2C3249"/>
                </a:solidFill>
                <a:latin typeface="Martel Sans" pitchFamily="34" charset="0"/>
                <a:ea typeface="Martel Sans" pitchFamily="34" charset="-122"/>
                <a:cs typeface="Martel Sans" pitchFamily="34" charset="-120"/>
              </a:rPr>
              <a:t>Pushtishangar's</a:t>
            </a:r>
            <a:r>
              <a:rPr lang="en-GB" sz="1750" dirty="0">
                <a:solidFill>
                  <a:srgbClr val="2C3249"/>
                </a:solidFill>
                <a:latin typeface="Martel Sans" pitchFamily="34" charset="0"/>
                <a:ea typeface="Martel Sans" pitchFamily="34" charset="-122"/>
                <a:cs typeface="Martel Sans" pitchFamily="34" charset="-120"/>
              </a:rPr>
              <a:t> ecommerce experience, our project introduces an interactive admin panel designed to streamline product, category, and blog management processes. With user-friendly functionalities, administrators can efficiently handle tasks and enhance overall site management.</a:t>
            </a:r>
            <a:endParaRPr lang="en-US" sz="1750" dirty="0">
              <a:solidFill>
                <a:srgbClr val="2C3249"/>
              </a:solidFill>
              <a:latin typeface="Martel Sans" pitchFamily="34" charset="0"/>
              <a:ea typeface="Martel Sans" pitchFamily="34" charset="-122"/>
              <a:cs typeface="Martel Sans" pitchFamily="34" charset="-120"/>
            </a:endParaRPr>
          </a:p>
        </p:txBody>
      </p:sp>
      <p:sp>
        <p:nvSpPr>
          <p:cNvPr id="9" name="Shape 7"/>
          <p:cNvSpPr/>
          <p:nvPr/>
        </p:nvSpPr>
        <p:spPr>
          <a:xfrm>
            <a:off x="5224076" y="2001559"/>
            <a:ext cx="499943" cy="499943"/>
          </a:xfrm>
          <a:prstGeom prst="roundRect">
            <a:avLst>
              <a:gd name="adj" fmla="val 20000"/>
            </a:avLst>
          </a:prstGeom>
          <a:solidFill>
            <a:srgbClr val="DFECE9"/>
          </a:solidFill>
          <a:ln w="7620">
            <a:solidFill>
              <a:srgbClr val="C5D2CF"/>
            </a:solidFill>
            <a:prstDash val="solid"/>
          </a:ln>
        </p:spPr>
      </p:sp>
      <p:sp>
        <p:nvSpPr>
          <p:cNvPr id="10" name="Text 8"/>
          <p:cNvSpPr/>
          <p:nvPr/>
        </p:nvSpPr>
        <p:spPr>
          <a:xfrm>
            <a:off x="5450144" y="1984473"/>
            <a:ext cx="168712" cy="416481"/>
          </a:xfrm>
          <a:prstGeom prst="rect">
            <a:avLst/>
          </a:prstGeom>
          <a:noFill/>
          <a:ln/>
        </p:spPr>
        <p:txBody>
          <a:bodyPr wrap="none" rtlCol="0" anchor="t"/>
          <a:lstStyle/>
          <a:p>
            <a:pPr marL="0" indent="0" algn="ctr">
              <a:lnSpc>
                <a:spcPts val="3281"/>
              </a:lnSpc>
              <a:buNone/>
            </a:pPr>
            <a:r>
              <a:rPr lang="en-US" sz="2624" dirty="0">
                <a:solidFill>
                  <a:srgbClr val="2C3249"/>
                </a:solidFill>
                <a:latin typeface="Kanit" pitchFamily="34" charset="0"/>
                <a:ea typeface="Kanit" pitchFamily="34" charset="-122"/>
                <a:cs typeface="Kanit" pitchFamily="34" charset="-120"/>
              </a:rPr>
              <a:t>2</a:t>
            </a:r>
            <a:endParaRPr lang="en-US" sz="2624" dirty="0"/>
          </a:p>
        </p:txBody>
      </p:sp>
      <p:sp>
        <p:nvSpPr>
          <p:cNvPr id="11" name="Text 9"/>
          <p:cNvSpPr/>
          <p:nvPr/>
        </p:nvSpPr>
        <p:spPr>
          <a:xfrm>
            <a:off x="5895110" y="2078831"/>
            <a:ext cx="2221944" cy="347186"/>
          </a:xfrm>
          <a:prstGeom prst="rect">
            <a:avLst/>
          </a:prstGeom>
          <a:noFill/>
          <a:ln/>
        </p:spPr>
        <p:txBody>
          <a:bodyPr wrap="none" rtlCol="0" anchor="t"/>
          <a:lstStyle/>
          <a:p>
            <a:pPr marL="0" indent="0">
              <a:lnSpc>
                <a:spcPts val="2734"/>
              </a:lnSpc>
              <a:buNone/>
            </a:pPr>
            <a:r>
              <a:rPr lang="en-US" sz="2187" dirty="0">
                <a:solidFill>
                  <a:srgbClr val="2C3249"/>
                </a:solidFill>
                <a:latin typeface="Kanit" pitchFamily="34" charset="0"/>
                <a:ea typeface="Kanit" pitchFamily="34" charset="-122"/>
                <a:cs typeface="Kanit" pitchFamily="34" charset="-120"/>
              </a:rPr>
              <a:t>Features</a:t>
            </a:r>
            <a:endParaRPr lang="en-US" sz="2187" dirty="0"/>
          </a:p>
        </p:txBody>
      </p:sp>
      <p:sp>
        <p:nvSpPr>
          <p:cNvPr id="12" name="Text 10"/>
          <p:cNvSpPr/>
          <p:nvPr/>
        </p:nvSpPr>
        <p:spPr>
          <a:xfrm>
            <a:off x="5224076" y="2704146"/>
            <a:ext cx="3871530" cy="2843213"/>
          </a:xfrm>
          <a:prstGeom prst="rect">
            <a:avLst/>
          </a:prstGeom>
          <a:noFill/>
          <a:ln/>
        </p:spPr>
        <p:txBody>
          <a:bodyPr wrap="square" rtlCol="0" anchor="t"/>
          <a:lstStyle/>
          <a:p>
            <a:pPr>
              <a:lnSpc>
                <a:spcPts val="2799"/>
              </a:lnSpc>
            </a:pPr>
            <a:r>
              <a:rPr lang="en-GB" sz="1750" dirty="0">
                <a:solidFill>
                  <a:srgbClr val="2C3249"/>
                </a:solidFill>
                <a:latin typeface="Martel Sans" pitchFamily="34" charset="0"/>
                <a:ea typeface="Martel Sans" pitchFamily="34" charset="-122"/>
                <a:cs typeface="Martel Sans" pitchFamily="34" charset="-120"/>
              </a:rPr>
              <a:t>The platform offers real-time analytics for sales and user activity, simplifying product management and content creation for admins. Customers receive instant payment updates via </a:t>
            </a:r>
            <a:r>
              <a:rPr lang="en-GB" sz="1750" dirty="0" err="1">
                <a:solidFill>
                  <a:srgbClr val="2C3249"/>
                </a:solidFill>
                <a:latin typeface="Martel Sans" pitchFamily="34" charset="0"/>
                <a:ea typeface="Martel Sans" pitchFamily="34" charset="-122"/>
                <a:cs typeface="Martel Sans" pitchFamily="34" charset="-120"/>
              </a:rPr>
              <a:t>WebSocket</a:t>
            </a:r>
            <a:r>
              <a:rPr lang="en-GB" sz="1750" dirty="0">
                <a:solidFill>
                  <a:srgbClr val="2C3249"/>
                </a:solidFill>
                <a:latin typeface="Martel Sans" pitchFamily="34" charset="0"/>
                <a:ea typeface="Martel Sans" pitchFamily="34" charset="-122"/>
                <a:cs typeface="Martel Sans" pitchFamily="34" charset="-120"/>
              </a:rPr>
              <a:t> technology using </a:t>
            </a:r>
            <a:r>
              <a:rPr lang="en-GB" sz="1750" dirty="0" err="1">
                <a:solidFill>
                  <a:srgbClr val="2C3249"/>
                </a:solidFill>
                <a:latin typeface="Martel Sans" pitchFamily="34" charset="0"/>
                <a:ea typeface="Martel Sans" pitchFamily="34" charset="-122"/>
                <a:cs typeface="Martel Sans" pitchFamily="34" charset="-120"/>
              </a:rPr>
              <a:t>PhonePe</a:t>
            </a:r>
            <a:r>
              <a:rPr lang="en-GB" sz="1750" dirty="0">
                <a:solidFill>
                  <a:srgbClr val="2C3249"/>
                </a:solidFill>
                <a:latin typeface="Martel Sans" pitchFamily="34" charset="0"/>
                <a:ea typeface="Martel Sans" pitchFamily="34" charset="-122"/>
                <a:cs typeface="Martel Sans" pitchFamily="34" charset="-120"/>
              </a:rPr>
              <a:t> sandbox, while social media content from Facebook, </a:t>
            </a:r>
            <a:r>
              <a:rPr lang="en-GB" sz="1750" dirty="0" err="1">
                <a:solidFill>
                  <a:srgbClr val="2C3249"/>
                </a:solidFill>
                <a:latin typeface="Martel Sans" pitchFamily="34" charset="0"/>
                <a:ea typeface="Martel Sans" pitchFamily="34" charset="-122"/>
                <a:cs typeface="Martel Sans" pitchFamily="34" charset="-120"/>
              </a:rPr>
              <a:t>Instagram</a:t>
            </a:r>
            <a:r>
              <a:rPr lang="en-GB" sz="1750" dirty="0">
                <a:solidFill>
                  <a:srgbClr val="2C3249"/>
                </a:solidFill>
                <a:latin typeface="Martel Sans" pitchFamily="34" charset="0"/>
                <a:ea typeface="Martel Sans" pitchFamily="34" charset="-122"/>
                <a:cs typeface="Martel Sans" pitchFamily="34" charset="-120"/>
              </a:rPr>
              <a:t>, and YouTube is seamlessly integrated.</a:t>
            </a:r>
            <a:endParaRPr lang="en-US" sz="1750" dirty="0">
              <a:solidFill>
                <a:srgbClr val="2C3249"/>
              </a:solidFill>
              <a:latin typeface="Martel Sans" pitchFamily="34" charset="0"/>
              <a:ea typeface="Martel Sans" pitchFamily="34" charset="-122"/>
              <a:cs typeface="Martel Sans" pitchFamily="34" charset="-120"/>
            </a:endParaRPr>
          </a:p>
        </p:txBody>
      </p:sp>
      <p:sp>
        <p:nvSpPr>
          <p:cNvPr id="13" name="Shape 11"/>
          <p:cNvSpPr/>
          <p:nvPr/>
        </p:nvSpPr>
        <p:spPr>
          <a:xfrm>
            <a:off x="9707107" y="1918097"/>
            <a:ext cx="499943" cy="499943"/>
          </a:xfrm>
          <a:prstGeom prst="roundRect">
            <a:avLst>
              <a:gd name="adj" fmla="val 20000"/>
            </a:avLst>
          </a:prstGeom>
          <a:solidFill>
            <a:srgbClr val="DFECE9"/>
          </a:solidFill>
          <a:ln w="7620">
            <a:solidFill>
              <a:srgbClr val="C5D2CF"/>
            </a:solidFill>
            <a:prstDash val="solid"/>
          </a:ln>
        </p:spPr>
      </p:sp>
      <p:sp>
        <p:nvSpPr>
          <p:cNvPr id="14" name="Text 12"/>
          <p:cNvSpPr/>
          <p:nvPr/>
        </p:nvSpPr>
        <p:spPr>
          <a:xfrm>
            <a:off x="9858910" y="1918097"/>
            <a:ext cx="171331" cy="416481"/>
          </a:xfrm>
          <a:prstGeom prst="rect">
            <a:avLst/>
          </a:prstGeom>
          <a:noFill/>
          <a:ln/>
        </p:spPr>
        <p:txBody>
          <a:bodyPr wrap="none" rtlCol="0" anchor="t"/>
          <a:lstStyle/>
          <a:p>
            <a:pPr marL="0" indent="0" algn="ctr">
              <a:lnSpc>
                <a:spcPts val="3281"/>
              </a:lnSpc>
              <a:buNone/>
            </a:pPr>
            <a:r>
              <a:rPr lang="en-US" sz="2624" dirty="0">
                <a:solidFill>
                  <a:srgbClr val="2C3249"/>
                </a:solidFill>
                <a:latin typeface="Kanit" pitchFamily="34" charset="0"/>
                <a:ea typeface="Kanit" pitchFamily="34" charset="-122"/>
                <a:cs typeface="Kanit" pitchFamily="34" charset="-120"/>
              </a:rPr>
              <a:t>3</a:t>
            </a:r>
            <a:endParaRPr lang="en-US" sz="2624" dirty="0"/>
          </a:p>
        </p:txBody>
      </p:sp>
      <p:sp>
        <p:nvSpPr>
          <p:cNvPr id="15" name="Text 13"/>
          <p:cNvSpPr/>
          <p:nvPr/>
        </p:nvSpPr>
        <p:spPr>
          <a:xfrm>
            <a:off x="10358853" y="2001559"/>
            <a:ext cx="2221944" cy="347186"/>
          </a:xfrm>
          <a:prstGeom prst="rect">
            <a:avLst/>
          </a:prstGeom>
          <a:noFill/>
          <a:ln/>
        </p:spPr>
        <p:txBody>
          <a:bodyPr wrap="none" rtlCol="0" anchor="t"/>
          <a:lstStyle/>
          <a:p>
            <a:pPr marL="0" indent="0">
              <a:lnSpc>
                <a:spcPts val="2734"/>
              </a:lnSpc>
              <a:buNone/>
            </a:pPr>
            <a:r>
              <a:rPr lang="en-US" sz="2187" dirty="0">
                <a:solidFill>
                  <a:srgbClr val="2C3249"/>
                </a:solidFill>
                <a:latin typeface="Kanit" pitchFamily="34" charset="0"/>
                <a:ea typeface="Kanit" pitchFamily="34" charset="-122"/>
                <a:cs typeface="Kanit" pitchFamily="34" charset="-120"/>
              </a:rPr>
              <a:t>Benefits</a:t>
            </a:r>
            <a:endParaRPr lang="en-US" sz="2187" dirty="0"/>
          </a:p>
        </p:txBody>
      </p:sp>
      <p:sp>
        <p:nvSpPr>
          <p:cNvPr id="16" name="Text 14"/>
          <p:cNvSpPr/>
          <p:nvPr/>
        </p:nvSpPr>
        <p:spPr>
          <a:xfrm>
            <a:off x="9707107" y="2621042"/>
            <a:ext cx="4011870" cy="2524244"/>
          </a:xfrm>
          <a:prstGeom prst="rect">
            <a:avLst/>
          </a:prstGeom>
          <a:noFill/>
          <a:ln/>
        </p:spPr>
        <p:txBody>
          <a:bodyPr wrap="square" rtlCol="0" anchor="t"/>
          <a:lstStyle/>
          <a:p>
            <a:pPr>
              <a:lnSpc>
                <a:spcPts val="2799"/>
              </a:lnSpc>
            </a:pPr>
            <a:r>
              <a:rPr lang="en-GB" sz="1750" dirty="0">
                <a:solidFill>
                  <a:srgbClr val="2C3249"/>
                </a:solidFill>
                <a:latin typeface="Martel Sans" pitchFamily="34" charset="0"/>
                <a:ea typeface="Martel Sans" pitchFamily="34" charset="-122"/>
                <a:cs typeface="Martel Sans" pitchFamily="34" charset="-120"/>
              </a:rPr>
              <a:t>Enhance productivity, accelerate project timelines, and empower decision-making by creating an intuitive and user-friendly space tailored to </a:t>
            </a:r>
            <a:r>
              <a:rPr lang="en-GB" sz="1750" dirty="0" err="1">
                <a:solidFill>
                  <a:srgbClr val="2C3249"/>
                </a:solidFill>
                <a:latin typeface="Martel Sans" pitchFamily="34" charset="0"/>
                <a:ea typeface="Martel Sans" pitchFamily="34" charset="-122"/>
                <a:cs typeface="Martel Sans" pitchFamily="34" charset="-120"/>
              </a:rPr>
              <a:t>Pushtishangar's</a:t>
            </a:r>
            <a:r>
              <a:rPr lang="en-GB" sz="1750" dirty="0">
                <a:solidFill>
                  <a:srgbClr val="2C3249"/>
                </a:solidFill>
                <a:latin typeface="Martel Sans" pitchFamily="34" charset="0"/>
                <a:ea typeface="Martel Sans" pitchFamily="34" charset="-122"/>
                <a:cs typeface="Martel Sans" pitchFamily="34" charset="-120"/>
              </a:rPr>
              <a:t> spiritual offerings. This initiative aims to streamline processes, facilitate efficient navigation, and ensure seamless access to the diverse array of products and services available.</a:t>
            </a:r>
            <a:endParaRPr lang="en-US" sz="175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32696"/>
          </a:xfrm>
          <a:prstGeom prst="rect">
            <a:avLst/>
          </a:prstGeom>
          <a:solidFill>
            <a:srgbClr val="FFFFFF"/>
          </a:solidFill>
          <a:ln/>
        </p:spPr>
      </p:sp>
      <p:pic>
        <p:nvPicPr>
          <p:cNvPr id="4" name="Image 0" descr="preencoded.png"/>
          <p:cNvPicPr>
            <a:picLocks noChangeAspect="1"/>
          </p:cNvPicPr>
          <p:nvPr/>
        </p:nvPicPr>
        <p:blipFill>
          <a:blip r:embed="rId3"/>
          <a:stretch>
            <a:fillRect/>
          </a:stretch>
        </p:blipFill>
        <p:spPr>
          <a:xfrm>
            <a:off x="0" y="0"/>
            <a:ext cx="14630400" cy="8232696"/>
          </a:xfrm>
          <a:prstGeom prst="rect">
            <a:avLst/>
          </a:prstGeom>
        </p:spPr>
      </p:pic>
      <p:sp>
        <p:nvSpPr>
          <p:cNvPr id="5" name="Shape 2"/>
          <p:cNvSpPr/>
          <p:nvPr/>
        </p:nvSpPr>
        <p:spPr>
          <a:xfrm>
            <a:off x="0" y="0"/>
            <a:ext cx="14630400" cy="8232696"/>
          </a:xfrm>
          <a:prstGeom prst="rect">
            <a:avLst/>
          </a:prstGeom>
          <a:solidFill>
            <a:srgbClr val="FFFFFF">
              <a:alpha val="85000"/>
            </a:srgbClr>
          </a:solidFill>
          <a:ln/>
        </p:spPr>
      </p:sp>
      <p:sp>
        <p:nvSpPr>
          <p:cNvPr id="6" name="Text 3"/>
          <p:cNvSpPr/>
          <p:nvPr/>
        </p:nvSpPr>
        <p:spPr>
          <a:xfrm>
            <a:off x="2100739" y="603766"/>
            <a:ext cx="4531162" cy="686038"/>
          </a:xfrm>
          <a:prstGeom prst="rect">
            <a:avLst/>
          </a:prstGeom>
          <a:noFill/>
          <a:ln/>
        </p:spPr>
        <p:txBody>
          <a:bodyPr wrap="none" rtlCol="0" anchor="t"/>
          <a:lstStyle/>
          <a:p>
            <a:pPr marL="0" indent="0">
              <a:lnSpc>
                <a:spcPts val="5402"/>
              </a:lnSpc>
              <a:buNone/>
            </a:pPr>
            <a:r>
              <a:rPr lang="en-US" sz="4322" dirty="0">
                <a:solidFill>
                  <a:srgbClr val="272D45"/>
                </a:solidFill>
                <a:latin typeface="Kanit" pitchFamily="34" charset="0"/>
                <a:ea typeface="Kanit" pitchFamily="34" charset="-122"/>
                <a:cs typeface="Kanit" pitchFamily="34" charset="-120"/>
              </a:rPr>
              <a:t>Problem Definition</a:t>
            </a:r>
            <a:endParaRPr lang="en-US" sz="4322" dirty="0"/>
          </a:p>
        </p:txBody>
      </p:sp>
      <p:sp>
        <p:nvSpPr>
          <p:cNvPr id="7" name="Shape 4"/>
          <p:cNvSpPr/>
          <p:nvPr/>
        </p:nvSpPr>
        <p:spPr>
          <a:xfrm>
            <a:off x="2100739" y="1619131"/>
            <a:ext cx="3329940" cy="3738920"/>
          </a:xfrm>
          <a:prstGeom prst="roundRect">
            <a:avLst>
              <a:gd name="adj" fmla="val 2967"/>
            </a:avLst>
          </a:prstGeom>
          <a:solidFill>
            <a:srgbClr val="DFECE9"/>
          </a:solidFill>
          <a:ln w="7620">
            <a:solidFill>
              <a:srgbClr val="C5D2CF"/>
            </a:solidFill>
            <a:prstDash val="solid"/>
          </a:ln>
        </p:spPr>
      </p:sp>
      <p:sp>
        <p:nvSpPr>
          <p:cNvPr id="8" name="Text 5"/>
          <p:cNvSpPr/>
          <p:nvPr/>
        </p:nvSpPr>
        <p:spPr>
          <a:xfrm>
            <a:off x="2327910" y="1846302"/>
            <a:ext cx="2499598" cy="343019"/>
          </a:xfrm>
          <a:prstGeom prst="rect">
            <a:avLst/>
          </a:prstGeom>
          <a:noFill/>
          <a:ln/>
        </p:spPr>
        <p:txBody>
          <a:bodyPr wrap="none" rtlCol="0" anchor="t"/>
          <a:lstStyle/>
          <a:p>
            <a:pPr marL="0" indent="0">
              <a:lnSpc>
                <a:spcPts val="2701"/>
              </a:lnSpc>
              <a:buNone/>
            </a:pPr>
            <a:r>
              <a:rPr lang="en-US" sz="2161" dirty="0">
                <a:solidFill>
                  <a:srgbClr val="2C3249"/>
                </a:solidFill>
                <a:latin typeface="Kanit" pitchFamily="34" charset="0"/>
                <a:ea typeface="Kanit" pitchFamily="34" charset="-122"/>
                <a:cs typeface="Kanit" pitchFamily="34" charset="-120"/>
              </a:rPr>
              <a:t>Inefficient Workflows</a:t>
            </a:r>
            <a:endParaRPr lang="en-US" sz="2161" dirty="0"/>
          </a:p>
        </p:txBody>
      </p:sp>
      <p:sp>
        <p:nvSpPr>
          <p:cNvPr id="9" name="Text 6"/>
          <p:cNvSpPr/>
          <p:nvPr/>
        </p:nvSpPr>
        <p:spPr>
          <a:xfrm>
            <a:off x="2327910" y="2321004"/>
            <a:ext cx="2875598" cy="2458641"/>
          </a:xfrm>
          <a:prstGeom prst="rect">
            <a:avLst/>
          </a:prstGeom>
          <a:noFill/>
          <a:ln/>
        </p:spPr>
        <p:txBody>
          <a:bodyPr wrap="square" rtlCol="0" anchor="t"/>
          <a:lstStyle/>
          <a:p>
            <a:pPr marL="0" indent="0">
              <a:lnSpc>
                <a:spcPts val="2766"/>
              </a:lnSpc>
              <a:buNone/>
            </a:pPr>
            <a:r>
              <a:rPr lang="en-US" sz="1729" dirty="0">
                <a:solidFill>
                  <a:srgbClr val="2C3249"/>
                </a:solidFill>
                <a:latin typeface="Martel Sans" pitchFamily="34" charset="0"/>
                <a:ea typeface="Martel Sans" pitchFamily="34" charset="-122"/>
                <a:cs typeface="Martel Sans" pitchFamily="34" charset="-120"/>
              </a:rPr>
              <a:t>Current systems within Pushtishangar lack the automation needed for the agile demands of our ecommerce project, impacting operational efficiency.</a:t>
            </a:r>
            <a:endParaRPr lang="en-US" sz="1729" dirty="0"/>
          </a:p>
        </p:txBody>
      </p:sp>
      <p:sp>
        <p:nvSpPr>
          <p:cNvPr id="10" name="Shape 7"/>
          <p:cNvSpPr/>
          <p:nvPr/>
        </p:nvSpPr>
        <p:spPr>
          <a:xfrm>
            <a:off x="5650230" y="1619131"/>
            <a:ext cx="3329940" cy="3738920"/>
          </a:xfrm>
          <a:prstGeom prst="roundRect">
            <a:avLst>
              <a:gd name="adj" fmla="val 2967"/>
            </a:avLst>
          </a:prstGeom>
          <a:solidFill>
            <a:srgbClr val="DFECE9"/>
          </a:solidFill>
          <a:ln w="7620">
            <a:solidFill>
              <a:srgbClr val="C5D2CF"/>
            </a:solidFill>
            <a:prstDash val="solid"/>
          </a:ln>
        </p:spPr>
      </p:sp>
      <p:sp>
        <p:nvSpPr>
          <p:cNvPr id="11" name="Text 8"/>
          <p:cNvSpPr/>
          <p:nvPr/>
        </p:nvSpPr>
        <p:spPr>
          <a:xfrm>
            <a:off x="5877401" y="1846302"/>
            <a:ext cx="2195513" cy="343019"/>
          </a:xfrm>
          <a:prstGeom prst="rect">
            <a:avLst/>
          </a:prstGeom>
          <a:noFill/>
          <a:ln/>
        </p:spPr>
        <p:txBody>
          <a:bodyPr wrap="none" rtlCol="0" anchor="t"/>
          <a:lstStyle/>
          <a:p>
            <a:pPr marL="0" indent="0">
              <a:lnSpc>
                <a:spcPts val="2701"/>
              </a:lnSpc>
              <a:buNone/>
            </a:pPr>
            <a:r>
              <a:rPr lang="en-US" sz="2161" dirty="0">
                <a:solidFill>
                  <a:srgbClr val="2C3249"/>
                </a:solidFill>
                <a:latin typeface="Kanit" pitchFamily="34" charset="0"/>
                <a:ea typeface="Kanit" pitchFamily="34" charset="-122"/>
                <a:cs typeface="Kanit" pitchFamily="34" charset="-120"/>
              </a:rPr>
              <a:t>Data Overload</a:t>
            </a:r>
            <a:endParaRPr lang="en-US" sz="2161" dirty="0"/>
          </a:p>
        </p:txBody>
      </p:sp>
      <p:sp>
        <p:nvSpPr>
          <p:cNvPr id="12" name="Text 9"/>
          <p:cNvSpPr/>
          <p:nvPr/>
        </p:nvSpPr>
        <p:spPr>
          <a:xfrm>
            <a:off x="5877401" y="2321004"/>
            <a:ext cx="2875598" cy="2809875"/>
          </a:xfrm>
          <a:prstGeom prst="rect">
            <a:avLst/>
          </a:prstGeom>
          <a:noFill/>
          <a:ln/>
        </p:spPr>
        <p:txBody>
          <a:bodyPr wrap="square" rtlCol="0" anchor="t"/>
          <a:lstStyle/>
          <a:p>
            <a:pPr marL="0" indent="0">
              <a:lnSpc>
                <a:spcPts val="2766"/>
              </a:lnSpc>
              <a:buNone/>
            </a:pPr>
            <a:r>
              <a:rPr lang="en-US" sz="1729" dirty="0">
                <a:solidFill>
                  <a:srgbClr val="2C3249"/>
                </a:solidFill>
                <a:latin typeface="Martel Sans" pitchFamily="34" charset="0"/>
                <a:ea typeface="Martel Sans" pitchFamily="34" charset="-122"/>
                <a:cs typeface="Martel Sans" pitchFamily="34" charset="-120"/>
              </a:rPr>
              <a:t>Extracting actionable insights from the substantial volume of project data on the Pushtishangar platform proves challenging, resulting in information overload for our teams.</a:t>
            </a:r>
            <a:endParaRPr lang="en-US" sz="1729" dirty="0"/>
          </a:p>
        </p:txBody>
      </p:sp>
      <p:sp>
        <p:nvSpPr>
          <p:cNvPr id="13" name="Shape 10"/>
          <p:cNvSpPr/>
          <p:nvPr/>
        </p:nvSpPr>
        <p:spPr>
          <a:xfrm>
            <a:off x="9199721" y="1619131"/>
            <a:ext cx="3329940" cy="3738920"/>
          </a:xfrm>
          <a:prstGeom prst="roundRect">
            <a:avLst>
              <a:gd name="adj" fmla="val 2967"/>
            </a:avLst>
          </a:prstGeom>
          <a:solidFill>
            <a:srgbClr val="DFECE9"/>
          </a:solidFill>
          <a:ln w="7620">
            <a:solidFill>
              <a:srgbClr val="C5D2CF"/>
            </a:solidFill>
            <a:prstDash val="solid"/>
          </a:ln>
        </p:spPr>
      </p:sp>
      <p:sp>
        <p:nvSpPr>
          <p:cNvPr id="14" name="Text 11"/>
          <p:cNvSpPr/>
          <p:nvPr/>
        </p:nvSpPr>
        <p:spPr>
          <a:xfrm>
            <a:off x="9426893" y="1846302"/>
            <a:ext cx="2195513" cy="343019"/>
          </a:xfrm>
          <a:prstGeom prst="rect">
            <a:avLst/>
          </a:prstGeom>
          <a:noFill/>
          <a:ln/>
        </p:spPr>
        <p:txBody>
          <a:bodyPr wrap="none" rtlCol="0" anchor="t"/>
          <a:lstStyle/>
          <a:p>
            <a:pPr marL="0" indent="0">
              <a:lnSpc>
                <a:spcPts val="2701"/>
              </a:lnSpc>
              <a:buNone/>
            </a:pPr>
            <a:r>
              <a:rPr lang="en-US" sz="2161" dirty="0">
                <a:solidFill>
                  <a:srgbClr val="2C3249"/>
                </a:solidFill>
                <a:latin typeface="Kanit" pitchFamily="34" charset="0"/>
                <a:ea typeface="Kanit" pitchFamily="34" charset="-122"/>
                <a:cs typeface="Kanit" pitchFamily="34" charset="-120"/>
              </a:rPr>
              <a:t>Risk Blind Spots</a:t>
            </a:r>
            <a:endParaRPr lang="en-US" sz="2161" dirty="0"/>
          </a:p>
        </p:txBody>
      </p:sp>
      <p:sp>
        <p:nvSpPr>
          <p:cNvPr id="15" name="Text 12"/>
          <p:cNvSpPr/>
          <p:nvPr/>
        </p:nvSpPr>
        <p:spPr>
          <a:xfrm>
            <a:off x="9426893" y="2321004"/>
            <a:ext cx="2875598" cy="2458641"/>
          </a:xfrm>
          <a:prstGeom prst="rect">
            <a:avLst/>
          </a:prstGeom>
          <a:noFill/>
          <a:ln/>
        </p:spPr>
        <p:txBody>
          <a:bodyPr wrap="square" rtlCol="0" anchor="t"/>
          <a:lstStyle/>
          <a:p>
            <a:pPr marL="0" indent="0">
              <a:lnSpc>
                <a:spcPts val="2766"/>
              </a:lnSpc>
              <a:buNone/>
            </a:pPr>
            <a:r>
              <a:rPr lang="en-US" sz="1729" dirty="0">
                <a:solidFill>
                  <a:srgbClr val="2C3249"/>
                </a:solidFill>
                <a:latin typeface="Martel Sans" pitchFamily="34" charset="0"/>
                <a:ea typeface="Martel Sans" pitchFamily="34" charset="-122"/>
                <a:cs typeface="Martel Sans" pitchFamily="34" charset="-120"/>
              </a:rPr>
              <a:t>Identification and mitigation of potential risks are inadequately addressed in the existing Pushtishangar system, creating gaps in risk management.</a:t>
            </a:r>
            <a:endParaRPr lang="en-US" sz="1729" dirty="0"/>
          </a:p>
        </p:txBody>
      </p:sp>
      <p:sp>
        <p:nvSpPr>
          <p:cNvPr id="16" name="Shape 13"/>
          <p:cNvSpPr/>
          <p:nvPr/>
        </p:nvSpPr>
        <p:spPr>
          <a:xfrm>
            <a:off x="2100739" y="5577602"/>
            <a:ext cx="10428923" cy="2051328"/>
          </a:xfrm>
          <a:prstGeom prst="roundRect">
            <a:avLst>
              <a:gd name="adj" fmla="val 4816"/>
            </a:avLst>
          </a:prstGeom>
          <a:solidFill>
            <a:srgbClr val="DFECE9"/>
          </a:solidFill>
          <a:ln w="7620">
            <a:solidFill>
              <a:srgbClr val="C5D2CF"/>
            </a:solidFill>
            <a:prstDash val="solid"/>
          </a:ln>
        </p:spPr>
      </p:sp>
      <p:sp>
        <p:nvSpPr>
          <p:cNvPr id="17" name="Text 14"/>
          <p:cNvSpPr/>
          <p:nvPr/>
        </p:nvSpPr>
        <p:spPr>
          <a:xfrm>
            <a:off x="2327910" y="5804773"/>
            <a:ext cx="3020497" cy="411599"/>
          </a:xfrm>
          <a:prstGeom prst="rect">
            <a:avLst/>
          </a:prstGeom>
          <a:noFill/>
          <a:ln/>
        </p:spPr>
        <p:txBody>
          <a:bodyPr wrap="none" rtlCol="0" anchor="t"/>
          <a:lstStyle/>
          <a:p>
            <a:pPr marL="0" indent="0">
              <a:lnSpc>
                <a:spcPts val="3241"/>
              </a:lnSpc>
              <a:buNone/>
            </a:pPr>
            <a:r>
              <a:rPr lang="en-US" sz="2593" dirty="0">
                <a:solidFill>
                  <a:srgbClr val="2C3249"/>
                </a:solidFill>
                <a:latin typeface="Kanit" pitchFamily="34" charset="0"/>
                <a:ea typeface="Kanit" pitchFamily="34" charset="-122"/>
                <a:cs typeface="Kanit" pitchFamily="34" charset="-120"/>
              </a:rPr>
              <a:t>Technology Solution:</a:t>
            </a:r>
            <a:endParaRPr lang="en-US" sz="2593" dirty="0"/>
          </a:p>
        </p:txBody>
      </p:sp>
      <p:sp>
        <p:nvSpPr>
          <p:cNvPr id="18" name="Text 15"/>
          <p:cNvSpPr/>
          <p:nvPr/>
        </p:nvSpPr>
        <p:spPr>
          <a:xfrm>
            <a:off x="2327910" y="6348055"/>
            <a:ext cx="9974580" cy="1053703"/>
          </a:xfrm>
          <a:prstGeom prst="rect">
            <a:avLst/>
          </a:prstGeom>
          <a:noFill/>
          <a:ln/>
        </p:spPr>
        <p:txBody>
          <a:bodyPr wrap="square" rtlCol="0" anchor="t"/>
          <a:lstStyle/>
          <a:p>
            <a:pPr marL="0" indent="0">
              <a:lnSpc>
                <a:spcPts val="2766"/>
              </a:lnSpc>
              <a:buNone/>
            </a:pPr>
            <a:r>
              <a:rPr lang="en-US" sz="1729" dirty="0">
                <a:solidFill>
                  <a:srgbClr val="2C3249"/>
                </a:solidFill>
                <a:latin typeface="Martel Sans" pitchFamily="34" charset="0"/>
                <a:ea typeface="Martel Sans" pitchFamily="34" charset="-122"/>
                <a:cs typeface="Martel Sans" pitchFamily="34" charset="-120"/>
              </a:rPr>
              <a:t>Leveraging the MERN stack, our solution addresses the challenges faced by static websites. By introducing load balancing capabilities, we aim to enhance performance and mitigate the inefficiencies outlined above.</a:t>
            </a:r>
            <a:endParaRPr lang="en-US" sz="1729"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4306133" y="1293555"/>
            <a:ext cx="5564267" cy="694373"/>
          </a:xfrm>
          <a:prstGeom prst="rect">
            <a:avLst/>
          </a:prstGeom>
          <a:noFill/>
          <a:ln/>
        </p:spPr>
        <p:txBody>
          <a:bodyPr wrap="none" rtlCol="0" anchor="t"/>
          <a:lstStyle/>
          <a:p>
            <a:pPr marL="0" indent="0">
              <a:lnSpc>
                <a:spcPts val="5468"/>
              </a:lnSpc>
              <a:buNone/>
            </a:pPr>
            <a:r>
              <a:rPr lang="en-US" sz="4374" dirty="0">
                <a:solidFill>
                  <a:srgbClr val="272D45"/>
                </a:solidFill>
                <a:latin typeface="Kanit" pitchFamily="34" charset="0"/>
                <a:ea typeface="Kanit" pitchFamily="34" charset="-122"/>
                <a:cs typeface="Kanit" pitchFamily="34" charset="-120"/>
              </a:rPr>
              <a:t>Underlying technology</a:t>
            </a:r>
            <a:endParaRPr lang="en-US" sz="4374" dirty="0"/>
          </a:p>
        </p:txBody>
      </p:sp>
      <p:pic>
        <p:nvPicPr>
          <p:cNvPr id="5" name="Image 0" descr="preencoded.png"/>
          <p:cNvPicPr>
            <a:picLocks noChangeAspect="1"/>
          </p:cNvPicPr>
          <p:nvPr/>
        </p:nvPicPr>
        <p:blipFill>
          <a:blip r:embed="rId3"/>
          <a:stretch>
            <a:fillRect/>
          </a:stretch>
        </p:blipFill>
        <p:spPr>
          <a:xfrm>
            <a:off x="2037993" y="2614970"/>
            <a:ext cx="444341" cy="444341"/>
          </a:xfrm>
          <a:prstGeom prst="rect">
            <a:avLst/>
          </a:prstGeom>
        </p:spPr>
      </p:pic>
      <p:sp>
        <p:nvSpPr>
          <p:cNvPr id="6" name="Text 3"/>
          <p:cNvSpPr/>
          <p:nvPr/>
        </p:nvSpPr>
        <p:spPr>
          <a:xfrm>
            <a:off x="2037993" y="3281482"/>
            <a:ext cx="2388632" cy="3124676"/>
          </a:xfrm>
          <a:prstGeom prst="rect">
            <a:avLst/>
          </a:prstGeom>
          <a:noFill/>
          <a:ln/>
        </p:spPr>
        <p:txBody>
          <a:bodyPr wrap="square" rtlCol="0" anchor="t"/>
          <a:lstStyle/>
          <a:p>
            <a:pPr marL="0" indent="0" algn="l">
              <a:lnSpc>
                <a:spcPts val="2734"/>
              </a:lnSpc>
              <a:buNone/>
            </a:pPr>
            <a:r>
              <a:rPr lang="en-US" sz="2187" b="1" dirty="0">
                <a:solidFill>
                  <a:srgbClr val="272D45"/>
                </a:solidFill>
                <a:latin typeface="Kanit" pitchFamily="34" charset="0"/>
                <a:ea typeface="Kanit" pitchFamily="34" charset="-122"/>
                <a:cs typeface="Kanit" pitchFamily="34" charset="-120"/>
              </a:rPr>
              <a:t>MongoDB:</a:t>
            </a:r>
            <a:r>
              <a:rPr lang="en-US" sz="2187" dirty="0">
                <a:solidFill>
                  <a:srgbClr val="272D45"/>
                </a:solidFill>
                <a:latin typeface="Kanit" pitchFamily="34" charset="0"/>
                <a:ea typeface="Kanit" pitchFamily="34" charset="-122"/>
                <a:cs typeface="Kanit" pitchFamily="34" charset="-120"/>
              </a:rPr>
              <a:t> Leveraging MongoDB for seamless data storage and retrieval, ensuring efficient handling of complex project datasets.</a:t>
            </a:r>
            <a:endParaRPr lang="en-US" sz="2187" dirty="0"/>
          </a:p>
        </p:txBody>
      </p:sp>
      <p:pic>
        <p:nvPicPr>
          <p:cNvPr id="7" name="Image 1" descr="preencoded.png"/>
          <p:cNvPicPr>
            <a:picLocks noChangeAspect="1"/>
          </p:cNvPicPr>
          <p:nvPr/>
        </p:nvPicPr>
        <p:blipFill>
          <a:blip r:embed="rId4"/>
          <a:stretch>
            <a:fillRect/>
          </a:stretch>
        </p:blipFill>
        <p:spPr>
          <a:xfrm>
            <a:off x="4759881" y="2614970"/>
            <a:ext cx="444341" cy="444341"/>
          </a:xfrm>
          <a:prstGeom prst="rect">
            <a:avLst/>
          </a:prstGeom>
        </p:spPr>
      </p:pic>
      <p:sp>
        <p:nvSpPr>
          <p:cNvPr id="8" name="Text 4"/>
          <p:cNvSpPr/>
          <p:nvPr/>
        </p:nvSpPr>
        <p:spPr>
          <a:xfrm>
            <a:off x="4759881" y="3281482"/>
            <a:ext cx="2388632" cy="3471863"/>
          </a:xfrm>
          <a:prstGeom prst="rect">
            <a:avLst/>
          </a:prstGeom>
          <a:noFill/>
          <a:ln/>
        </p:spPr>
        <p:txBody>
          <a:bodyPr wrap="square" rtlCol="0" anchor="t"/>
          <a:lstStyle/>
          <a:p>
            <a:pPr marL="0" indent="0" algn="l">
              <a:lnSpc>
                <a:spcPts val="2734"/>
              </a:lnSpc>
              <a:buNone/>
            </a:pPr>
            <a:r>
              <a:rPr lang="en-US" sz="2187" b="1" dirty="0">
                <a:solidFill>
                  <a:srgbClr val="272D45"/>
                </a:solidFill>
                <a:latin typeface="Kanit" pitchFamily="34" charset="0"/>
                <a:ea typeface="Kanit" pitchFamily="34" charset="-122"/>
                <a:cs typeface="Kanit" pitchFamily="34" charset="-120"/>
              </a:rPr>
              <a:t>Express:</a:t>
            </a:r>
            <a:r>
              <a:rPr lang="en-US" sz="2187" dirty="0">
                <a:solidFill>
                  <a:srgbClr val="272D45"/>
                </a:solidFill>
                <a:latin typeface="Kanit" pitchFamily="34" charset="0"/>
                <a:ea typeface="Kanit" pitchFamily="34" charset="-122"/>
                <a:cs typeface="Kanit" pitchFamily="34" charset="-120"/>
              </a:rPr>
              <a:t> Utilizing Express to build a robust backend, facilitating streamlined processes through smart task allocation and workflow automation.</a:t>
            </a:r>
            <a:endParaRPr lang="en-US" sz="2187" dirty="0"/>
          </a:p>
        </p:txBody>
      </p:sp>
      <p:pic>
        <p:nvPicPr>
          <p:cNvPr id="9" name="Image 2" descr="preencoded.png"/>
          <p:cNvPicPr>
            <a:picLocks noChangeAspect="1"/>
          </p:cNvPicPr>
          <p:nvPr/>
        </p:nvPicPr>
        <p:blipFill>
          <a:blip r:embed="rId5"/>
          <a:stretch>
            <a:fillRect/>
          </a:stretch>
        </p:blipFill>
        <p:spPr>
          <a:xfrm>
            <a:off x="7481768" y="2614970"/>
            <a:ext cx="444341" cy="444341"/>
          </a:xfrm>
          <a:prstGeom prst="rect">
            <a:avLst/>
          </a:prstGeom>
        </p:spPr>
      </p:pic>
      <p:sp>
        <p:nvSpPr>
          <p:cNvPr id="10" name="Text 5"/>
          <p:cNvSpPr/>
          <p:nvPr/>
        </p:nvSpPr>
        <p:spPr>
          <a:xfrm>
            <a:off x="7481768" y="3281482"/>
            <a:ext cx="2388632" cy="2430304"/>
          </a:xfrm>
          <a:prstGeom prst="rect">
            <a:avLst/>
          </a:prstGeom>
          <a:noFill/>
          <a:ln/>
        </p:spPr>
        <p:txBody>
          <a:bodyPr wrap="square" rtlCol="0" anchor="t"/>
          <a:lstStyle/>
          <a:p>
            <a:pPr marL="0" indent="0" algn="l">
              <a:lnSpc>
                <a:spcPts val="2734"/>
              </a:lnSpc>
              <a:buNone/>
            </a:pPr>
            <a:r>
              <a:rPr lang="en-US" sz="2187" b="1" dirty="0">
                <a:solidFill>
                  <a:srgbClr val="272D45"/>
                </a:solidFill>
                <a:latin typeface="Kanit" pitchFamily="34" charset="0"/>
                <a:ea typeface="Kanit" pitchFamily="34" charset="-122"/>
                <a:cs typeface="Kanit" pitchFamily="34" charset="-120"/>
              </a:rPr>
              <a:t>React:</a:t>
            </a:r>
            <a:r>
              <a:rPr lang="en-US" sz="2187" dirty="0">
                <a:solidFill>
                  <a:srgbClr val="272D45"/>
                </a:solidFill>
                <a:latin typeface="Kanit" pitchFamily="34" charset="0"/>
                <a:ea typeface="Kanit" pitchFamily="34" charset="-122"/>
                <a:cs typeface="Kanit" pitchFamily="34" charset="-120"/>
              </a:rPr>
              <a:t> Harnessing the power of React for an interactive user interface, enhancing user experience and decision support.</a:t>
            </a:r>
            <a:endParaRPr lang="en-US" sz="2187" dirty="0"/>
          </a:p>
        </p:txBody>
      </p:sp>
      <p:pic>
        <p:nvPicPr>
          <p:cNvPr id="11" name="Image 3" descr="preencoded.png"/>
          <p:cNvPicPr>
            <a:picLocks noChangeAspect="1"/>
          </p:cNvPicPr>
          <p:nvPr/>
        </p:nvPicPr>
        <p:blipFill>
          <a:blip r:embed="rId6"/>
          <a:stretch>
            <a:fillRect/>
          </a:stretch>
        </p:blipFill>
        <p:spPr>
          <a:xfrm>
            <a:off x="10203656" y="2614970"/>
            <a:ext cx="444341" cy="444341"/>
          </a:xfrm>
          <a:prstGeom prst="rect">
            <a:avLst/>
          </a:prstGeom>
        </p:spPr>
      </p:pic>
      <p:sp>
        <p:nvSpPr>
          <p:cNvPr id="12" name="Text 6"/>
          <p:cNvSpPr/>
          <p:nvPr/>
        </p:nvSpPr>
        <p:spPr>
          <a:xfrm>
            <a:off x="10203656" y="3281482"/>
            <a:ext cx="2388751" cy="3124676"/>
          </a:xfrm>
          <a:prstGeom prst="rect">
            <a:avLst/>
          </a:prstGeom>
          <a:noFill/>
          <a:ln/>
        </p:spPr>
        <p:txBody>
          <a:bodyPr wrap="square" rtlCol="0" anchor="t"/>
          <a:lstStyle/>
          <a:p>
            <a:pPr marL="0" indent="0" algn="l">
              <a:lnSpc>
                <a:spcPts val="2734"/>
              </a:lnSpc>
              <a:buNone/>
            </a:pPr>
            <a:r>
              <a:rPr lang="en-US" sz="2187" b="1" dirty="0">
                <a:solidFill>
                  <a:srgbClr val="272D45"/>
                </a:solidFill>
                <a:latin typeface="Kanit" pitchFamily="34" charset="0"/>
                <a:ea typeface="Kanit" pitchFamily="34" charset="-122"/>
                <a:cs typeface="Kanit" pitchFamily="34" charset="-120"/>
              </a:rPr>
              <a:t>Node.js:</a:t>
            </a:r>
            <a:r>
              <a:rPr lang="en-US" sz="2187" dirty="0">
                <a:solidFill>
                  <a:srgbClr val="272D45"/>
                </a:solidFill>
                <a:latin typeface="Kanit" pitchFamily="34" charset="0"/>
                <a:ea typeface="Kanit" pitchFamily="34" charset="-122"/>
                <a:cs typeface="Kanit" pitchFamily="34" charset="-120"/>
              </a:rPr>
              <a:t> Implementing Node.js to enable advanced server-side operations, providing a foundation for predictive analytics within our project.</a:t>
            </a:r>
            <a:endParaRPr lang="en-US" sz="2187"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txBody>
          <a:bodyPr/>
          <a:lstStyle/>
          <a:p>
            <a:endParaRPr lang="en-US" dirty="0"/>
          </a:p>
        </p:txBody>
      </p:sp>
      <p:sp>
        <p:nvSpPr>
          <p:cNvPr id="4" name="Text 2"/>
          <p:cNvSpPr/>
          <p:nvPr/>
        </p:nvSpPr>
        <p:spPr>
          <a:xfrm>
            <a:off x="2413057" y="985838"/>
            <a:ext cx="4443889" cy="694373"/>
          </a:xfrm>
          <a:prstGeom prst="rect">
            <a:avLst/>
          </a:prstGeom>
          <a:noFill/>
          <a:ln/>
        </p:spPr>
        <p:txBody>
          <a:bodyPr wrap="none" rtlCol="0" anchor="t"/>
          <a:lstStyle/>
          <a:p>
            <a:pPr marL="0" indent="0">
              <a:lnSpc>
                <a:spcPts val="5468"/>
              </a:lnSpc>
              <a:buNone/>
            </a:pPr>
            <a:r>
              <a:rPr lang="en-GB" sz="4374" dirty="0" smtClean="0"/>
              <a:t>Real time Communication Using Web Socket</a:t>
            </a:r>
            <a:endParaRPr lang="en-US" sz="4374" dirty="0"/>
          </a:p>
        </p:txBody>
      </p:sp>
      <p:sp>
        <p:nvSpPr>
          <p:cNvPr id="6" name="Text 3"/>
          <p:cNvSpPr/>
          <p:nvPr/>
        </p:nvSpPr>
        <p:spPr>
          <a:xfrm>
            <a:off x="2260163" y="3045381"/>
            <a:ext cx="3073718" cy="2777490"/>
          </a:xfrm>
          <a:prstGeom prst="rect">
            <a:avLst/>
          </a:prstGeom>
          <a:noFill/>
          <a:ln/>
        </p:spPr>
        <p:txBody>
          <a:bodyPr wrap="square" rtlCol="0" anchor="t"/>
          <a:lstStyle/>
          <a:p>
            <a:pPr marL="0" indent="0" algn="l">
              <a:lnSpc>
                <a:spcPts val="2734"/>
              </a:lnSpc>
              <a:buNone/>
            </a:pPr>
            <a:endParaRPr lang="en-US" sz="2187" dirty="0"/>
          </a:p>
        </p:txBody>
      </p:sp>
      <p:sp>
        <p:nvSpPr>
          <p:cNvPr id="8" name="Text 4"/>
          <p:cNvSpPr/>
          <p:nvPr/>
        </p:nvSpPr>
        <p:spPr>
          <a:xfrm>
            <a:off x="5778222" y="3045381"/>
            <a:ext cx="3073837" cy="3124676"/>
          </a:xfrm>
          <a:prstGeom prst="rect">
            <a:avLst/>
          </a:prstGeom>
          <a:noFill/>
          <a:ln/>
        </p:spPr>
        <p:txBody>
          <a:bodyPr wrap="square" rtlCol="0" anchor="t"/>
          <a:lstStyle/>
          <a:p>
            <a:pPr marL="0" indent="0" algn="l">
              <a:lnSpc>
                <a:spcPts val="2734"/>
              </a:lnSpc>
              <a:buNone/>
            </a:pPr>
            <a:endParaRPr lang="en-US" sz="2187" dirty="0"/>
          </a:p>
        </p:txBody>
      </p:sp>
      <p:sp>
        <p:nvSpPr>
          <p:cNvPr id="10" name="Text 5"/>
          <p:cNvSpPr/>
          <p:nvPr/>
        </p:nvSpPr>
        <p:spPr>
          <a:xfrm>
            <a:off x="9296400" y="3045381"/>
            <a:ext cx="3073837" cy="4166235"/>
          </a:xfrm>
          <a:prstGeom prst="rect">
            <a:avLst/>
          </a:prstGeom>
          <a:noFill/>
          <a:ln/>
        </p:spPr>
        <p:txBody>
          <a:bodyPr wrap="square" rtlCol="0" anchor="t"/>
          <a:lstStyle/>
          <a:p>
            <a:pPr marL="0" indent="0" algn="l">
              <a:lnSpc>
                <a:spcPts val="2734"/>
              </a:lnSpc>
              <a:buNone/>
            </a:pPr>
            <a:endParaRPr lang="en-US" sz="2187"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8429" y="2380896"/>
            <a:ext cx="6867200" cy="4830720"/>
          </a:xfrm>
          <a:prstGeom prst="rect">
            <a:avLst/>
          </a:prstGeom>
        </p:spPr>
      </p:pic>
      <p:sp>
        <p:nvSpPr>
          <p:cNvPr id="13" name="TextBox 12"/>
          <p:cNvSpPr txBox="1"/>
          <p:nvPr/>
        </p:nvSpPr>
        <p:spPr>
          <a:xfrm>
            <a:off x="7961586" y="2380896"/>
            <a:ext cx="6164317" cy="4585871"/>
          </a:xfrm>
          <a:prstGeom prst="rect">
            <a:avLst/>
          </a:prstGeom>
          <a:noFill/>
        </p:spPr>
        <p:txBody>
          <a:bodyPr wrap="square" rtlCol="0">
            <a:spAutoFit/>
          </a:bodyPr>
          <a:lstStyle/>
          <a:p>
            <a:r>
              <a:rPr lang="en-GB" sz="2800" dirty="0"/>
              <a:t/>
            </a:r>
            <a:br>
              <a:rPr lang="en-GB" sz="2800" dirty="0"/>
            </a:br>
            <a:r>
              <a:rPr lang="en-GB" sz="2400" dirty="0">
                <a:solidFill>
                  <a:srgbClr val="2C3249"/>
                </a:solidFill>
                <a:latin typeface="Martel Sans" pitchFamily="34" charset="0"/>
                <a:ea typeface="Martel Sans" pitchFamily="34" charset="-122"/>
                <a:cs typeface="Martel Sans" pitchFamily="34" charset="-120"/>
              </a:rPr>
              <a:t>In the </a:t>
            </a:r>
            <a:r>
              <a:rPr lang="en-GB" sz="2400" dirty="0" err="1">
                <a:solidFill>
                  <a:srgbClr val="2C3249"/>
                </a:solidFill>
                <a:latin typeface="Martel Sans" pitchFamily="34" charset="0"/>
                <a:ea typeface="Martel Sans" pitchFamily="34" charset="-122"/>
                <a:cs typeface="Martel Sans" pitchFamily="34" charset="-120"/>
              </a:rPr>
              <a:t>Pushti</a:t>
            </a:r>
            <a:r>
              <a:rPr lang="en-GB" sz="2400" dirty="0">
                <a:solidFill>
                  <a:srgbClr val="2C3249"/>
                </a:solidFill>
                <a:latin typeface="Martel Sans" pitchFamily="34" charset="0"/>
                <a:ea typeface="Martel Sans" pitchFamily="34" charset="-122"/>
                <a:cs typeface="Martel Sans" pitchFamily="34" charset="-120"/>
              </a:rPr>
              <a:t> </a:t>
            </a:r>
            <a:r>
              <a:rPr lang="en-GB" sz="2400" dirty="0" err="1">
                <a:solidFill>
                  <a:srgbClr val="2C3249"/>
                </a:solidFill>
                <a:latin typeface="Martel Sans" pitchFamily="34" charset="0"/>
                <a:ea typeface="Martel Sans" pitchFamily="34" charset="-122"/>
                <a:cs typeface="Martel Sans" pitchFamily="34" charset="-120"/>
              </a:rPr>
              <a:t>Shangar</a:t>
            </a:r>
            <a:r>
              <a:rPr lang="en-GB" sz="2400" dirty="0">
                <a:solidFill>
                  <a:srgbClr val="2C3249"/>
                </a:solidFill>
                <a:latin typeface="Martel Sans" pitchFamily="34" charset="0"/>
                <a:ea typeface="Martel Sans" pitchFamily="34" charset="-122"/>
                <a:cs typeface="Martel Sans" pitchFamily="34" charset="-120"/>
              </a:rPr>
              <a:t> e-commerce platform, </a:t>
            </a:r>
            <a:r>
              <a:rPr lang="en-GB" sz="2400" dirty="0" err="1">
                <a:solidFill>
                  <a:srgbClr val="2C3249"/>
                </a:solidFill>
                <a:latin typeface="Martel Sans" pitchFamily="34" charset="0"/>
                <a:ea typeface="Martel Sans" pitchFamily="34" charset="-122"/>
                <a:cs typeface="Martel Sans" pitchFamily="34" charset="-120"/>
              </a:rPr>
              <a:t>WebSocket</a:t>
            </a:r>
            <a:r>
              <a:rPr lang="en-GB" sz="2400" dirty="0">
                <a:solidFill>
                  <a:srgbClr val="2C3249"/>
                </a:solidFill>
                <a:latin typeface="Martel Sans" pitchFamily="34" charset="0"/>
                <a:ea typeface="Martel Sans" pitchFamily="34" charset="-122"/>
                <a:cs typeface="Martel Sans" pitchFamily="34" charset="-120"/>
              </a:rPr>
              <a:t> enables real-time, bidirectional communication between the client and server. It's used for instant updates on order status and inventory changes, providing users with timely notifications without needing to refresh the page. This ensures that product availability is always current, enhancing the user experience with immediate and relevant information.</a:t>
            </a:r>
            <a:endParaRPr lang="en-US" sz="2400" dirty="0">
              <a:solidFill>
                <a:srgbClr val="2C3249"/>
              </a:solidFill>
              <a:latin typeface="Martel Sans" pitchFamily="34" charset="0"/>
              <a:ea typeface="Martel Sans" pitchFamily="34" charset="-122"/>
              <a:cs typeface="Martel Sans" pitchFamily="34" charset="-12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3746480" cy="8229600"/>
          </a:xfrm>
          <a:prstGeom prst="rect">
            <a:avLst/>
          </a:prstGeom>
          <a:solidFill>
            <a:srgbClr val="EBF4F3"/>
          </a:solidFill>
          <a:ln/>
        </p:spPr>
      </p:sp>
      <p:sp>
        <p:nvSpPr>
          <p:cNvPr id="3" name="Shape 1"/>
          <p:cNvSpPr/>
          <p:nvPr/>
        </p:nvSpPr>
        <p:spPr>
          <a:xfrm>
            <a:off x="-833318" y="0"/>
            <a:ext cx="14630400" cy="8229600"/>
          </a:xfrm>
          <a:prstGeom prst="rect">
            <a:avLst/>
          </a:prstGeom>
          <a:solidFill>
            <a:srgbClr val="FFFFFF"/>
          </a:solidFill>
          <a:ln/>
        </p:spPr>
      </p:sp>
      <p:sp>
        <p:nvSpPr>
          <p:cNvPr id="6" name="Text 3"/>
          <p:cNvSpPr/>
          <p:nvPr/>
        </p:nvSpPr>
        <p:spPr>
          <a:xfrm>
            <a:off x="2251738" y="6891118"/>
            <a:ext cx="10687407" cy="355402"/>
          </a:xfrm>
          <a:prstGeom prst="rect">
            <a:avLst/>
          </a:prstGeom>
          <a:noFill/>
          <a:ln/>
        </p:spPr>
        <p:txBody>
          <a:bodyPr wrap="none" rtlCol="0" anchor="t"/>
          <a:lstStyle/>
          <a:p>
            <a:pPr algn="ctr">
              <a:lnSpc>
                <a:spcPts val="2799"/>
              </a:lnSpc>
            </a:pPr>
            <a:r>
              <a:rPr lang="en-US" sz="2000" dirty="0" smtClean="0">
                <a:solidFill>
                  <a:srgbClr val="2C3249"/>
                </a:solidFill>
                <a:latin typeface="Martel Sans" pitchFamily="34" charset="0"/>
                <a:ea typeface="Martel Sans" pitchFamily="34" charset="-122"/>
                <a:cs typeface="Martel Sans" pitchFamily="34" charset="-120"/>
              </a:rPr>
              <a:t>Admin Panel Dashboard For Better Data Representation </a:t>
            </a:r>
            <a:endParaRPr lang="en-US" sz="20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455" y="575070"/>
            <a:ext cx="13135928" cy="596289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3746480" cy="8229600"/>
          </a:xfrm>
          <a:prstGeom prst="rect">
            <a:avLst/>
          </a:prstGeom>
          <a:solidFill>
            <a:srgbClr val="EBF4F3"/>
          </a:solidFill>
          <a:ln/>
        </p:spPr>
      </p:sp>
      <p:sp>
        <p:nvSpPr>
          <p:cNvPr id="3" name="Shape 1"/>
          <p:cNvSpPr/>
          <p:nvPr/>
        </p:nvSpPr>
        <p:spPr>
          <a:xfrm>
            <a:off x="-833318" y="0"/>
            <a:ext cx="14630400" cy="8229600"/>
          </a:xfrm>
          <a:prstGeom prst="rect">
            <a:avLst/>
          </a:prstGeom>
          <a:solidFill>
            <a:srgbClr val="FFFFFF"/>
          </a:solidFill>
          <a:ln/>
        </p:spPr>
      </p:sp>
      <p:sp>
        <p:nvSpPr>
          <p:cNvPr id="6" name="Text 3"/>
          <p:cNvSpPr/>
          <p:nvPr/>
        </p:nvSpPr>
        <p:spPr>
          <a:xfrm>
            <a:off x="2251738" y="6891118"/>
            <a:ext cx="10687407" cy="355402"/>
          </a:xfrm>
          <a:prstGeom prst="rect">
            <a:avLst/>
          </a:prstGeom>
          <a:noFill/>
          <a:ln/>
        </p:spPr>
        <p:txBody>
          <a:bodyPr wrap="none" rtlCol="0" anchor="t"/>
          <a:lstStyle/>
          <a:p>
            <a:pPr algn="ctr">
              <a:lnSpc>
                <a:spcPts val="2799"/>
              </a:lnSpc>
            </a:pPr>
            <a:endParaRPr lang="en-US" sz="20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896" y="1298315"/>
            <a:ext cx="7340464" cy="3240736"/>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961" y="4539051"/>
            <a:ext cx="7360399" cy="3452392"/>
          </a:xfrm>
          <a:prstGeom prst="rect">
            <a:avLst/>
          </a:prstGeom>
        </p:spPr>
      </p:pic>
      <p:sp>
        <p:nvSpPr>
          <p:cNvPr id="8" name="TextBox 7"/>
          <p:cNvSpPr txBox="1"/>
          <p:nvPr/>
        </p:nvSpPr>
        <p:spPr>
          <a:xfrm>
            <a:off x="8676256" y="2175172"/>
            <a:ext cx="4693920" cy="4893647"/>
          </a:xfrm>
          <a:prstGeom prst="rect">
            <a:avLst/>
          </a:prstGeom>
          <a:noFill/>
        </p:spPr>
        <p:txBody>
          <a:bodyPr wrap="square" rtlCol="0">
            <a:spAutoFit/>
          </a:bodyPr>
          <a:lstStyle/>
          <a:p>
            <a:r>
              <a:rPr lang="en-GB" sz="2400" dirty="0"/>
              <a:t>Our user-friendly admin panel facilitates seamless product management, allowing you to effortlessly add and edit product details and variants. With integrated photo searching tags, finding and selecting images is a breeze, enhancing the visual appeal of your listings. Additionally, our auto price calculator, based on weight and </a:t>
            </a:r>
            <a:r>
              <a:rPr lang="en-GB" sz="2400" dirty="0" err="1"/>
              <a:t>labor</a:t>
            </a:r>
            <a:r>
              <a:rPr lang="en-GB" sz="2400" dirty="0"/>
              <a:t> prices, simplifies pricing decisions, ensuring accuracy and consistency across your inventory.</a:t>
            </a:r>
            <a:endParaRPr lang="en-US" sz="2400" dirty="0"/>
          </a:p>
        </p:txBody>
      </p:sp>
      <p:sp>
        <p:nvSpPr>
          <p:cNvPr id="9" name="TextBox 8"/>
          <p:cNvSpPr txBox="1"/>
          <p:nvPr/>
        </p:nvSpPr>
        <p:spPr>
          <a:xfrm>
            <a:off x="792480" y="335280"/>
            <a:ext cx="10988040" cy="765466"/>
          </a:xfrm>
          <a:prstGeom prst="rect">
            <a:avLst/>
          </a:prstGeom>
          <a:noFill/>
        </p:spPr>
        <p:txBody>
          <a:bodyPr wrap="square" rtlCol="0">
            <a:spAutoFit/>
          </a:bodyPr>
          <a:lstStyle/>
          <a:p>
            <a:r>
              <a:rPr lang="en-GB" sz="4374" dirty="0"/>
              <a:t>Product Master to Add and Edit the products </a:t>
            </a:r>
            <a:endParaRPr lang="en-US" sz="4374" dirty="0"/>
          </a:p>
        </p:txBody>
      </p:sp>
    </p:spTree>
    <p:extLst>
      <p:ext uri="{BB962C8B-B14F-4D97-AF65-F5344CB8AC3E}">
        <p14:creationId xmlns:p14="http://schemas.microsoft.com/office/powerpoint/2010/main" val="40820761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1335</TotalTime>
  <Words>648</Words>
  <Application>Microsoft Office PowerPoint</Application>
  <PresentationFormat>Custom</PresentationFormat>
  <Paragraphs>62</Paragraphs>
  <Slides>11</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Kanit</vt:lpstr>
      <vt:lpstr>Martel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Dell</cp:lastModifiedBy>
  <cp:revision>12</cp:revision>
  <dcterms:created xsi:type="dcterms:W3CDTF">2024-02-19T18:07:16Z</dcterms:created>
  <dcterms:modified xsi:type="dcterms:W3CDTF">2024-05-20T18:28:34Z</dcterms:modified>
</cp:coreProperties>
</file>