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6" r:id="rId7"/>
    <p:sldId id="261" r:id="rId8"/>
    <p:sldId id="262" r:id="rId9"/>
    <p:sldId id="267" r:id="rId10"/>
    <p:sldId id="268" r:id="rId11"/>
    <p:sldId id="269" r:id="rId12"/>
    <p:sldId id="273" r:id="rId13"/>
    <p:sldId id="270" r:id="rId14"/>
    <p:sldId id="272" r:id="rId15"/>
    <p:sldId id="263" r:id="rId16"/>
    <p:sldId id="264" r:id="rId17"/>
    <p:sldId id="265" r:id="rId18"/>
  </p:sldIdLst>
  <p:sldSz cx="12192000" cy="6858000"/>
  <p:notesSz cx="9388475" cy="7102475"/>
  <p:embeddedFontLst>
    <p:embeddedFont>
      <p:font typeface="Impact" panose="020B0806030902050204" pitchFamily="34" charset="0"/>
      <p:regular r:id="rId20"/>
    </p:embeddedFont>
    <p:embeddedFont>
      <p:font typeface="Tahoma" panose="020B060403050404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381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OObvaPOFF88aE+xTgSWKms55b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304"/>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PH"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7411D186-C484-7745-8AAB-D914F764165D}"/>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CFC4CE7B-10D0-D384-C9B3-54AC23252A0D}"/>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718834E2-E329-A1C5-F9D5-DD7E8634F501}"/>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a:extLst>
              <a:ext uri="{FF2B5EF4-FFF2-40B4-BE49-F238E27FC236}">
                <a16:creationId xmlns:a16="http://schemas.microsoft.com/office/drawing/2014/main" id="{A4A44FD2-5134-E94D-A15B-A563B551DD50}"/>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10</a:t>
            </a:fld>
            <a:endParaRPr/>
          </a:p>
        </p:txBody>
      </p:sp>
    </p:spTree>
    <p:extLst>
      <p:ext uri="{BB962C8B-B14F-4D97-AF65-F5344CB8AC3E}">
        <p14:creationId xmlns:p14="http://schemas.microsoft.com/office/powerpoint/2010/main" val="292781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72C89CAF-F931-76ED-7D13-750A1A311F6B}"/>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CD17C1EC-1126-EC6D-523D-B13240D6DABF}"/>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2FA54F30-2E01-60DE-01E8-37938A288541}"/>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a:extLst>
              <a:ext uri="{FF2B5EF4-FFF2-40B4-BE49-F238E27FC236}">
                <a16:creationId xmlns:a16="http://schemas.microsoft.com/office/drawing/2014/main" id="{8656713E-48BA-3A49-85A8-45FDE8F6F89D}"/>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11</a:t>
            </a:fld>
            <a:endParaRPr/>
          </a:p>
        </p:txBody>
      </p:sp>
    </p:spTree>
    <p:extLst>
      <p:ext uri="{BB962C8B-B14F-4D97-AF65-F5344CB8AC3E}">
        <p14:creationId xmlns:p14="http://schemas.microsoft.com/office/powerpoint/2010/main" val="3190371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4B1EF532-2E7D-6204-0042-B240CBB524EF}"/>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F4F9A3D3-151E-3C01-DC1A-5AF21CC92592}"/>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D649C674-83AC-8F87-878E-086EE1F83933}"/>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a:extLst>
              <a:ext uri="{FF2B5EF4-FFF2-40B4-BE49-F238E27FC236}">
                <a16:creationId xmlns:a16="http://schemas.microsoft.com/office/drawing/2014/main" id="{6B7F48D5-B39D-6E29-8F80-5F3802044072}"/>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12</a:t>
            </a:fld>
            <a:endParaRPr/>
          </a:p>
        </p:txBody>
      </p:sp>
    </p:spTree>
    <p:extLst>
      <p:ext uri="{BB962C8B-B14F-4D97-AF65-F5344CB8AC3E}">
        <p14:creationId xmlns:p14="http://schemas.microsoft.com/office/powerpoint/2010/main" val="74984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C2F06829-EB79-0BCB-B803-29D38F3FC55B}"/>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CE9A3B7F-2688-0B12-9D3A-E569D9805BF9}"/>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449467FC-AB4C-1EE1-9C82-3638A0B23066}"/>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a:extLst>
              <a:ext uri="{FF2B5EF4-FFF2-40B4-BE49-F238E27FC236}">
                <a16:creationId xmlns:a16="http://schemas.microsoft.com/office/drawing/2014/main" id="{D60DA594-875F-F7CD-BD17-88BFE9D6B1DE}"/>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13</a:t>
            </a:fld>
            <a:endParaRPr/>
          </a:p>
        </p:txBody>
      </p:sp>
    </p:spTree>
    <p:extLst>
      <p:ext uri="{BB962C8B-B14F-4D97-AF65-F5344CB8AC3E}">
        <p14:creationId xmlns:p14="http://schemas.microsoft.com/office/powerpoint/2010/main" val="423546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CAD0D759-332D-FB16-5B56-7E6AFF004034}"/>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89F45145-CF1C-D140-A008-B30572ADE939}"/>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DC0E245B-137C-16FA-65FB-1FB53C2C2FFB}"/>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a:extLst>
              <a:ext uri="{FF2B5EF4-FFF2-40B4-BE49-F238E27FC236}">
                <a16:creationId xmlns:a16="http://schemas.microsoft.com/office/drawing/2014/main" id="{E10475D5-649E-8292-DE4F-63DC4F330CE8}"/>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14</a:t>
            </a:fld>
            <a:endParaRPr/>
          </a:p>
        </p:txBody>
      </p:sp>
    </p:spTree>
    <p:extLst>
      <p:ext uri="{BB962C8B-B14F-4D97-AF65-F5344CB8AC3E}">
        <p14:creationId xmlns:p14="http://schemas.microsoft.com/office/powerpoint/2010/main" val="2723651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43" name="Google Shape;143;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1" name="Google Shape;151;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38848" y="3418067"/>
            <a:ext cx="7510780" cy="2796599"/>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r>
              <a:rPr lang="en-US" b="1" dirty="0"/>
              <a:t>Aqua"</a:t>
            </a:r>
            <a:r>
              <a:rPr lang="en-US" dirty="0"/>
              <a:t>:</a:t>
            </a:r>
            <a:br>
              <a:rPr lang="en-US" dirty="0"/>
            </a:br>
            <a:r>
              <a:rPr lang="en-US" dirty="0"/>
              <a:t>The Latin word for water emphasizes the app's core focus on monitoring water usage, aligning with its purpose to promote water conservation and awareness.</a:t>
            </a:r>
          </a:p>
          <a:p>
            <a:r>
              <a:rPr lang="en-US" b="1" dirty="0"/>
              <a:t>"Sync"</a:t>
            </a:r>
            <a:r>
              <a:rPr lang="en-US" dirty="0"/>
              <a:t>:</a:t>
            </a:r>
            <a:br>
              <a:rPr lang="en-US" dirty="0"/>
            </a:br>
            <a:r>
              <a:rPr lang="en-US" dirty="0"/>
              <a:t>This suggests synchronization, which reflects how the app helps users keep their water usage data organized, updated, and in harmony with their conservation goals.</a:t>
            </a:r>
          </a:p>
          <a:p>
            <a:r>
              <a:rPr lang="en-US" b="1" dirty="0"/>
              <a:t>Combined Meaning</a:t>
            </a:r>
            <a:r>
              <a:rPr lang="en-US" dirty="0"/>
              <a:t>:</a:t>
            </a:r>
            <a:br>
              <a:rPr lang="en-US" dirty="0"/>
            </a:br>
            <a:r>
              <a:rPr lang="en-US" dirty="0"/>
              <a:t>Together, "</a:t>
            </a:r>
            <a:r>
              <a:rPr lang="en-US" dirty="0" err="1"/>
              <a:t>AquaSync</a:t>
            </a:r>
            <a:r>
              <a:rPr lang="en-US" dirty="0"/>
              <a:t>" implies seamless synchronization with water-saving habits and efficient management of water resources. It conveys a sense of innovation, responsibility, and connection between users and their water consumption.</a:t>
            </a:r>
          </a:p>
          <a:p>
            <a:pPr marL="0" lvl="0" indent="0" algn="l" rtl="0">
              <a:spcBef>
                <a:spcPts val="0"/>
              </a:spcBef>
              <a:spcAft>
                <a:spcPts val="0"/>
              </a:spcAft>
              <a:buNone/>
            </a:pPr>
            <a:endParaRPr dirty="0"/>
          </a:p>
        </p:txBody>
      </p:sp>
      <p:sp>
        <p:nvSpPr>
          <p:cNvPr id="98" name="Google Shape;98;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0" name="Google Shape;120;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6BFB7BE7-1E1F-6760-0EC2-23BCA16987CF}"/>
            </a:ext>
          </a:extLst>
        </p:cNvPr>
        <p:cNvGrpSpPr/>
        <p:nvPr/>
      </p:nvGrpSpPr>
      <p:grpSpPr>
        <a:xfrm>
          <a:off x="0" y="0"/>
          <a:ext cx="0" cy="0"/>
          <a:chOff x="0" y="0"/>
          <a:chExt cx="0" cy="0"/>
        </a:xfrm>
      </p:grpSpPr>
      <p:sp>
        <p:nvSpPr>
          <p:cNvPr id="118" name="Google Shape;118;p5:notes">
            <a:extLst>
              <a:ext uri="{FF2B5EF4-FFF2-40B4-BE49-F238E27FC236}">
                <a16:creationId xmlns:a16="http://schemas.microsoft.com/office/drawing/2014/main" id="{7D8C3F95-A3F2-0794-26AA-ECC0BB8BAFAD}"/>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a:extLst>
              <a:ext uri="{FF2B5EF4-FFF2-40B4-BE49-F238E27FC236}">
                <a16:creationId xmlns:a16="http://schemas.microsoft.com/office/drawing/2014/main" id="{8C37EAFB-4CFB-D2D7-B08E-13E335470290}"/>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0" name="Google Shape;120;p5:notes">
            <a:extLst>
              <a:ext uri="{FF2B5EF4-FFF2-40B4-BE49-F238E27FC236}">
                <a16:creationId xmlns:a16="http://schemas.microsoft.com/office/drawing/2014/main" id="{E9CAFBA8-2AEA-1D81-043D-6596138A4492}"/>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6</a:t>
            </a:fld>
            <a:endParaRPr/>
          </a:p>
        </p:txBody>
      </p:sp>
    </p:spTree>
    <p:extLst>
      <p:ext uri="{BB962C8B-B14F-4D97-AF65-F5344CB8AC3E}">
        <p14:creationId xmlns:p14="http://schemas.microsoft.com/office/powerpoint/2010/main" val="249322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7" name="Google Shape;127;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61B3E7FB-E4F8-74AA-40F0-9226B189D5F9}"/>
            </a:ext>
          </a:extLst>
        </p:cNvPr>
        <p:cNvGrpSpPr/>
        <p:nvPr/>
      </p:nvGrpSpPr>
      <p:grpSpPr>
        <a:xfrm>
          <a:off x="0" y="0"/>
          <a:ext cx="0" cy="0"/>
          <a:chOff x="0" y="0"/>
          <a:chExt cx="0" cy="0"/>
        </a:xfrm>
      </p:grpSpPr>
      <p:sp>
        <p:nvSpPr>
          <p:cNvPr id="133" name="Google Shape;133;p7:notes">
            <a:extLst>
              <a:ext uri="{FF2B5EF4-FFF2-40B4-BE49-F238E27FC236}">
                <a16:creationId xmlns:a16="http://schemas.microsoft.com/office/drawing/2014/main" id="{E105E7E8-347F-F696-8E0D-BD41963C9E2D}"/>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a:extLst>
              <a:ext uri="{FF2B5EF4-FFF2-40B4-BE49-F238E27FC236}">
                <a16:creationId xmlns:a16="http://schemas.microsoft.com/office/drawing/2014/main" id="{B8F92076-3A2A-8737-7F5C-80A063D1B794}"/>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a:extLst>
              <a:ext uri="{FF2B5EF4-FFF2-40B4-BE49-F238E27FC236}">
                <a16:creationId xmlns:a16="http://schemas.microsoft.com/office/drawing/2014/main" id="{C2971782-7936-1D8D-91DC-79C6FC313DE5}"/>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9</a:t>
            </a:fld>
            <a:endParaRPr/>
          </a:p>
        </p:txBody>
      </p:sp>
    </p:spTree>
    <p:extLst>
      <p:ext uri="{BB962C8B-B14F-4D97-AF65-F5344CB8AC3E}">
        <p14:creationId xmlns:p14="http://schemas.microsoft.com/office/powerpoint/2010/main" val="217341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853"/>
              </a:spcBef>
              <a:spcAft>
                <a:spcPts val="0"/>
              </a:spcAft>
              <a:buClr>
                <a:srgbClr val="888888"/>
              </a:buClr>
              <a:buSzPts val="4267"/>
              <a:buNone/>
              <a:defRPr>
                <a:solidFill>
                  <a:srgbClr val="888888"/>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22" name="Google Shape;22;p1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5333"/>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533"/>
              </a:spcBef>
              <a:spcAft>
                <a:spcPts val="0"/>
              </a:spcAft>
              <a:buClr>
                <a:srgbClr val="888888"/>
              </a:buClr>
              <a:buSzPts val="2667"/>
              <a:buNone/>
              <a:defRPr sz="2667">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7"/>
              </a:spcBef>
              <a:spcAft>
                <a:spcPts val="0"/>
              </a:spcAft>
              <a:buClr>
                <a:srgbClr val="888888"/>
              </a:buClr>
              <a:buSzPts val="2133"/>
              <a:buNone/>
              <a:defRPr sz="2133">
                <a:solidFill>
                  <a:srgbClr val="888888"/>
                </a:solidFill>
              </a:defRPr>
            </a:lvl3pPr>
            <a:lvl4pPr marL="1828800" lvl="3" indent="-228600" algn="l">
              <a:spcBef>
                <a:spcPts val="373"/>
              </a:spcBef>
              <a:spcAft>
                <a:spcPts val="0"/>
              </a:spcAft>
              <a:buClr>
                <a:srgbClr val="888888"/>
              </a:buClr>
              <a:buSzPts val="1867"/>
              <a:buNone/>
              <a:defRPr sz="1867">
                <a:solidFill>
                  <a:srgbClr val="888888"/>
                </a:solidFill>
              </a:defRPr>
            </a:lvl4pPr>
            <a:lvl5pPr marL="2286000" lvl="4" indent="-228600" algn="l">
              <a:spcBef>
                <a:spcPts val="373"/>
              </a:spcBef>
              <a:spcAft>
                <a:spcPts val="0"/>
              </a:spcAft>
              <a:buClr>
                <a:srgbClr val="888888"/>
              </a:buClr>
              <a:buSzPts val="1867"/>
              <a:buNone/>
              <a:defRPr sz="1867">
                <a:solidFill>
                  <a:srgbClr val="888888"/>
                </a:solidFill>
              </a:defRPr>
            </a:lvl5pPr>
            <a:lvl6pPr marL="2743200" lvl="5" indent="-228600" algn="l">
              <a:spcBef>
                <a:spcPts val="373"/>
              </a:spcBef>
              <a:spcAft>
                <a:spcPts val="0"/>
              </a:spcAft>
              <a:buClr>
                <a:srgbClr val="888888"/>
              </a:buClr>
              <a:buSzPts val="1867"/>
              <a:buNone/>
              <a:defRPr sz="1867">
                <a:solidFill>
                  <a:srgbClr val="888888"/>
                </a:solidFill>
              </a:defRPr>
            </a:lvl6pPr>
            <a:lvl7pPr marL="3200400" lvl="6" indent="-228600" algn="l">
              <a:spcBef>
                <a:spcPts val="373"/>
              </a:spcBef>
              <a:spcAft>
                <a:spcPts val="0"/>
              </a:spcAft>
              <a:buClr>
                <a:srgbClr val="888888"/>
              </a:buClr>
              <a:buSzPts val="1867"/>
              <a:buNone/>
              <a:defRPr sz="1867">
                <a:solidFill>
                  <a:srgbClr val="888888"/>
                </a:solidFill>
              </a:defRPr>
            </a:lvl7pPr>
            <a:lvl8pPr marL="3657600" lvl="7" indent="-228600" algn="l">
              <a:spcBef>
                <a:spcPts val="373"/>
              </a:spcBef>
              <a:spcAft>
                <a:spcPts val="0"/>
              </a:spcAft>
              <a:buClr>
                <a:srgbClr val="888888"/>
              </a:buClr>
              <a:buSzPts val="1867"/>
              <a:buNone/>
              <a:defRPr sz="1867">
                <a:solidFill>
                  <a:srgbClr val="888888"/>
                </a:solidFill>
              </a:defRPr>
            </a:lvl8pPr>
            <a:lvl9pPr marL="4114800" lvl="8" indent="-228600" algn="l">
              <a:spcBef>
                <a:spcPts val="373"/>
              </a:spcBef>
              <a:spcAft>
                <a:spcPts val="0"/>
              </a:spcAft>
              <a:buClr>
                <a:srgbClr val="888888"/>
              </a:buClr>
              <a:buSzPts val="1867"/>
              <a:buNone/>
              <a:defRPr sz="1867">
                <a:solidFill>
                  <a:srgbClr val="888888"/>
                </a:solidFill>
              </a:defRPr>
            </a:lvl9pPr>
          </a:lstStyle>
          <a:p>
            <a:endParaRPr/>
          </a:p>
        </p:txBody>
      </p:sp>
      <p:sp>
        <p:nvSpPr>
          <p:cNvPr id="34" name="Google Shape;34;p1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0" name="Google Shape;40;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1" name="Google Shape;41;p1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586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47" name="Google Shape;47;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7954" algn="l">
              <a:spcBef>
                <a:spcPts val="533"/>
              </a:spcBef>
              <a:spcAft>
                <a:spcPts val="0"/>
              </a:spcAft>
              <a:buClr>
                <a:schemeClr val="dk1"/>
              </a:buClr>
              <a:buSzPts val="2667"/>
              <a:buChar char="–"/>
              <a:defRPr sz="2667"/>
            </a:lvl2pPr>
            <a:lvl3pPr marL="1371600" lvl="2" indent="-381000" algn="l">
              <a:spcBef>
                <a:spcPts val="480"/>
              </a:spcBef>
              <a:spcAft>
                <a:spcPts val="0"/>
              </a:spcAft>
              <a:buClr>
                <a:schemeClr val="dk1"/>
              </a:buClr>
              <a:buSzPts val="2400"/>
              <a:buChar char="•"/>
              <a:defRPr sz="2400"/>
            </a:lvl3pPr>
            <a:lvl4pPr marL="1828800" lvl="3" indent="-364045" algn="l">
              <a:spcBef>
                <a:spcPts val="427"/>
              </a:spcBef>
              <a:spcAft>
                <a:spcPts val="0"/>
              </a:spcAft>
              <a:buClr>
                <a:schemeClr val="dk1"/>
              </a:buClr>
              <a:buSzPts val="2133"/>
              <a:buChar char="–"/>
              <a:defRPr sz="2133"/>
            </a:lvl4pPr>
            <a:lvl5pPr marL="2286000" lvl="4" indent="-364045" algn="l">
              <a:spcBef>
                <a:spcPts val="427"/>
              </a:spcBef>
              <a:spcAft>
                <a:spcPts val="0"/>
              </a:spcAft>
              <a:buClr>
                <a:schemeClr val="dk1"/>
              </a:buClr>
              <a:buSzPts val="2133"/>
              <a:buChar char="»"/>
              <a:defRPr sz="2133"/>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48" name="Google Shape;48;p1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49" name="Google Shape;49;p1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7954" algn="l">
              <a:spcBef>
                <a:spcPts val="533"/>
              </a:spcBef>
              <a:spcAft>
                <a:spcPts val="0"/>
              </a:spcAft>
              <a:buClr>
                <a:schemeClr val="dk1"/>
              </a:buClr>
              <a:buSzPts val="2667"/>
              <a:buChar char="–"/>
              <a:defRPr sz="2667"/>
            </a:lvl2pPr>
            <a:lvl3pPr marL="1371600" lvl="2" indent="-381000" algn="l">
              <a:spcBef>
                <a:spcPts val="480"/>
              </a:spcBef>
              <a:spcAft>
                <a:spcPts val="0"/>
              </a:spcAft>
              <a:buClr>
                <a:schemeClr val="dk1"/>
              </a:buClr>
              <a:buSzPts val="2400"/>
              <a:buChar char="•"/>
              <a:defRPr sz="2400"/>
            </a:lvl3pPr>
            <a:lvl4pPr marL="1828800" lvl="3" indent="-364045" algn="l">
              <a:spcBef>
                <a:spcPts val="427"/>
              </a:spcBef>
              <a:spcAft>
                <a:spcPts val="0"/>
              </a:spcAft>
              <a:buClr>
                <a:schemeClr val="dk1"/>
              </a:buClr>
              <a:buSzPts val="2133"/>
              <a:buChar char="–"/>
              <a:defRPr sz="2133"/>
            </a:lvl4pPr>
            <a:lvl5pPr marL="2286000" lvl="4" indent="-364045" algn="l">
              <a:spcBef>
                <a:spcPts val="427"/>
              </a:spcBef>
              <a:spcAft>
                <a:spcPts val="0"/>
              </a:spcAft>
              <a:buClr>
                <a:schemeClr val="dk1"/>
              </a:buClr>
              <a:buSzPts val="2133"/>
              <a:buChar char="»"/>
              <a:defRPr sz="2133"/>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50" name="Google Shape;50;p1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554" algn="l">
              <a:spcBef>
                <a:spcPts val="853"/>
              </a:spcBef>
              <a:spcAft>
                <a:spcPts val="0"/>
              </a:spcAft>
              <a:buClr>
                <a:schemeClr val="dk1"/>
              </a:buClr>
              <a:buSzPts val="4267"/>
              <a:buChar char="•"/>
              <a:defRPr sz="4267"/>
            </a:lvl1pPr>
            <a:lvl2pPr marL="914400" lvl="1" indent="-465645" algn="l">
              <a:spcBef>
                <a:spcPts val="747"/>
              </a:spcBef>
              <a:spcAft>
                <a:spcPts val="0"/>
              </a:spcAft>
              <a:buClr>
                <a:schemeClr val="dk1"/>
              </a:buClr>
              <a:buSzPts val="3733"/>
              <a:buChar char="–"/>
              <a:defRPr sz="3733"/>
            </a:lvl2pPr>
            <a:lvl3pPr marL="1371600" lvl="2" indent="-431800" algn="l">
              <a:spcBef>
                <a:spcPts val="640"/>
              </a:spcBef>
              <a:spcAft>
                <a:spcPts val="0"/>
              </a:spcAft>
              <a:buClr>
                <a:schemeClr val="dk1"/>
              </a:buClr>
              <a:buSzPts val="3200"/>
              <a:buChar char="•"/>
              <a:defRPr sz="3200"/>
            </a:lvl3pPr>
            <a:lvl4pPr marL="1828800" lvl="3" indent="-397954" algn="l">
              <a:spcBef>
                <a:spcPts val="533"/>
              </a:spcBef>
              <a:spcAft>
                <a:spcPts val="0"/>
              </a:spcAft>
              <a:buClr>
                <a:schemeClr val="dk1"/>
              </a:buClr>
              <a:buSzPts val="2667"/>
              <a:buChar char="–"/>
              <a:defRPr sz="2667"/>
            </a:lvl4pPr>
            <a:lvl5pPr marL="2286000" lvl="4" indent="-397954" algn="l">
              <a:spcBef>
                <a:spcPts val="533"/>
              </a:spcBef>
              <a:spcAft>
                <a:spcPts val="0"/>
              </a:spcAft>
              <a:buClr>
                <a:schemeClr val="dk1"/>
              </a:buClr>
              <a:buSzPts val="2667"/>
              <a:buChar char="»"/>
              <a:defRPr sz="2667"/>
            </a:lvl5pPr>
            <a:lvl6pPr marL="2743200" lvl="5" indent="-397954" algn="l">
              <a:spcBef>
                <a:spcPts val="533"/>
              </a:spcBef>
              <a:spcAft>
                <a:spcPts val="0"/>
              </a:spcAft>
              <a:buClr>
                <a:schemeClr val="dk1"/>
              </a:buClr>
              <a:buSzPts val="2667"/>
              <a:buChar char="•"/>
              <a:defRPr sz="2667"/>
            </a:lvl6pPr>
            <a:lvl7pPr marL="3200400" lvl="6" indent="-397954" algn="l">
              <a:spcBef>
                <a:spcPts val="533"/>
              </a:spcBef>
              <a:spcAft>
                <a:spcPts val="0"/>
              </a:spcAft>
              <a:buClr>
                <a:schemeClr val="dk1"/>
              </a:buClr>
              <a:buSzPts val="2667"/>
              <a:buChar char="•"/>
              <a:defRPr sz="2667"/>
            </a:lvl7pPr>
            <a:lvl8pPr marL="3657600" lvl="7" indent="-397954" algn="l">
              <a:spcBef>
                <a:spcPts val="533"/>
              </a:spcBef>
              <a:spcAft>
                <a:spcPts val="0"/>
              </a:spcAft>
              <a:buClr>
                <a:schemeClr val="dk1"/>
              </a:buClr>
              <a:buSzPts val="2667"/>
              <a:buChar char="•"/>
              <a:defRPr sz="2667"/>
            </a:lvl8pPr>
            <a:lvl9pPr marL="4114800" lvl="8" indent="-397954" algn="l">
              <a:spcBef>
                <a:spcPts val="533"/>
              </a:spcBef>
              <a:spcAft>
                <a:spcPts val="0"/>
              </a:spcAft>
              <a:buClr>
                <a:schemeClr val="dk1"/>
              </a:buClr>
              <a:buSzPts val="2667"/>
              <a:buChar char="•"/>
              <a:defRPr sz="2667"/>
            </a:lvl9pPr>
          </a:lstStyle>
          <a:p>
            <a:endParaRPr/>
          </a:p>
        </p:txBody>
      </p:sp>
      <p:sp>
        <p:nvSpPr>
          <p:cNvPr id="61" name="Google Shape;61;p1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2" name="Google Shape;62;p1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2389717" y="612775"/>
            <a:ext cx="7315200" cy="4114800"/>
          </a:xfrm>
          <a:prstGeom prst="rect">
            <a:avLst/>
          </a:prstGeom>
          <a:noFill/>
          <a:ln>
            <a:noFill/>
          </a:ln>
        </p:spPr>
      </p:sp>
      <p:sp>
        <p:nvSpPr>
          <p:cNvPr id="68" name="Google Shape;68;p2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9" name="Google Shape;69;p2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867"/>
              <a:buFont typeface="Calibri"/>
              <a:buNone/>
              <a:defRPr sz="58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554" algn="l" rtl="0">
              <a:spcBef>
                <a:spcPts val="853"/>
              </a:spcBef>
              <a:spcAft>
                <a:spcPts val="0"/>
              </a:spcAft>
              <a:buClr>
                <a:schemeClr val="dk1"/>
              </a:buClr>
              <a:buSzPts val="4267"/>
              <a:buFont typeface="Arial"/>
              <a:buChar char="•"/>
              <a:defRPr sz="4267" b="0" i="0" u="none" strike="noStrike" cap="none">
                <a:solidFill>
                  <a:schemeClr val="dk1"/>
                </a:solidFill>
                <a:latin typeface="Calibri"/>
                <a:ea typeface="Calibri"/>
                <a:cs typeface="Calibri"/>
                <a:sym typeface="Calibri"/>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Calibri"/>
                <a:ea typeface="Calibri"/>
                <a:cs typeface="Calibri"/>
                <a:sym typeface="Calibri"/>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jfif"/></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jfif"/><Relationship Id="rId4" Type="http://schemas.openxmlformats.org/officeDocument/2006/relationships/image" Target="../media/image15.jfif"/></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0" y="-220342"/>
            <a:ext cx="12192000" cy="6775373"/>
            <a:chOff x="0" y="-220342"/>
            <a:chExt cx="12192000" cy="6775373"/>
          </a:xfrm>
        </p:grpSpPr>
        <p:pic>
          <p:nvPicPr>
            <p:cNvPr id="90" name="Google Shape;90;p1"/>
            <p:cNvPicPr preferRelativeResize="0"/>
            <p:nvPr/>
          </p:nvPicPr>
          <p:blipFill rotWithShape="1">
            <a:blip r:embed="rId3">
              <a:alphaModFix/>
            </a:blip>
            <a:srcRect/>
            <a:stretch/>
          </p:blipFill>
          <p:spPr>
            <a:xfrm>
              <a:off x="0" y="-220342"/>
              <a:ext cx="12192000" cy="6775373"/>
            </a:xfrm>
            <a:prstGeom prst="rect">
              <a:avLst/>
            </a:prstGeom>
            <a:noFill/>
            <a:ln>
              <a:noFill/>
            </a:ln>
          </p:spPr>
        </p:pic>
        <p:pic>
          <p:nvPicPr>
            <p:cNvPr id="91" name="Google Shape;91;p1"/>
            <p:cNvPicPr preferRelativeResize="0"/>
            <p:nvPr/>
          </p:nvPicPr>
          <p:blipFill rotWithShape="1">
            <a:blip r:embed="rId4">
              <a:alphaModFix/>
            </a:blip>
            <a:srcRect/>
            <a:stretch/>
          </p:blipFill>
          <p:spPr>
            <a:xfrm>
              <a:off x="1279419" y="309297"/>
              <a:ext cx="6764287" cy="1442385"/>
            </a:xfrm>
            <a:prstGeom prst="rect">
              <a:avLst/>
            </a:prstGeom>
            <a:noFill/>
            <a:ln>
              <a:noFill/>
            </a:ln>
          </p:spPr>
        </p:pic>
      </p:grpSp>
      <p:pic>
        <p:nvPicPr>
          <p:cNvPr id="92" name="Google Shape;92;p1" descr="A logo with blue dots and yellow text&#10;&#10;Description automatically generated"/>
          <p:cNvPicPr preferRelativeResize="0"/>
          <p:nvPr/>
        </p:nvPicPr>
        <p:blipFill rotWithShape="1">
          <a:blip r:embed="rId5">
            <a:alphaModFix/>
          </a:blip>
          <a:srcRect l="16518" t="5192" r="13658" b="9411"/>
          <a:stretch/>
        </p:blipFill>
        <p:spPr>
          <a:xfrm>
            <a:off x="10370878" y="3950328"/>
            <a:ext cx="1821122" cy="2124168"/>
          </a:xfrm>
          <a:prstGeom prst="rect">
            <a:avLst/>
          </a:prstGeom>
          <a:noFill/>
          <a:ln>
            <a:noFill/>
          </a:ln>
        </p:spPr>
      </p:pic>
      <p:sp>
        <p:nvSpPr>
          <p:cNvPr id="93" name="Google Shape;93;p1"/>
          <p:cNvSpPr txBox="1"/>
          <p:nvPr/>
        </p:nvSpPr>
        <p:spPr>
          <a:xfrm>
            <a:off x="329384" y="2153652"/>
            <a:ext cx="3139680" cy="2289817"/>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2400" b="0" i="0" u="none" strike="noStrike" cap="none" dirty="0">
                <a:solidFill>
                  <a:srgbClr val="1C1952"/>
                </a:solidFill>
                <a:latin typeface="Tahoma"/>
                <a:ea typeface="Tahoma"/>
                <a:cs typeface="Tahoma"/>
                <a:sym typeface="Tahoma"/>
              </a:rPr>
              <a:t>Members:</a:t>
            </a:r>
          </a:p>
          <a:p>
            <a:pPr marL="0" marR="0" lvl="0" indent="0" algn="l" rtl="0">
              <a:lnSpc>
                <a:spcPct val="85000"/>
              </a:lnSpc>
              <a:spcBef>
                <a:spcPts val="0"/>
              </a:spcBef>
              <a:spcAft>
                <a:spcPts val="0"/>
              </a:spcAft>
              <a:buNone/>
            </a:pPr>
            <a:r>
              <a:rPr lang="en-PH" sz="2400" dirty="0">
                <a:solidFill>
                  <a:srgbClr val="1C1952"/>
                </a:solidFill>
                <a:latin typeface="Tahoma"/>
                <a:ea typeface="Tahoma"/>
                <a:cs typeface="Tahoma"/>
                <a:sym typeface="Tahoma"/>
              </a:rPr>
              <a:t>Floro Ocero, Jr.</a:t>
            </a:r>
          </a:p>
          <a:p>
            <a:pPr marL="0" marR="0" lvl="0" indent="0" algn="l" rtl="0">
              <a:lnSpc>
                <a:spcPct val="85000"/>
              </a:lnSpc>
              <a:spcBef>
                <a:spcPts val="0"/>
              </a:spcBef>
              <a:spcAft>
                <a:spcPts val="0"/>
              </a:spcAft>
              <a:buNone/>
            </a:pPr>
            <a:r>
              <a:rPr lang="en-PH" sz="2400" b="0" i="0" u="none" strike="noStrike" cap="none" dirty="0">
                <a:solidFill>
                  <a:srgbClr val="1C1952"/>
                </a:solidFill>
                <a:latin typeface="Tahoma"/>
                <a:ea typeface="Tahoma"/>
                <a:cs typeface="Tahoma"/>
                <a:sym typeface="Tahoma"/>
              </a:rPr>
              <a:t>Tristan Amiel </a:t>
            </a:r>
            <a:r>
              <a:rPr lang="en-PH" sz="2400" b="0" i="0" u="none" strike="noStrike" cap="none" dirty="0" err="1">
                <a:solidFill>
                  <a:srgbClr val="1C1952"/>
                </a:solidFill>
                <a:latin typeface="Tahoma"/>
                <a:ea typeface="Tahoma"/>
                <a:cs typeface="Tahoma"/>
                <a:sym typeface="Tahoma"/>
              </a:rPr>
              <a:t>Clemen</a:t>
            </a:r>
            <a:endParaRPr lang="en-PH" sz="2400" b="0" i="0" u="none" strike="noStrike" cap="none" dirty="0">
              <a:solidFill>
                <a:srgbClr val="1C1952"/>
              </a:solidFill>
              <a:latin typeface="Tahoma"/>
              <a:ea typeface="Tahoma"/>
              <a:cs typeface="Tahoma"/>
              <a:sym typeface="Tahoma"/>
            </a:endParaRPr>
          </a:p>
          <a:p>
            <a:pPr marL="0" marR="0" lvl="0" indent="0" algn="l" rtl="0">
              <a:lnSpc>
                <a:spcPct val="85000"/>
              </a:lnSpc>
              <a:spcBef>
                <a:spcPts val="0"/>
              </a:spcBef>
              <a:spcAft>
                <a:spcPts val="0"/>
              </a:spcAft>
              <a:buNone/>
            </a:pPr>
            <a:r>
              <a:rPr lang="en-PH" sz="2400" dirty="0">
                <a:solidFill>
                  <a:srgbClr val="1C1952"/>
                </a:solidFill>
                <a:latin typeface="Tahoma"/>
                <a:ea typeface="Tahoma"/>
                <a:cs typeface="Tahoma"/>
                <a:sym typeface="Tahoma"/>
              </a:rPr>
              <a:t>Daniel </a:t>
            </a:r>
            <a:r>
              <a:rPr lang="en-PH" sz="2400" dirty="0" err="1">
                <a:solidFill>
                  <a:srgbClr val="1C1952"/>
                </a:solidFill>
                <a:latin typeface="Tahoma"/>
                <a:ea typeface="Tahoma"/>
                <a:cs typeface="Tahoma"/>
                <a:sym typeface="Tahoma"/>
              </a:rPr>
              <a:t>Serognas</a:t>
            </a:r>
            <a:endParaRPr lang="en-PH" sz="2400" dirty="0">
              <a:solidFill>
                <a:srgbClr val="1C1952"/>
              </a:solidFill>
              <a:latin typeface="Tahoma"/>
              <a:ea typeface="Tahoma"/>
              <a:cs typeface="Tahoma"/>
              <a:sym typeface="Tahoma"/>
            </a:endParaRPr>
          </a:p>
          <a:p>
            <a:pPr marL="0" marR="0" lvl="0" indent="0" algn="l" rtl="0">
              <a:lnSpc>
                <a:spcPct val="85000"/>
              </a:lnSpc>
              <a:spcBef>
                <a:spcPts val="0"/>
              </a:spcBef>
              <a:spcAft>
                <a:spcPts val="0"/>
              </a:spcAft>
              <a:buNone/>
            </a:pPr>
            <a:r>
              <a:rPr lang="en-PH" sz="2400" b="0" i="0" u="none" strike="noStrike" cap="none" dirty="0">
                <a:solidFill>
                  <a:srgbClr val="1C1952"/>
                </a:solidFill>
                <a:latin typeface="Tahoma"/>
                <a:ea typeface="Tahoma"/>
                <a:cs typeface="Tahoma"/>
                <a:sym typeface="Tahoma"/>
              </a:rPr>
              <a:t>Joshua Formentera</a:t>
            </a:r>
          </a:p>
          <a:p>
            <a:pPr marL="0" marR="0" lvl="0" indent="0" algn="l" rtl="0">
              <a:lnSpc>
                <a:spcPct val="85000"/>
              </a:lnSpc>
              <a:spcBef>
                <a:spcPts val="0"/>
              </a:spcBef>
              <a:spcAft>
                <a:spcPts val="0"/>
              </a:spcAft>
              <a:buNone/>
            </a:pPr>
            <a:r>
              <a:rPr lang="en-PH" sz="2400" dirty="0">
                <a:solidFill>
                  <a:srgbClr val="1C1952"/>
                </a:solidFill>
                <a:latin typeface="Tahoma"/>
                <a:ea typeface="Tahoma"/>
                <a:cs typeface="Tahoma"/>
                <a:sym typeface="Tahoma"/>
              </a:rPr>
              <a:t>Kennith James </a:t>
            </a:r>
            <a:r>
              <a:rPr lang="en-PH" sz="2400" dirty="0" err="1">
                <a:solidFill>
                  <a:srgbClr val="1C1952"/>
                </a:solidFill>
                <a:latin typeface="Tahoma"/>
                <a:ea typeface="Tahoma"/>
                <a:cs typeface="Tahoma"/>
                <a:sym typeface="Tahoma"/>
              </a:rPr>
              <a:t>Pecato</a:t>
            </a:r>
            <a:endParaRPr lang="en-PH" sz="2400" dirty="0">
              <a:solidFill>
                <a:srgbClr val="1C1952"/>
              </a:solidFill>
              <a:latin typeface="Tahoma"/>
              <a:ea typeface="Tahoma"/>
              <a:cs typeface="Tahoma"/>
              <a:sym typeface="Tahoma"/>
            </a:endParaRPr>
          </a:p>
          <a:p>
            <a:pPr marL="0" marR="0" lvl="0" indent="0" algn="l" rtl="0">
              <a:lnSpc>
                <a:spcPct val="85000"/>
              </a:lnSpc>
              <a:spcBef>
                <a:spcPts val="0"/>
              </a:spcBef>
              <a:spcAft>
                <a:spcPts val="0"/>
              </a:spcAft>
              <a:buNone/>
            </a:pPr>
            <a:r>
              <a:rPr lang="en-PH" sz="2400" b="0" i="0" u="none" strike="noStrike" cap="none" dirty="0">
                <a:solidFill>
                  <a:srgbClr val="1C1952"/>
                </a:solidFill>
                <a:latin typeface="Tahoma"/>
                <a:ea typeface="Tahoma"/>
                <a:cs typeface="Tahoma"/>
                <a:sym typeface="Tahoma"/>
              </a:rPr>
              <a:t>Agnes </a:t>
            </a:r>
            <a:r>
              <a:rPr lang="en-PH" sz="2400" b="0" i="0" u="none" strike="noStrike" cap="none" dirty="0" err="1">
                <a:solidFill>
                  <a:srgbClr val="1C1952"/>
                </a:solidFill>
                <a:latin typeface="Tahoma"/>
                <a:ea typeface="Tahoma"/>
                <a:cs typeface="Tahoma"/>
                <a:sym typeface="Tahoma"/>
              </a:rPr>
              <a:t>Pamisa</a:t>
            </a:r>
            <a:endParaRPr sz="2400" b="0" i="0" u="none" strike="noStrike" cap="none" dirty="0">
              <a:solidFill>
                <a:srgbClr val="1C1952"/>
              </a:solidFill>
              <a:latin typeface="Tahoma"/>
              <a:ea typeface="Tahoma"/>
              <a:cs typeface="Tahoma"/>
              <a:sym typeface="Tahoma"/>
            </a:endParaRPr>
          </a:p>
        </p:txBody>
      </p:sp>
      <p:sp>
        <p:nvSpPr>
          <p:cNvPr id="94" name="Google Shape;94;p1"/>
          <p:cNvSpPr txBox="1"/>
          <p:nvPr/>
        </p:nvSpPr>
        <p:spPr>
          <a:xfrm>
            <a:off x="0" y="6242447"/>
            <a:ext cx="8777400" cy="615513"/>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2400" dirty="0" err="1">
                <a:solidFill>
                  <a:srgbClr val="1C1952"/>
                </a:solidFill>
                <a:latin typeface="Tahoma"/>
                <a:ea typeface="Tahoma"/>
                <a:cs typeface="Tahoma"/>
                <a:sym typeface="Tahoma"/>
              </a:rPr>
              <a:t>AquaSync</a:t>
            </a:r>
            <a:endParaRPr dirty="0"/>
          </a:p>
          <a:p>
            <a:pPr marL="0" marR="0" lvl="0" indent="0" algn="l" rtl="0">
              <a:lnSpc>
                <a:spcPct val="85000"/>
              </a:lnSpc>
              <a:spcBef>
                <a:spcPts val="0"/>
              </a:spcBef>
              <a:spcAft>
                <a:spcPts val="0"/>
              </a:spcAft>
              <a:buNone/>
            </a:pPr>
            <a:r>
              <a:rPr lang="en-PH" sz="1600" b="0" i="0" u="none" strike="noStrike" cap="none" dirty="0">
                <a:solidFill>
                  <a:srgbClr val="1C1952"/>
                </a:solidFill>
                <a:latin typeface="Tahoma"/>
                <a:ea typeface="Tahoma"/>
                <a:cs typeface="Tahoma"/>
                <a:sym typeface="Tahoma"/>
              </a:rPr>
              <a:t>Water Monitoring Application</a:t>
            </a:r>
            <a:endParaRPr sz="1600" b="0" i="0" u="none" strike="noStrike" cap="none" dirty="0">
              <a:solidFill>
                <a:srgbClr val="1C1952"/>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0B4366A-2CC2-935F-F52F-DE103924B495}"/>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8964EC33-22C7-BEBE-8E9C-0D5579213EAD}"/>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062AD86C-A8E9-2CA5-C744-5D8D450DD898}"/>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3076" name="Picture 4">
            <a:extLst>
              <a:ext uri="{FF2B5EF4-FFF2-40B4-BE49-F238E27FC236}">
                <a16:creationId xmlns:a16="http://schemas.microsoft.com/office/drawing/2014/main" id="{C7032C47-FC3D-9A9F-EC31-34623C954A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49744"/>
            <a:ext cx="5057775" cy="3933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5E7EDD-9EF5-BA08-9F60-BF2DAA1E4C4B}"/>
              </a:ext>
            </a:extLst>
          </p:cNvPr>
          <p:cNvSpPr txBox="1"/>
          <p:nvPr/>
        </p:nvSpPr>
        <p:spPr>
          <a:xfrm>
            <a:off x="6343371" y="1074431"/>
            <a:ext cx="4563032" cy="584775"/>
          </a:xfrm>
          <a:prstGeom prst="rect">
            <a:avLst/>
          </a:prstGeom>
          <a:noFill/>
        </p:spPr>
        <p:txBody>
          <a:bodyPr wrap="square">
            <a:spAutoFit/>
          </a:bodyPr>
          <a:lstStyle/>
          <a:p>
            <a:r>
              <a:rPr lang="en-PH" sz="3200" b="0" i="0" u="none" strike="noStrike" dirty="0">
                <a:solidFill>
                  <a:srgbClr val="000000"/>
                </a:solidFill>
                <a:effectLst/>
                <a:latin typeface="Times New Roman" panose="02020603050405020304" pitchFamily="18" charset="0"/>
              </a:rPr>
              <a:t>Forgot Password Window</a:t>
            </a:r>
          </a:p>
        </p:txBody>
      </p:sp>
      <p:sp>
        <p:nvSpPr>
          <p:cNvPr id="4" name="TextBox 3">
            <a:extLst>
              <a:ext uri="{FF2B5EF4-FFF2-40B4-BE49-F238E27FC236}">
                <a16:creationId xmlns:a16="http://schemas.microsoft.com/office/drawing/2014/main" id="{AC7B5A8B-D052-2014-6057-60B359ED8E20}"/>
              </a:ext>
            </a:extLst>
          </p:cNvPr>
          <p:cNvSpPr txBox="1"/>
          <p:nvPr/>
        </p:nvSpPr>
        <p:spPr>
          <a:xfrm>
            <a:off x="334647" y="1659206"/>
            <a:ext cx="5426707" cy="4524315"/>
          </a:xfrm>
          <a:prstGeom prst="rect">
            <a:avLst/>
          </a:prstGeom>
          <a:noFill/>
        </p:spPr>
        <p:txBody>
          <a:bodyPr wrap="square">
            <a:spAutoFit/>
          </a:bodyPr>
          <a:lstStyle/>
          <a:p>
            <a:pPr algn="just"/>
            <a:r>
              <a:rPr lang="en-US" sz="2400" b="0" i="0" u="none" strike="noStrike" dirty="0">
                <a:solidFill>
                  <a:srgbClr val="000000"/>
                </a:solidFill>
                <a:effectLst/>
                <a:latin typeface="Times New Roman" panose="02020603050405020304" pitchFamily="18" charset="0"/>
              </a:rPr>
              <a:t>	If the user clicks the "Forgot Password" button on the login screen, they will be directed to this window. The user will enter their username and the code displayed on the screen. After that, they can input a new password and click the "RESET MY PASSWORD" button. A pop-up window will appear confirming that the password reset was successful. The user can then return to the login screen and enter their credentials using the newly updated password.</a:t>
            </a:r>
            <a:endParaRPr lang="en-PH" sz="2400" dirty="0"/>
          </a:p>
        </p:txBody>
      </p:sp>
    </p:spTree>
    <p:extLst>
      <p:ext uri="{BB962C8B-B14F-4D97-AF65-F5344CB8AC3E}">
        <p14:creationId xmlns:p14="http://schemas.microsoft.com/office/powerpoint/2010/main" val="328501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E92FBC7-5B3C-7D50-6C60-A5BCF4FD23FA}"/>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1F934FA4-81BA-01F5-71A4-11F1F6087A05}"/>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649EE209-979A-B458-D786-085E3C71FB06}"/>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4098" name="Picture 2">
            <a:extLst>
              <a:ext uri="{FF2B5EF4-FFF2-40B4-BE49-F238E27FC236}">
                <a16:creationId xmlns:a16="http://schemas.microsoft.com/office/drawing/2014/main" id="{D66FF331-0E0C-822E-8861-14B39C5A3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56" y="1578141"/>
            <a:ext cx="7501298" cy="42130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D2CDBD-0BB6-BB13-1566-03DDE23814B6}"/>
              </a:ext>
            </a:extLst>
          </p:cNvPr>
          <p:cNvSpPr txBox="1"/>
          <p:nvPr/>
        </p:nvSpPr>
        <p:spPr>
          <a:xfrm>
            <a:off x="3201347" y="1074823"/>
            <a:ext cx="2005909" cy="584775"/>
          </a:xfrm>
          <a:prstGeom prst="rect">
            <a:avLst/>
          </a:prstGeom>
          <a:noFill/>
        </p:spPr>
        <p:txBody>
          <a:bodyPr wrap="square">
            <a:spAutoFit/>
          </a:bodyPr>
          <a:lstStyle/>
          <a:p>
            <a:r>
              <a:rPr lang="en-PH" sz="3200" b="0" i="0" u="none" strike="noStrike" dirty="0">
                <a:solidFill>
                  <a:srgbClr val="000000"/>
                </a:solidFill>
                <a:effectLst/>
                <a:latin typeface="Times New Roman" panose="02020603050405020304" pitchFamily="18" charset="0"/>
              </a:rPr>
              <a:t>Dashboard</a:t>
            </a:r>
          </a:p>
        </p:txBody>
      </p:sp>
      <p:sp>
        <p:nvSpPr>
          <p:cNvPr id="3" name="TextBox 2">
            <a:extLst>
              <a:ext uri="{FF2B5EF4-FFF2-40B4-BE49-F238E27FC236}">
                <a16:creationId xmlns:a16="http://schemas.microsoft.com/office/drawing/2014/main" id="{3F98745B-BD0C-1CD6-BC33-A2D4077F6866}"/>
              </a:ext>
            </a:extLst>
          </p:cNvPr>
          <p:cNvSpPr txBox="1"/>
          <p:nvPr/>
        </p:nvSpPr>
        <p:spPr>
          <a:xfrm>
            <a:off x="7877447" y="1782395"/>
            <a:ext cx="4174559" cy="4154984"/>
          </a:xfrm>
          <a:prstGeom prst="rect">
            <a:avLst/>
          </a:prstGeom>
          <a:noFill/>
        </p:spPr>
        <p:txBody>
          <a:bodyPr wrap="square">
            <a:spAutoFit/>
          </a:bodyPr>
          <a:lstStyle/>
          <a:p>
            <a:pPr algn="just"/>
            <a:r>
              <a:rPr lang="en-US" sz="2200" b="0" i="0" u="none" strike="noStrike" dirty="0">
                <a:solidFill>
                  <a:srgbClr val="000000"/>
                </a:solidFill>
                <a:effectLst/>
                <a:latin typeface="Times New Roman" panose="02020603050405020304" pitchFamily="18" charset="0"/>
              </a:rPr>
              <a:t>	This is the main dashboard displayed upon successful login. It greets the user with a "Welcome, [Username]" message. The dashboard also shows the user's average water consumption, indicating whether their usage is low, moderate, or high. A line graph displaying the water usage entries is included, along with a section at the bottom offering helpful water-saving tips.</a:t>
            </a:r>
            <a:endParaRPr lang="en-PH" sz="2200" dirty="0"/>
          </a:p>
        </p:txBody>
      </p:sp>
    </p:spTree>
    <p:extLst>
      <p:ext uri="{BB962C8B-B14F-4D97-AF65-F5344CB8AC3E}">
        <p14:creationId xmlns:p14="http://schemas.microsoft.com/office/powerpoint/2010/main" val="81324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C5E74C2-6534-8F8E-61F6-0108951D17C8}"/>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22A7E792-765D-8452-EBBD-F0CB73E53870}"/>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D486560E-6AC2-30E2-58F8-AC2F79C6A396}"/>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2" name="TextBox 1">
            <a:extLst>
              <a:ext uri="{FF2B5EF4-FFF2-40B4-BE49-F238E27FC236}">
                <a16:creationId xmlns:a16="http://schemas.microsoft.com/office/drawing/2014/main" id="{A4D56B37-F0A5-7D00-5DA4-76E9F2F2AA8D}"/>
              </a:ext>
            </a:extLst>
          </p:cNvPr>
          <p:cNvSpPr txBox="1"/>
          <p:nvPr/>
        </p:nvSpPr>
        <p:spPr>
          <a:xfrm>
            <a:off x="1484368" y="1327249"/>
            <a:ext cx="2005909" cy="584775"/>
          </a:xfrm>
          <a:prstGeom prst="rect">
            <a:avLst/>
          </a:prstGeom>
          <a:noFill/>
        </p:spPr>
        <p:txBody>
          <a:bodyPr wrap="square">
            <a:spAutoFit/>
          </a:bodyPr>
          <a:lstStyle/>
          <a:p>
            <a:r>
              <a:rPr lang="en-PH" sz="3200" b="0" i="0" u="none" strike="noStrike" dirty="0">
                <a:solidFill>
                  <a:srgbClr val="000000"/>
                </a:solidFill>
                <a:effectLst/>
                <a:latin typeface="Times New Roman" panose="02020603050405020304" pitchFamily="18" charset="0"/>
              </a:rPr>
              <a:t>Show Tips</a:t>
            </a:r>
          </a:p>
        </p:txBody>
      </p:sp>
      <p:sp>
        <p:nvSpPr>
          <p:cNvPr id="3" name="TextBox 2">
            <a:extLst>
              <a:ext uri="{FF2B5EF4-FFF2-40B4-BE49-F238E27FC236}">
                <a16:creationId xmlns:a16="http://schemas.microsoft.com/office/drawing/2014/main" id="{7BE40351-71A2-EE05-32CD-2B4EB83CEC65}"/>
              </a:ext>
            </a:extLst>
          </p:cNvPr>
          <p:cNvSpPr txBox="1"/>
          <p:nvPr/>
        </p:nvSpPr>
        <p:spPr>
          <a:xfrm>
            <a:off x="4322116" y="3105834"/>
            <a:ext cx="6298488" cy="1107996"/>
          </a:xfrm>
          <a:prstGeom prst="rect">
            <a:avLst/>
          </a:prstGeom>
          <a:noFill/>
        </p:spPr>
        <p:txBody>
          <a:bodyPr wrap="square">
            <a:spAutoFit/>
          </a:bodyPr>
          <a:lstStyle/>
          <a:p>
            <a:pPr algn="just"/>
            <a:r>
              <a:rPr lang="en-US" sz="2200" b="0" i="0" u="none" strike="noStrike" dirty="0">
                <a:solidFill>
                  <a:srgbClr val="000000"/>
                </a:solidFill>
                <a:effectLst/>
                <a:latin typeface="Times New Roman" panose="02020603050405020304" pitchFamily="18" charset="0"/>
              </a:rPr>
              <a:t>	When you click the "Show Tips" radio button on the Dashboard, it will display some instructions on how to use the application.</a:t>
            </a:r>
            <a:endParaRPr lang="en-PH" sz="2200" dirty="0"/>
          </a:p>
        </p:txBody>
      </p:sp>
      <p:pic>
        <p:nvPicPr>
          <p:cNvPr id="1026" name="Picture 2">
            <a:extLst>
              <a:ext uri="{FF2B5EF4-FFF2-40B4-BE49-F238E27FC236}">
                <a16:creationId xmlns:a16="http://schemas.microsoft.com/office/drawing/2014/main" id="{4BC1665A-98C6-A1A2-C687-DDC428D35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396" y="1912024"/>
            <a:ext cx="18097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E261C3D-BE8E-10A8-9866-037393FEED0F}"/>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2DC4BF9B-F52B-FEF3-FC74-DC19071ADDE5}"/>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15804C6D-D9A8-792F-6C9F-3E46CD321A15}"/>
              </a:ext>
            </a:extLst>
          </p:cNvPr>
          <p:cNvSpPr txBox="1"/>
          <p:nvPr/>
        </p:nvSpPr>
        <p:spPr>
          <a:xfrm>
            <a:off x="266699" y="190538"/>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dirty="0">
                <a:solidFill>
                  <a:schemeClr val="lt1"/>
                </a:solidFill>
                <a:latin typeface="Impact"/>
                <a:ea typeface="Impact"/>
                <a:cs typeface="Impact"/>
                <a:sym typeface="Impact"/>
              </a:rPr>
              <a:t>SYSTEM DESIGN </a:t>
            </a:r>
            <a:endParaRPr dirty="0"/>
          </a:p>
        </p:txBody>
      </p:sp>
      <p:sp>
        <p:nvSpPr>
          <p:cNvPr id="3" name="TextBox 2">
            <a:extLst>
              <a:ext uri="{FF2B5EF4-FFF2-40B4-BE49-F238E27FC236}">
                <a16:creationId xmlns:a16="http://schemas.microsoft.com/office/drawing/2014/main" id="{311115DF-0D44-1F0C-1F73-4779D8DA40C4}"/>
              </a:ext>
            </a:extLst>
          </p:cNvPr>
          <p:cNvSpPr txBox="1"/>
          <p:nvPr/>
        </p:nvSpPr>
        <p:spPr>
          <a:xfrm>
            <a:off x="3031312" y="1039717"/>
            <a:ext cx="2345980" cy="584775"/>
          </a:xfrm>
          <a:prstGeom prst="rect">
            <a:avLst/>
          </a:prstGeom>
          <a:noFill/>
        </p:spPr>
        <p:txBody>
          <a:bodyPr wrap="square">
            <a:spAutoFit/>
          </a:bodyPr>
          <a:lstStyle/>
          <a:p>
            <a:r>
              <a:rPr lang="en-PH" sz="3200" b="0" i="0" u="none" strike="noStrike" dirty="0">
                <a:solidFill>
                  <a:srgbClr val="000000"/>
                </a:solidFill>
                <a:effectLst/>
                <a:latin typeface="Times New Roman" panose="02020603050405020304" pitchFamily="18" charset="0"/>
              </a:rPr>
              <a:t>Records Tab</a:t>
            </a:r>
            <a:endParaRPr lang="en-PH" sz="3200" dirty="0"/>
          </a:p>
        </p:txBody>
      </p:sp>
      <p:sp>
        <p:nvSpPr>
          <p:cNvPr id="5" name="TextBox 4">
            <a:extLst>
              <a:ext uri="{FF2B5EF4-FFF2-40B4-BE49-F238E27FC236}">
                <a16:creationId xmlns:a16="http://schemas.microsoft.com/office/drawing/2014/main" id="{6D215D2C-259B-2082-CC2E-D03E033A2576}"/>
              </a:ext>
            </a:extLst>
          </p:cNvPr>
          <p:cNvSpPr txBox="1"/>
          <p:nvPr/>
        </p:nvSpPr>
        <p:spPr>
          <a:xfrm>
            <a:off x="7474293" y="1962762"/>
            <a:ext cx="4236444" cy="3139321"/>
          </a:xfrm>
          <a:prstGeom prst="rect">
            <a:avLst/>
          </a:prstGeom>
          <a:noFill/>
        </p:spPr>
        <p:txBody>
          <a:bodyPr wrap="square">
            <a:spAutoFit/>
          </a:bodyPr>
          <a:lstStyle/>
          <a:p>
            <a:pPr algn="just"/>
            <a:r>
              <a:rPr lang="en-US" sz="2200" b="0" i="0" u="none" strike="noStrike" dirty="0">
                <a:solidFill>
                  <a:srgbClr val="000000"/>
                </a:solidFill>
                <a:effectLst/>
                <a:latin typeface="Times New Roman" panose="02020603050405020304" pitchFamily="18" charset="0"/>
              </a:rPr>
              <a:t>	</a:t>
            </a:r>
            <a:r>
              <a:rPr lang="en-US" sz="2200" i="0" u="none" strike="noStrike" dirty="0">
                <a:solidFill>
                  <a:srgbClr val="000000"/>
                </a:solidFill>
                <a:effectLst/>
                <a:latin typeface="Times New Roman" panose="02020603050405020304" pitchFamily="18" charset="0"/>
              </a:rPr>
              <a:t>The Records tab allows you to easily add, edit, and delete your water usage records. It includes a table that displays all your entered records in a clear and organized manner. Additionally, the tab shows the approximate water bill for each record, helping you better understand your usage costs.</a:t>
            </a:r>
            <a:endParaRPr lang="en-PH" sz="2200" dirty="0"/>
          </a:p>
        </p:txBody>
      </p:sp>
      <p:pic>
        <p:nvPicPr>
          <p:cNvPr id="4" name="Picture 3">
            <a:extLst>
              <a:ext uri="{FF2B5EF4-FFF2-40B4-BE49-F238E27FC236}">
                <a16:creationId xmlns:a16="http://schemas.microsoft.com/office/drawing/2014/main" id="{BBFCA025-A527-A93E-E725-72EEA913173C}"/>
              </a:ext>
            </a:extLst>
          </p:cNvPr>
          <p:cNvPicPr>
            <a:picLocks noChangeAspect="1"/>
          </p:cNvPicPr>
          <p:nvPr/>
        </p:nvPicPr>
        <p:blipFill>
          <a:blip r:embed="rId4"/>
          <a:stretch>
            <a:fillRect/>
          </a:stretch>
        </p:blipFill>
        <p:spPr>
          <a:xfrm>
            <a:off x="481263" y="1962762"/>
            <a:ext cx="6511767" cy="3693319"/>
          </a:xfrm>
          <a:prstGeom prst="rect">
            <a:avLst/>
          </a:prstGeom>
        </p:spPr>
      </p:pic>
    </p:spTree>
    <p:extLst>
      <p:ext uri="{BB962C8B-B14F-4D97-AF65-F5344CB8AC3E}">
        <p14:creationId xmlns:p14="http://schemas.microsoft.com/office/powerpoint/2010/main" val="28698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4E6889C-6A21-D0CE-6AA7-42C106F56F35}"/>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4AECF650-567D-F63E-393E-25076E8E8E4C}"/>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30F6A400-4275-F00E-F951-0B12432D3177}"/>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2" name="Picture 1">
            <a:extLst>
              <a:ext uri="{FF2B5EF4-FFF2-40B4-BE49-F238E27FC236}">
                <a16:creationId xmlns:a16="http://schemas.microsoft.com/office/drawing/2014/main" id="{FA9E22DA-9C22-0BEF-C33F-6052FD3918AA}"/>
              </a:ext>
            </a:extLst>
          </p:cNvPr>
          <p:cNvPicPr>
            <a:picLocks noChangeAspect="1"/>
          </p:cNvPicPr>
          <p:nvPr/>
        </p:nvPicPr>
        <p:blipFill>
          <a:blip r:embed="rId4"/>
          <a:stretch>
            <a:fillRect/>
          </a:stretch>
        </p:blipFill>
        <p:spPr>
          <a:xfrm>
            <a:off x="9017248" y="3771399"/>
            <a:ext cx="2675003" cy="2335637"/>
          </a:xfrm>
          <a:prstGeom prst="rect">
            <a:avLst/>
          </a:prstGeom>
        </p:spPr>
      </p:pic>
      <p:pic>
        <p:nvPicPr>
          <p:cNvPr id="3" name="Picture 2">
            <a:extLst>
              <a:ext uri="{FF2B5EF4-FFF2-40B4-BE49-F238E27FC236}">
                <a16:creationId xmlns:a16="http://schemas.microsoft.com/office/drawing/2014/main" id="{B01443AE-598B-5844-1821-D933A061A11E}"/>
              </a:ext>
            </a:extLst>
          </p:cNvPr>
          <p:cNvPicPr>
            <a:picLocks noChangeAspect="1"/>
          </p:cNvPicPr>
          <p:nvPr/>
        </p:nvPicPr>
        <p:blipFill>
          <a:blip r:embed="rId5"/>
          <a:stretch>
            <a:fillRect/>
          </a:stretch>
        </p:blipFill>
        <p:spPr>
          <a:xfrm>
            <a:off x="520547" y="1123866"/>
            <a:ext cx="2790622" cy="2469700"/>
          </a:xfrm>
          <a:prstGeom prst="rect">
            <a:avLst/>
          </a:prstGeom>
        </p:spPr>
      </p:pic>
      <p:sp>
        <p:nvSpPr>
          <p:cNvPr id="4" name="TextBox 3">
            <a:extLst>
              <a:ext uri="{FF2B5EF4-FFF2-40B4-BE49-F238E27FC236}">
                <a16:creationId xmlns:a16="http://schemas.microsoft.com/office/drawing/2014/main" id="{89F6CC76-12CA-F5F4-CA18-EB370D0DBB72}"/>
              </a:ext>
            </a:extLst>
          </p:cNvPr>
          <p:cNvSpPr txBox="1"/>
          <p:nvPr/>
        </p:nvSpPr>
        <p:spPr>
          <a:xfrm>
            <a:off x="6335010" y="1154527"/>
            <a:ext cx="6096000" cy="400110"/>
          </a:xfrm>
          <a:prstGeom prst="rect">
            <a:avLst/>
          </a:prstGeom>
          <a:noFill/>
        </p:spPr>
        <p:txBody>
          <a:bodyPr wrap="square">
            <a:spAutoFit/>
          </a:bodyPr>
          <a:lstStyle/>
          <a:p>
            <a:r>
              <a:rPr lang="en-PH" sz="2000" b="0" i="0" u="none" strike="noStrike" dirty="0">
                <a:solidFill>
                  <a:srgbClr val="000000"/>
                </a:solidFill>
                <a:effectLst/>
                <a:latin typeface="Times New Roman" panose="02020603050405020304" pitchFamily="18" charset="0"/>
              </a:rPr>
              <a:t>Add Record Popup Window</a:t>
            </a:r>
            <a:endParaRPr lang="en-PH" sz="2000" dirty="0"/>
          </a:p>
        </p:txBody>
      </p:sp>
      <p:sp>
        <p:nvSpPr>
          <p:cNvPr id="5" name="TextBox 4">
            <a:extLst>
              <a:ext uri="{FF2B5EF4-FFF2-40B4-BE49-F238E27FC236}">
                <a16:creationId xmlns:a16="http://schemas.microsoft.com/office/drawing/2014/main" id="{1979067E-DEE7-735B-6C67-95367B469781}"/>
              </a:ext>
            </a:extLst>
          </p:cNvPr>
          <p:cNvSpPr txBox="1"/>
          <p:nvPr/>
        </p:nvSpPr>
        <p:spPr>
          <a:xfrm>
            <a:off x="3831716" y="1696997"/>
            <a:ext cx="7634772" cy="1323439"/>
          </a:xfrm>
          <a:prstGeom prst="rect">
            <a:avLst/>
          </a:prstGeom>
          <a:noFill/>
        </p:spPr>
        <p:txBody>
          <a:bodyPr wrap="square">
            <a:spAutoFit/>
          </a:bodyPr>
          <a:lstStyle/>
          <a:p>
            <a:pPr algn="just"/>
            <a:r>
              <a:rPr lang="en-US" sz="2000" b="0" i="0" u="none" strike="noStrike" dirty="0">
                <a:solidFill>
                  <a:srgbClr val="000000"/>
                </a:solidFill>
                <a:effectLst/>
                <a:latin typeface="Times New Roman" panose="02020603050405020304" pitchFamily="18" charset="0"/>
              </a:rPr>
              <a:t>	When you click the "Add" button in the Records tab, a window will appear. In this window, you can select the month and year, then input your water usage in the text field. Clicking the "Add" button will save the data to your database and display it in the table.</a:t>
            </a:r>
            <a:endParaRPr lang="en-PH" sz="2000" dirty="0"/>
          </a:p>
        </p:txBody>
      </p:sp>
      <p:sp>
        <p:nvSpPr>
          <p:cNvPr id="6" name="TextBox 5">
            <a:extLst>
              <a:ext uri="{FF2B5EF4-FFF2-40B4-BE49-F238E27FC236}">
                <a16:creationId xmlns:a16="http://schemas.microsoft.com/office/drawing/2014/main" id="{51422635-F010-A9C2-D2C1-F1C81F32568C}"/>
              </a:ext>
            </a:extLst>
          </p:cNvPr>
          <p:cNvSpPr txBox="1"/>
          <p:nvPr/>
        </p:nvSpPr>
        <p:spPr>
          <a:xfrm>
            <a:off x="3287010" y="3889202"/>
            <a:ext cx="6096000" cy="400110"/>
          </a:xfrm>
          <a:prstGeom prst="rect">
            <a:avLst/>
          </a:prstGeom>
          <a:noFill/>
        </p:spPr>
        <p:txBody>
          <a:bodyPr wrap="square">
            <a:spAutoFit/>
          </a:bodyPr>
          <a:lstStyle/>
          <a:p>
            <a:r>
              <a:rPr lang="en-US" sz="2000" b="0" i="0" u="none" strike="noStrike" dirty="0">
                <a:solidFill>
                  <a:srgbClr val="000000"/>
                </a:solidFill>
                <a:effectLst/>
                <a:latin typeface="Times New Roman" panose="02020603050405020304" pitchFamily="18" charset="0"/>
              </a:rPr>
              <a:t>Edit Record Popup Window</a:t>
            </a:r>
            <a:endParaRPr lang="en-PH" sz="2000" dirty="0"/>
          </a:p>
        </p:txBody>
      </p:sp>
      <p:sp>
        <p:nvSpPr>
          <p:cNvPr id="7" name="TextBox 6">
            <a:extLst>
              <a:ext uri="{FF2B5EF4-FFF2-40B4-BE49-F238E27FC236}">
                <a16:creationId xmlns:a16="http://schemas.microsoft.com/office/drawing/2014/main" id="{9E37B1F7-522D-B48D-685D-00E3BA6DDBF9}"/>
              </a:ext>
            </a:extLst>
          </p:cNvPr>
          <p:cNvSpPr txBox="1"/>
          <p:nvPr/>
        </p:nvSpPr>
        <p:spPr>
          <a:xfrm>
            <a:off x="882728" y="4431672"/>
            <a:ext cx="7634771" cy="1015663"/>
          </a:xfrm>
          <a:prstGeom prst="rect">
            <a:avLst/>
          </a:prstGeom>
          <a:noFill/>
        </p:spPr>
        <p:txBody>
          <a:bodyPr wrap="square">
            <a:spAutoFit/>
          </a:bodyPr>
          <a:lstStyle/>
          <a:p>
            <a:pPr algn="just"/>
            <a:r>
              <a:rPr lang="en-US" sz="2000" b="0" i="0" u="none" strike="noStrike" dirty="0">
                <a:solidFill>
                  <a:srgbClr val="000000"/>
                </a:solidFill>
                <a:effectLst/>
                <a:latin typeface="Times New Roman" panose="02020603050405020304" pitchFamily="18" charset="0"/>
              </a:rPr>
              <a:t>	This is the Edit pop-up window, where you can modify your data. After making the necessary changes, simply click "Save Changes" to update your information. Your data will then be successfully updated.</a:t>
            </a:r>
            <a:endParaRPr lang="en-PH" sz="2000" dirty="0"/>
          </a:p>
        </p:txBody>
      </p:sp>
    </p:spTree>
    <p:extLst>
      <p:ext uri="{BB962C8B-B14F-4D97-AF65-F5344CB8AC3E}">
        <p14:creationId xmlns:p14="http://schemas.microsoft.com/office/powerpoint/2010/main" val="44085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6" name="Google Shape;146;p8"/>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CONCLUSION</a:t>
            </a:r>
            <a:endParaRPr/>
          </a:p>
        </p:txBody>
      </p:sp>
      <p:sp>
        <p:nvSpPr>
          <p:cNvPr id="3" name="TextBox 2">
            <a:extLst>
              <a:ext uri="{FF2B5EF4-FFF2-40B4-BE49-F238E27FC236}">
                <a16:creationId xmlns:a16="http://schemas.microsoft.com/office/drawing/2014/main" id="{02DB294B-FF7F-532F-8220-F86BCE623065}"/>
              </a:ext>
            </a:extLst>
          </p:cNvPr>
          <p:cNvSpPr txBox="1"/>
          <p:nvPr/>
        </p:nvSpPr>
        <p:spPr>
          <a:xfrm>
            <a:off x="385011" y="1347538"/>
            <a:ext cx="11598442" cy="5539978"/>
          </a:xfrm>
          <a:prstGeom prst="rect">
            <a:avLst/>
          </a:prstGeom>
          <a:noFill/>
        </p:spPr>
        <p:txBody>
          <a:bodyPr wrap="square">
            <a:spAutoFit/>
          </a:bodyPr>
          <a:lstStyle/>
          <a:p>
            <a:pPr indent="457200" algn="just" rtl="0">
              <a:spcBef>
                <a:spcPts val="1200"/>
              </a:spcBef>
              <a:spcAft>
                <a:spcPts val="1200"/>
              </a:spcAft>
            </a:pPr>
            <a:r>
              <a:rPr lang="en-US" sz="2700" b="0" i="0" u="none" strike="noStrike" dirty="0">
                <a:solidFill>
                  <a:srgbClr val="000000"/>
                </a:solidFill>
                <a:effectLst/>
                <a:latin typeface="Times New Roman" panose="02020603050405020304" pitchFamily="18" charset="0"/>
              </a:rPr>
              <a:t>The </a:t>
            </a:r>
            <a:r>
              <a:rPr lang="en-US" sz="2700" b="0" i="0" u="none" strike="noStrike" dirty="0" err="1">
                <a:solidFill>
                  <a:srgbClr val="000000"/>
                </a:solidFill>
                <a:effectLst/>
                <a:latin typeface="Times New Roman" panose="02020603050405020304" pitchFamily="18" charset="0"/>
              </a:rPr>
              <a:t>AquaSync</a:t>
            </a:r>
            <a:r>
              <a:rPr lang="en-US" sz="2700" b="0" i="0" u="none" strike="noStrike" dirty="0">
                <a:solidFill>
                  <a:srgbClr val="000000"/>
                </a:solidFill>
                <a:effectLst/>
                <a:latin typeface="Times New Roman" panose="02020603050405020304" pitchFamily="18" charset="0"/>
              </a:rPr>
              <a:t> app serves as a practical and user-friendly solution to address the growing need for water conservation. By allowing users to monitor monthly water usage, the app empowers individuals to make informed decisions and adopt sustainable water consumption practices. Its features, such as detailed logs, helpful tips, and easy accessibility, ensure that users can engage with the app effortlessly to take control of their water consumption habits.</a:t>
            </a:r>
            <a:endParaRPr lang="en-US" sz="2700" b="0" dirty="0">
              <a:effectLst/>
            </a:endParaRPr>
          </a:p>
          <a:p>
            <a:pPr indent="457200" algn="just" rtl="0">
              <a:spcBef>
                <a:spcPts val="1200"/>
              </a:spcBef>
              <a:spcAft>
                <a:spcPts val="1200"/>
              </a:spcAft>
            </a:pPr>
            <a:r>
              <a:rPr lang="en-US" sz="2700" b="0" i="0" u="none" strike="noStrike" dirty="0">
                <a:solidFill>
                  <a:srgbClr val="000000"/>
                </a:solidFill>
                <a:effectLst/>
                <a:latin typeface="Times New Roman" panose="02020603050405020304" pitchFamily="18" charset="0"/>
              </a:rPr>
              <a:t>This project not only aims to promote responsible water usage but also raises awareness about the importance of conserving this vital resource. </a:t>
            </a:r>
            <a:r>
              <a:rPr lang="en-US" sz="2700" b="0" i="0" u="none" strike="noStrike" dirty="0" err="1">
                <a:solidFill>
                  <a:srgbClr val="000000"/>
                </a:solidFill>
                <a:effectLst/>
                <a:latin typeface="Times New Roman" panose="02020603050405020304" pitchFamily="18" charset="0"/>
              </a:rPr>
              <a:t>AquaSync</a:t>
            </a:r>
            <a:r>
              <a:rPr lang="en-US" sz="2700" b="0" i="0" u="none" strike="noStrike" dirty="0">
                <a:solidFill>
                  <a:srgbClr val="000000"/>
                </a:solidFill>
                <a:effectLst/>
                <a:latin typeface="Times New Roman" panose="02020603050405020304" pitchFamily="18" charset="0"/>
              </a:rPr>
              <a:t> demonstrates the potential of technology in addressing environmental challenges and inspiring users to take proactive steps toward sustainable living.</a:t>
            </a:r>
            <a:endParaRPr lang="en-US" sz="2700" b="0" dirty="0">
              <a:effectLst/>
            </a:endParaRPr>
          </a:p>
          <a:p>
            <a:br>
              <a:rPr lang="en-US" sz="2700" dirty="0"/>
            </a:br>
            <a:endParaRPr lang="en-PH" sz="2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4" name="Google Shape;154;p9"/>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3" name="TextBox 2">
            <a:extLst>
              <a:ext uri="{FF2B5EF4-FFF2-40B4-BE49-F238E27FC236}">
                <a16:creationId xmlns:a16="http://schemas.microsoft.com/office/drawing/2014/main" id="{76AB8927-071D-0ADC-CE61-7A318410323A}"/>
              </a:ext>
            </a:extLst>
          </p:cNvPr>
          <p:cNvSpPr txBox="1"/>
          <p:nvPr/>
        </p:nvSpPr>
        <p:spPr>
          <a:xfrm>
            <a:off x="236156" y="1228397"/>
            <a:ext cx="11522707" cy="4401205"/>
          </a:xfrm>
          <a:prstGeom prst="rect">
            <a:avLst/>
          </a:prstGeom>
          <a:noFill/>
        </p:spPr>
        <p:txBody>
          <a:bodyPr wrap="square">
            <a:spAutoFit/>
          </a:bodyPr>
          <a:lstStyle/>
          <a:p>
            <a:pPr marL="514350" indent="-514350" algn="just" rtl="0" fontAlgn="base">
              <a:buFont typeface="+mj-lt"/>
              <a:buAutoNum type="arabicPeriod"/>
            </a:pPr>
            <a:r>
              <a:rPr lang="en-US" sz="2800" b="0" i="0" u="none" strike="noStrike" dirty="0">
                <a:solidFill>
                  <a:srgbClr val="000000"/>
                </a:solidFill>
                <a:effectLst/>
                <a:latin typeface="Times New Roman" panose="02020603050405020304" pitchFamily="18" charset="0"/>
              </a:rPr>
              <a:t>Encourage users to monitor their water usage regularly through app notifications.</a:t>
            </a:r>
          </a:p>
          <a:p>
            <a:pPr marL="514350" indent="-514350" algn="just" rtl="0" fontAlgn="base">
              <a:buFont typeface="+mj-lt"/>
              <a:buAutoNum type="arabicPeriod"/>
            </a:pPr>
            <a:r>
              <a:rPr lang="en-US" sz="2800" b="0" i="0" u="none" strike="noStrike" dirty="0">
                <a:solidFill>
                  <a:srgbClr val="000000"/>
                </a:solidFill>
                <a:effectLst/>
                <a:latin typeface="Times New Roman" panose="02020603050405020304" pitchFamily="18" charset="0"/>
              </a:rPr>
              <a:t>Add a feature to calculate and display the estimated amount of money saved based on reduced water consumption to motivate users further.</a:t>
            </a:r>
          </a:p>
          <a:p>
            <a:pPr marL="514350" indent="-514350" algn="just" rtl="0" fontAlgn="base">
              <a:buFont typeface="+mj-lt"/>
              <a:buAutoNum type="arabicPeriod"/>
            </a:pPr>
            <a:r>
              <a:rPr lang="en-US" sz="2800" b="0" i="0" u="none" strike="noStrike" dirty="0">
                <a:solidFill>
                  <a:srgbClr val="000000"/>
                </a:solidFill>
                <a:effectLst/>
                <a:latin typeface="Times New Roman" panose="02020603050405020304" pitchFamily="18" charset="0"/>
              </a:rPr>
              <a:t>Introduce personalized water-saving goals to help users track their progress and stay committed.</a:t>
            </a:r>
          </a:p>
          <a:p>
            <a:pPr marL="514350" indent="-514350" algn="just" rtl="0" fontAlgn="base">
              <a:buFont typeface="+mj-lt"/>
              <a:buAutoNum type="arabicPeriod"/>
            </a:pPr>
            <a:r>
              <a:rPr lang="en-US" sz="2800" b="0" i="0" u="none" strike="noStrike" dirty="0">
                <a:solidFill>
                  <a:srgbClr val="000000"/>
                </a:solidFill>
                <a:effectLst/>
                <a:latin typeface="Times New Roman" panose="02020603050405020304" pitchFamily="18" charset="0"/>
              </a:rPr>
              <a:t>Regularly update the app with practical and actionable water-saving tips to keep users informed and inspired.</a:t>
            </a:r>
          </a:p>
          <a:p>
            <a:pPr marL="514350" indent="-514350" algn="just" rtl="0" fontAlgn="base">
              <a:buFont typeface="+mj-lt"/>
              <a:buAutoNum type="arabicPeriod"/>
            </a:pPr>
            <a:r>
              <a:rPr lang="en-US" sz="2800" b="0" i="0" u="none" strike="noStrike" dirty="0">
                <a:solidFill>
                  <a:srgbClr val="000000"/>
                </a:solidFill>
                <a:effectLst/>
                <a:latin typeface="Times New Roman" panose="02020603050405020304" pitchFamily="18" charset="0"/>
              </a:rPr>
              <a:t>Enhance the user interface to ensure a seamless and intuitive experience for all users.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0" descr="A logo with blue dots and yellow text&#10;&#10;Description automatically generated"/>
          <p:cNvPicPr preferRelativeResize="0"/>
          <p:nvPr/>
        </p:nvPicPr>
        <p:blipFill rotWithShape="1">
          <a:blip r:embed="rId3">
            <a:alphaModFix/>
          </a:blip>
          <a:srcRect l="16518" t="5192" r="13658" b="20844"/>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1" name="Google Shape;101;p2"/>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INTRODUCTION</a:t>
            </a:r>
            <a:endParaRPr sz="3200" b="0" i="0" u="none" strike="noStrike" cap="none">
              <a:solidFill>
                <a:schemeClr val="lt1"/>
              </a:solidFill>
              <a:latin typeface="Impact"/>
              <a:ea typeface="Impact"/>
              <a:cs typeface="Impact"/>
              <a:sym typeface="Impact"/>
            </a:endParaRPr>
          </a:p>
        </p:txBody>
      </p:sp>
      <p:sp>
        <p:nvSpPr>
          <p:cNvPr id="3" name="TextBox 2">
            <a:extLst>
              <a:ext uri="{FF2B5EF4-FFF2-40B4-BE49-F238E27FC236}">
                <a16:creationId xmlns:a16="http://schemas.microsoft.com/office/drawing/2014/main" id="{62FC60BB-462B-C3F2-7979-B749E5B1F947}"/>
              </a:ext>
            </a:extLst>
          </p:cNvPr>
          <p:cNvSpPr txBox="1"/>
          <p:nvPr/>
        </p:nvSpPr>
        <p:spPr>
          <a:xfrm>
            <a:off x="656734" y="1508289"/>
            <a:ext cx="10878532" cy="4031873"/>
          </a:xfrm>
          <a:prstGeom prst="rect">
            <a:avLst/>
          </a:prstGeom>
          <a:noFill/>
        </p:spPr>
        <p:txBody>
          <a:bodyPr wrap="square">
            <a:spAutoFit/>
          </a:bodyPr>
          <a:lstStyle/>
          <a:p>
            <a:pPr algn="ctr"/>
            <a:r>
              <a:rPr lang="en-US" sz="3200" b="1" dirty="0" err="1"/>
              <a:t>AquaSync</a:t>
            </a:r>
            <a:r>
              <a:rPr lang="en-US" sz="3200" b="1" dirty="0"/>
              <a:t>: Your Water, Your Control</a:t>
            </a:r>
          </a:p>
          <a:p>
            <a:pPr algn="just"/>
            <a:r>
              <a:rPr lang="en-US" sz="3200" dirty="0"/>
              <a:t>	</a:t>
            </a:r>
            <a:r>
              <a:rPr lang="en-US" sz="3200" dirty="0" err="1"/>
              <a:t>AquaSync</a:t>
            </a:r>
            <a:r>
              <a:rPr lang="en-US" sz="3200" dirty="0"/>
              <a:t> is a simple and intuitive app that helps users monitor their monthly water usage. By providing clear insights and practical tips, </a:t>
            </a:r>
            <a:r>
              <a:rPr lang="en-US" sz="3200" dirty="0" err="1"/>
              <a:t>AquaSync</a:t>
            </a:r>
            <a:r>
              <a:rPr lang="en-US" sz="3200" dirty="0"/>
              <a:t> empowers you to make informed decisions and adopt sustainable habits to conserve water. Take control of your water consumption and contribute to responsible resource management with </a:t>
            </a:r>
            <a:r>
              <a:rPr lang="en-US" sz="3200" dirty="0" err="1"/>
              <a:t>AquaSync</a:t>
            </a:r>
            <a:r>
              <a:rPr lang="en-US" sz="3200" dirty="0"/>
              <a:t>.</a:t>
            </a:r>
            <a:endParaRPr lang="en-PH"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8" name="Google Shape;108;p3"/>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Objectives</a:t>
            </a:r>
            <a:endParaRPr sz="3200" b="0" i="0" u="none" strike="noStrike" cap="none">
              <a:solidFill>
                <a:schemeClr val="lt1"/>
              </a:solidFill>
              <a:latin typeface="Impact"/>
              <a:ea typeface="Impact"/>
              <a:cs typeface="Impact"/>
              <a:sym typeface="Impact"/>
            </a:endParaRPr>
          </a:p>
        </p:txBody>
      </p:sp>
      <p:sp>
        <p:nvSpPr>
          <p:cNvPr id="3" name="TextBox 2">
            <a:extLst>
              <a:ext uri="{FF2B5EF4-FFF2-40B4-BE49-F238E27FC236}">
                <a16:creationId xmlns:a16="http://schemas.microsoft.com/office/drawing/2014/main" id="{ED618C4A-95B7-60A3-57F6-EF64D3E21355}"/>
              </a:ext>
            </a:extLst>
          </p:cNvPr>
          <p:cNvSpPr txBox="1"/>
          <p:nvPr/>
        </p:nvSpPr>
        <p:spPr>
          <a:xfrm>
            <a:off x="699155" y="1413063"/>
            <a:ext cx="10793690" cy="4031873"/>
          </a:xfrm>
          <a:prstGeom prst="rect">
            <a:avLst/>
          </a:prstGeom>
          <a:noFill/>
        </p:spPr>
        <p:txBody>
          <a:bodyPr wrap="square">
            <a:spAutoFit/>
          </a:bodyPr>
          <a:lstStyle/>
          <a:p>
            <a:pPr algn="just"/>
            <a:r>
              <a:rPr lang="en-US" sz="3200" b="0" i="0" u="none" strike="noStrike" dirty="0">
                <a:solidFill>
                  <a:srgbClr val="000000"/>
                </a:solidFill>
                <a:effectLst/>
                <a:latin typeface="Times New Roman" panose="02020603050405020304" pitchFamily="18" charset="0"/>
              </a:rPr>
              <a:t>	The primary objective of </a:t>
            </a:r>
            <a:r>
              <a:rPr lang="en-US" sz="3200" b="0" i="0" u="none" strike="noStrike" dirty="0" err="1">
                <a:solidFill>
                  <a:srgbClr val="000000"/>
                </a:solidFill>
                <a:effectLst/>
                <a:latin typeface="Times New Roman" panose="02020603050405020304" pitchFamily="18" charset="0"/>
              </a:rPr>
              <a:t>AquaSync</a:t>
            </a:r>
            <a:r>
              <a:rPr lang="en-US" sz="3200" b="0" i="0" u="none" strike="noStrike" dirty="0">
                <a:solidFill>
                  <a:srgbClr val="000000"/>
                </a:solidFill>
                <a:effectLst/>
                <a:latin typeface="Times New Roman" panose="02020603050405020304" pitchFamily="18" charset="0"/>
              </a:rPr>
              <a:t> is to promote water conservation by providing individuals with an easy-to-use tool for monitoring their water usage. The app aims to raise awareness about monthly consumption patterns, encourage mindful water use, and help users adopt sustainable habits. By making water tracking accessible, </a:t>
            </a:r>
            <a:r>
              <a:rPr lang="en-US" sz="3200" b="0" i="0" u="none" strike="noStrike" dirty="0" err="1">
                <a:solidFill>
                  <a:srgbClr val="000000"/>
                </a:solidFill>
                <a:effectLst/>
                <a:latin typeface="Times New Roman" panose="02020603050405020304" pitchFamily="18" charset="0"/>
              </a:rPr>
              <a:t>AquaSync</a:t>
            </a:r>
            <a:r>
              <a:rPr lang="en-US" sz="3200" b="0" i="0" u="none" strike="noStrike" dirty="0">
                <a:solidFill>
                  <a:srgbClr val="000000"/>
                </a:solidFill>
                <a:effectLst/>
                <a:latin typeface="Times New Roman" panose="02020603050405020304" pitchFamily="18" charset="0"/>
              </a:rPr>
              <a:t> empowers users to make informed decisions and contribute to the preservation of this vital resource for future generations.</a:t>
            </a:r>
            <a:endParaRPr lang="en-PH"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3" name="TextBox 2">
            <a:extLst>
              <a:ext uri="{FF2B5EF4-FFF2-40B4-BE49-F238E27FC236}">
                <a16:creationId xmlns:a16="http://schemas.microsoft.com/office/drawing/2014/main" id="{2499B39B-537D-24CB-5A85-A79CBD1BB8AF}"/>
              </a:ext>
            </a:extLst>
          </p:cNvPr>
          <p:cNvSpPr txBox="1"/>
          <p:nvPr/>
        </p:nvSpPr>
        <p:spPr>
          <a:xfrm>
            <a:off x="236157" y="1015187"/>
            <a:ext cx="11688749" cy="3908762"/>
          </a:xfrm>
          <a:prstGeom prst="rect">
            <a:avLst/>
          </a:prstGeom>
          <a:noFill/>
        </p:spPr>
        <p:txBody>
          <a:bodyPr wrap="square">
            <a:spAutoFit/>
          </a:bodyPr>
          <a:lstStyle/>
          <a:p>
            <a:pPr algn="just" rtl="0">
              <a:spcBef>
                <a:spcPts val="1200"/>
              </a:spcBef>
              <a:spcAft>
                <a:spcPts val="1200"/>
              </a:spcAft>
            </a:pPr>
            <a:r>
              <a:rPr lang="en-US" sz="2000" b="1" i="0" u="none" strike="noStrike" dirty="0">
                <a:solidFill>
                  <a:srgbClr val="000000"/>
                </a:solidFill>
                <a:effectLst/>
                <a:latin typeface="Times New Roman" panose="02020603050405020304" pitchFamily="18" charset="0"/>
              </a:rPr>
              <a:t>Scope</a:t>
            </a:r>
            <a:br>
              <a:rPr lang="en-US" sz="2000" b="1" i="0" u="none" strike="noStrike" dirty="0">
                <a:solidFill>
                  <a:srgbClr val="000000"/>
                </a:solidFill>
                <a:effectLst/>
                <a:latin typeface="Times New Roman" panose="02020603050405020304" pitchFamily="18" charset="0"/>
              </a:rPr>
            </a:br>
            <a:r>
              <a:rPr lang="en-US" sz="2000" b="1"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This study focuses on the development of </a:t>
            </a:r>
            <a:r>
              <a:rPr lang="en-US" sz="1800" b="0" i="0" u="none" strike="noStrike" dirty="0" err="1">
                <a:solidFill>
                  <a:srgbClr val="000000"/>
                </a:solidFill>
                <a:effectLst/>
                <a:latin typeface="Times New Roman" panose="02020603050405020304" pitchFamily="18" charset="0"/>
              </a:rPr>
              <a:t>AquaSync</a:t>
            </a:r>
            <a:r>
              <a:rPr lang="en-US" sz="1800" b="0" i="0" u="none" strike="noStrike" dirty="0">
                <a:solidFill>
                  <a:srgbClr val="000000"/>
                </a:solidFill>
                <a:effectLst/>
                <a:latin typeface="Times New Roman" panose="02020603050405020304" pitchFamily="18" charset="0"/>
              </a:rPr>
              <a:t>, a desktop application designed to help users monitor their monthly water consumption. The app includes features for recording water usage, calculating the monthly total, and providing practical tips to reduce water waste. </a:t>
            </a:r>
            <a:r>
              <a:rPr lang="en-US" sz="1800" b="0" i="0" u="none" strike="noStrike" dirty="0" err="1">
                <a:solidFill>
                  <a:srgbClr val="000000"/>
                </a:solidFill>
                <a:effectLst/>
                <a:latin typeface="Times New Roman" panose="02020603050405020304" pitchFamily="18" charset="0"/>
              </a:rPr>
              <a:t>AquaSync</a:t>
            </a:r>
            <a:r>
              <a:rPr lang="en-US" sz="1800" b="0" i="0" u="none" strike="noStrike" dirty="0">
                <a:solidFill>
                  <a:srgbClr val="000000"/>
                </a:solidFill>
                <a:effectLst/>
                <a:latin typeface="Times New Roman" panose="02020603050405020304" pitchFamily="18" charset="0"/>
              </a:rPr>
              <a:t> aims to assist users in becoming more aware of their water usage patterns and making more sustainable choices. The app is intended for individual use, targeting household users who want to track and manage their water consumption effectively.</a:t>
            </a:r>
            <a:endParaRPr lang="en-US" sz="1800" dirty="0">
              <a:latin typeface="Times New Roman" panose="02020603050405020304" pitchFamily="18" charset="0"/>
            </a:endParaRPr>
          </a:p>
          <a:p>
            <a:pPr algn="ctr" rtl="0"/>
            <a:r>
              <a:rPr lang="en-US" sz="2000" b="1" dirty="0">
                <a:latin typeface="Times New Roman" panose="02020603050405020304" pitchFamily="18" charset="0"/>
              </a:rPr>
              <a:t>Limitations</a:t>
            </a:r>
          </a:p>
          <a:p>
            <a:pPr marL="285750" indent="-285750" rtl="0" fontAlgn="base">
              <a:buFont typeface="Arial" panose="020B0604020202020204" pitchFamily="34" charset="0"/>
              <a:buChar char="•"/>
            </a:pPr>
            <a:r>
              <a:rPr lang="en-US" sz="1800" dirty="0">
                <a:latin typeface="Times New Roman" panose="02020603050405020304" pitchFamily="18" charset="0"/>
              </a:rPr>
              <a:t>The app does not calculate daily water usage; it focuses solely on monthly consumption tracking.</a:t>
            </a:r>
          </a:p>
          <a:p>
            <a:pPr marL="285750" indent="-285750" rtl="0" fontAlgn="base">
              <a:buFont typeface="Arial" panose="020B0604020202020204" pitchFamily="34" charset="0"/>
              <a:buChar char="•"/>
            </a:pPr>
            <a:r>
              <a:rPr lang="en-US" sz="1800" dirty="0">
                <a:latin typeface="Times New Roman" panose="02020603050405020304" pitchFamily="18" charset="0"/>
              </a:rPr>
              <a:t>It does not integrate with external devices or sensors to automatically track water consumption; users must manually input their data.</a:t>
            </a:r>
          </a:p>
          <a:p>
            <a:pPr marL="285750" indent="-285750" rtl="0" fontAlgn="base">
              <a:buFont typeface="Arial" panose="020B0604020202020204" pitchFamily="34" charset="0"/>
              <a:buChar char="•"/>
            </a:pPr>
            <a:r>
              <a:rPr lang="en-US" sz="1800" dirty="0">
                <a:latin typeface="Times New Roman" panose="02020603050405020304" pitchFamily="18" charset="0"/>
              </a:rPr>
              <a:t>The app is designed as a desktop application only and does not include mobile or web versions.</a:t>
            </a:r>
          </a:p>
          <a:p>
            <a:pPr marL="285750" indent="-285750" rtl="0" fontAlgn="base">
              <a:buFont typeface="Arial" panose="020B0604020202020204" pitchFamily="34" charset="0"/>
              <a:buChar char="•"/>
            </a:pPr>
            <a:r>
              <a:rPr lang="en-US" sz="1800" dirty="0" err="1">
                <a:latin typeface="Times New Roman" panose="02020603050405020304" pitchFamily="18" charset="0"/>
              </a:rPr>
              <a:t>AquaSync's</a:t>
            </a:r>
            <a:r>
              <a:rPr lang="en-US" sz="1800" dirty="0">
                <a:latin typeface="Times New Roman" panose="02020603050405020304" pitchFamily="18" charset="0"/>
              </a:rPr>
              <a:t> recommendations and tips are general and not tailored to specific user behaviors or household setups.</a:t>
            </a:r>
          </a:p>
          <a:p>
            <a:pPr marL="285750" indent="-285750" rtl="0" fontAlgn="base">
              <a:buFont typeface="Arial" panose="020B0604020202020204" pitchFamily="34" charset="0"/>
              <a:buChar char="•"/>
            </a:pPr>
            <a:r>
              <a:rPr lang="en-US" sz="1800" dirty="0">
                <a:latin typeface="Times New Roman" panose="02020603050405020304" pitchFamily="18" charset="0"/>
              </a:rPr>
              <a:t>The app relies on user accuracy for data input, which may affect the reliability of its calculated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3" name="Google Shape;123;p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FLOWCHART</a:t>
            </a:r>
            <a:endParaRPr/>
          </a:p>
        </p:txBody>
      </p:sp>
      <p:pic>
        <p:nvPicPr>
          <p:cNvPr id="5" name="Picture 4">
            <a:extLst>
              <a:ext uri="{FF2B5EF4-FFF2-40B4-BE49-F238E27FC236}">
                <a16:creationId xmlns:a16="http://schemas.microsoft.com/office/drawing/2014/main" id="{EAE73E20-700B-DC29-4EDB-16C3D4D7C56B}"/>
              </a:ext>
            </a:extLst>
          </p:cNvPr>
          <p:cNvPicPr>
            <a:picLocks noChangeAspect="1"/>
          </p:cNvPicPr>
          <p:nvPr/>
        </p:nvPicPr>
        <p:blipFill>
          <a:blip r:embed="rId4"/>
          <a:stretch>
            <a:fillRect/>
          </a:stretch>
        </p:blipFill>
        <p:spPr>
          <a:xfrm>
            <a:off x="6497730" y="1032539"/>
            <a:ext cx="3349438" cy="5299938"/>
          </a:xfrm>
          <a:prstGeom prst="rect">
            <a:avLst/>
          </a:prstGeom>
        </p:spPr>
      </p:pic>
      <p:pic>
        <p:nvPicPr>
          <p:cNvPr id="4" name="Picture 3">
            <a:extLst>
              <a:ext uri="{FF2B5EF4-FFF2-40B4-BE49-F238E27FC236}">
                <a16:creationId xmlns:a16="http://schemas.microsoft.com/office/drawing/2014/main" id="{6BBEAA7D-5D94-88D0-4537-2D4F05F8A987}"/>
              </a:ext>
            </a:extLst>
          </p:cNvPr>
          <p:cNvPicPr>
            <a:picLocks noChangeAspect="1"/>
          </p:cNvPicPr>
          <p:nvPr/>
        </p:nvPicPr>
        <p:blipFill>
          <a:blip r:embed="rId5"/>
          <a:stretch>
            <a:fillRect/>
          </a:stretch>
        </p:blipFill>
        <p:spPr>
          <a:xfrm>
            <a:off x="1065229" y="1032539"/>
            <a:ext cx="4629042" cy="5275746"/>
          </a:xfrm>
          <a:prstGeom prst="rect">
            <a:avLst/>
          </a:prstGeom>
        </p:spPr>
      </p:pic>
      <p:sp>
        <p:nvSpPr>
          <p:cNvPr id="8" name="TextBox 7">
            <a:extLst>
              <a:ext uri="{FF2B5EF4-FFF2-40B4-BE49-F238E27FC236}">
                <a16:creationId xmlns:a16="http://schemas.microsoft.com/office/drawing/2014/main" id="{6426DEC2-0409-6236-0C7D-F355BB5A89C5}"/>
              </a:ext>
            </a:extLst>
          </p:cNvPr>
          <p:cNvSpPr txBox="1"/>
          <p:nvPr/>
        </p:nvSpPr>
        <p:spPr>
          <a:xfrm>
            <a:off x="509047" y="1216057"/>
            <a:ext cx="1423449" cy="307777"/>
          </a:xfrm>
          <a:prstGeom prst="rect">
            <a:avLst/>
          </a:prstGeom>
          <a:noFill/>
        </p:spPr>
        <p:txBody>
          <a:bodyPr wrap="square" rtlCol="0">
            <a:spAutoFit/>
          </a:bodyPr>
          <a:lstStyle/>
          <a:p>
            <a:r>
              <a:rPr lang="en-US" dirty="0"/>
              <a:t>Main Flowchart</a:t>
            </a:r>
            <a:endParaRPr lang="en-PH" dirty="0"/>
          </a:p>
        </p:txBody>
      </p:sp>
      <p:sp>
        <p:nvSpPr>
          <p:cNvPr id="9" name="TextBox 8">
            <a:extLst>
              <a:ext uri="{FF2B5EF4-FFF2-40B4-BE49-F238E27FC236}">
                <a16:creationId xmlns:a16="http://schemas.microsoft.com/office/drawing/2014/main" id="{8C9DB4AD-8CC2-B6F8-E0C3-EEA2663EBF0C}"/>
              </a:ext>
            </a:extLst>
          </p:cNvPr>
          <p:cNvSpPr txBox="1"/>
          <p:nvPr/>
        </p:nvSpPr>
        <p:spPr>
          <a:xfrm>
            <a:off x="6497731" y="1216057"/>
            <a:ext cx="1826138" cy="307777"/>
          </a:xfrm>
          <a:prstGeom prst="rect">
            <a:avLst/>
          </a:prstGeom>
          <a:noFill/>
        </p:spPr>
        <p:txBody>
          <a:bodyPr wrap="square" rtlCol="0">
            <a:spAutoFit/>
          </a:bodyPr>
          <a:lstStyle/>
          <a:p>
            <a:r>
              <a:rPr lang="en-US" dirty="0"/>
              <a:t>Adding New Record</a:t>
            </a:r>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78605396-D4D8-B628-D0BB-B783876F8CE7}"/>
            </a:ext>
          </a:extLst>
        </p:cNvPr>
        <p:cNvGrpSpPr/>
        <p:nvPr/>
      </p:nvGrpSpPr>
      <p:grpSpPr>
        <a:xfrm>
          <a:off x="0" y="0"/>
          <a:ext cx="0" cy="0"/>
          <a:chOff x="0" y="0"/>
          <a:chExt cx="0" cy="0"/>
        </a:xfrm>
      </p:grpSpPr>
      <p:pic>
        <p:nvPicPr>
          <p:cNvPr id="122" name="Google Shape;122;p5">
            <a:extLst>
              <a:ext uri="{FF2B5EF4-FFF2-40B4-BE49-F238E27FC236}">
                <a16:creationId xmlns:a16="http://schemas.microsoft.com/office/drawing/2014/main" id="{34990A11-55BD-FBAD-B82E-C8A78654D45E}"/>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3" name="Google Shape;123;p5">
            <a:extLst>
              <a:ext uri="{FF2B5EF4-FFF2-40B4-BE49-F238E27FC236}">
                <a16:creationId xmlns:a16="http://schemas.microsoft.com/office/drawing/2014/main" id="{28565706-8C24-0534-04B4-A508F0E60089}"/>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FLOWCHART</a:t>
            </a:r>
            <a:endParaRPr/>
          </a:p>
        </p:txBody>
      </p:sp>
      <p:pic>
        <p:nvPicPr>
          <p:cNvPr id="4" name="Picture 3">
            <a:extLst>
              <a:ext uri="{FF2B5EF4-FFF2-40B4-BE49-F238E27FC236}">
                <a16:creationId xmlns:a16="http://schemas.microsoft.com/office/drawing/2014/main" id="{D18318D8-EC30-7852-5C55-CE16A0FDAA5B}"/>
              </a:ext>
            </a:extLst>
          </p:cNvPr>
          <p:cNvPicPr>
            <a:picLocks noChangeAspect="1"/>
          </p:cNvPicPr>
          <p:nvPr/>
        </p:nvPicPr>
        <p:blipFill>
          <a:blip r:embed="rId4"/>
          <a:stretch>
            <a:fillRect/>
          </a:stretch>
        </p:blipFill>
        <p:spPr>
          <a:xfrm>
            <a:off x="3325906" y="938590"/>
            <a:ext cx="5540188" cy="5382428"/>
          </a:xfrm>
          <a:prstGeom prst="rect">
            <a:avLst/>
          </a:prstGeom>
        </p:spPr>
      </p:pic>
      <p:sp>
        <p:nvSpPr>
          <p:cNvPr id="6" name="TextBox 5">
            <a:extLst>
              <a:ext uri="{FF2B5EF4-FFF2-40B4-BE49-F238E27FC236}">
                <a16:creationId xmlns:a16="http://schemas.microsoft.com/office/drawing/2014/main" id="{14437831-D285-2D9A-3F3E-0B4B94EB718E}"/>
              </a:ext>
            </a:extLst>
          </p:cNvPr>
          <p:cNvSpPr txBox="1"/>
          <p:nvPr/>
        </p:nvSpPr>
        <p:spPr>
          <a:xfrm>
            <a:off x="558843" y="1187776"/>
            <a:ext cx="2693403" cy="307777"/>
          </a:xfrm>
          <a:prstGeom prst="rect">
            <a:avLst/>
          </a:prstGeom>
          <a:noFill/>
        </p:spPr>
        <p:txBody>
          <a:bodyPr wrap="square" rtlCol="0">
            <a:spAutoFit/>
          </a:bodyPr>
          <a:lstStyle/>
          <a:p>
            <a:r>
              <a:rPr lang="en-US" dirty="0"/>
              <a:t>Editing and Deleting of Record</a:t>
            </a:r>
            <a:endParaRPr lang="en-PH" dirty="0"/>
          </a:p>
        </p:txBody>
      </p:sp>
    </p:spTree>
    <p:extLst>
      <p:ext uri="{BB962C8B-B14F-4D97-AF65-F5344CB8AC3E}">
        <p14:creationId xmlns:p14="http://schemas.microsoft.com/office/powerpoint/2010/main" val="12778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0" name="Google Shape;130;p6"/>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GANTT CHART</a:t>
            </a:r>
            <a:endParaRPr/>
          </a:p>
        </p:txBody>
      </p:sp>
      <p:pic>
        <p:nvPicPr>
          <p:cNvPr id="3" name="Picture 2">
            <a:extLst>
              <a:ext uri="{FF2B5EF4-FFF2-40B4-BE49-F238E27FC236}">
                <a16:creationId xmlns:a16="http://schemas.microsoft.com/office/drawing/2014/main" id="{B2BE399F-EDF6-81F7-EEAC-D63AEEADE64C}"/>
              </a:ext>
            </a:extLst>
          </p:cNvPr>
          <p:cNvPicPr>
            <a:picLocks noChangeAspect="1"/>
          </p:cNvPicPr>
          <p:nvPr/>
        </p:nvPicPr>
        <p:blipFill>
          <a:blip r:embed="rId4"/>
          <a:stretch>
            <a:fillRect/>
          </a:stretch>
        </p:blipFill>
        <p:spPr>
          <a:xfrm>
            <a:off x="454057" y="1286645"/>
            <a:ext cx="11283885" cy="2993124"/>
          </a:xfrm>
          <a:prstGeom prst="rect">
            <a:avLst/>
          </a:prstGeom>
        </p:spPr>
      </p:pic>
      <p:sp>
        <p:nvSpPr>
          <p:cNvPr id="5" name="TextBox 4">
            <a:extLst>
              <a:ext uri="{FF2B5EF4-FFF2-40B4-BE49-F238E27FC236}">
                <a16:creationId xmlns:a16="http://schemas.microsoft.com/office/drawing/2014/main" id="{FBC1F99E-CC54-B3C5-EC0D-5C606ADF4989}"/>
              </a:ext>
            </a:extLst>
          </p:cNvPr>
          <p:cNvSpPr txBox="1"/>
          <p:nvPr/>
        </p:nvSpPr>
        <p:spPr>
          <a:xfrm>
            <a:off x="641024" y="4279769"/>
            <a:ext cx="10642861" cy="2000548"/>
          </a:xfrm>
          <a:prstGeom prst="rect">
            <a:avLst/>
          </a:prstGeom>
          <a:noFill/>
        </p:spPr>
        <p:txBody>
          <a:bodyPr wrap="square">
            <a:spAutoFit/>
          </a:bodyPr>
          <a:lstStyle/>
          <a:p>
            <a:pPr rtl="0">
              <a:spcBef>
                <a:spcPts val="1200"/>
              </a:spcBef>
              <a:spcAft>
                <a:spcPts val="1200"/>
              </a:spcAft>
            </a:pPr>
            <a:r>
              <a:rPr lang="en-US" sz="1500" b="0" i="0" u="none" strike="noStrike" dirty="0">
                <a:solidFill>
                  <a:srgbClr val="000000"/>
                </a:solidFill>
                <a:effectLst/>
                <a:latin typeface="Times New Roman" panose="02020603050405020304" pitchFamily="18" charset="0"/>
              </a:rPr>
              <a:t>The Gantt chart outlines the timeline and key tasks for the development of </a:t>
            </a:r>
            <a:r>
              <a:rPr lang="en-US" sz="1500" b="0" i="0" u="none" strike="noStrike" dirty="0" err="1">
                <a:solidFill>
                  <a:srgbClr val="000000"/>
                </a:solidFill>
                <a:effectLst/>
                <a:latin typeface="Times New Roman" panose="02020603050405020304" pitchFamily="18" charset="0"/>
              </a:rPr>
              <a:t>AquaSync</a:t>
            </a:r>
            <a:r>
              <a:rPr lang="en-US" sz="1500" b="0" i="0" u="none" strike="noStrike" dirty="0">
                <a:solidFill>
                  <a:srgbClr val="000000"/>
                </a:solidFill>
                <a:effectLst/>
                <a:latin typeface="Times New Roman" panose="02020603050405020304" pitchFamily="18" charset="0"/>
              </a:rPr>
              <a:t>:</a:t>
            </a:r>
            <a:endParaRPr lang="en-US" sz="1500" b="0" dirty="0">
              <a:effectLst/>
            </a:endParaRPr>
          </a:p>
          <a:p>
            <a:pPr rtl="0" fontAlgn="base">
              <a:spcBef>
                <a:spcPts val="1200"/>
              </a:spcBef>
              <a:buFont typeface="+mj-lt"/>
              <a:buAutoNum type="arabicPeriod"/>
            </a:pPr>
            <a:r>
              <a:rPr lang="en-US" sz="1500" b="1" i="0" u="none" strike="noStrike" dirty="0">
                <a:solidFill>
                  <a:srgbClr val="000000"/>
                </a:solidFill>
                <a:effectLst/>
                <a:latin typeface="Times New Roman" panose="02020603050405020304" pitchFamily="18" charset="0"/>
              </a:rPr>
              <a:t>Project Planning and Proposal Drafting</a:t>
            </a:r>
            <a:r>
              <a:rPr lang="en-US" sz="1500" b="0" i="0" u="none" strike="noStrike" dirty="0">
                <a:solidFill>
                  <a:srgbClr val="000000"/>
                </a:solidFill>
                <a:effectLst/>
                <a:latin typeface="Times New Roman" panose="02020603050405020304" pitchFamily="18" charset="0"/>
              </a:rPr>
              <a:t>: Spanning 6 days, this phase starts on August 20, 2024, and concludes on August 27, 2024.</a:t>
            </a:r>
          </a:p>
          <a:p>
            <a:pPr rtl="0" fontAlgn="base">
              <a:buFont typeface="+mj-lt"/>
              <a:buAutoNum type="arabicPeriod"/>
            </a:pPr>
            <a:r>
              <a:rPr lang="en-US" sz="1500" b="1" i="0" u="none" strike="noStrike" dirty="0">
                <a:solidFill>
                  <a:srgbClr val="000000"/>
                </a:solidFill>
                <a:effectLst/>
                <a:latin typeface="Times New Roman" panose="02020603050405020304" pitchFamily="18" charset="0"/>
              </a:rPr>
              <a:t>UI/UX Designing and App Development</a:t>
            </a:r>
            <a:r>
              <a:rPr lang="en-US" sz="1500" b="0" i="0" u="none" strike="noStrike" dirty="0">
                <a:solidFill>
                  <a:srgbClr val="000000"/>
                </a:solidFill>
                <a:effectLst/>
                <a:latin typeface="Times New Roman" panose="02020603050405020304" pitchFamily="18" charset="0"/>
              </a:rPr>
              <a:t>: The longest phase, taking 66 days, from August 28 to November 27, 2024.</a:t>
            </a:r>
          </a:p>
          <a:p>
            <a:pPr rtl="0" fontAlgn="base">
              <a:buFont typeface="+mj-lt"/>
              <a:buAutoNum type="arabicPeriod"/>
            </a:pPr>
            <a:r>
              <a:rPr lang="en-US" sz="1500" b="1" i="0" u="none" strike="noStrike" dirty="0">
                <a:solidFill>
                  <a:srgbClr val="000000"/>
                </a:solidFill>
                <a:effectLst/>
                <a:latin typeface="Times New Roman" panose="02020603050405020304" pitchFamily="18" charset="0"/>
              </a:rPr>
              <a:t>Database Integration</a:t>
            </a:r>
            <a:r>
              <a:rPr lang="en-US" sz="1500" b="0" i="0" u="none" strike="noStrike" dirty="0">
                <a:solidFill>
                  <a:srgbClr val="000000"/>
                </a:solidFill>
                <a:effectLst/>
                <a:latin typeface="Times New Roman" panose="02020603050405020304" pitchFamily="18" charset="0"/>
              </a:rPr>
              <a:t>: Scheduled for 2 days, November 28–29, 2024.</a:t>
            </a:r>
          </a:p>
          <a:p>
            <a:pPr rtl="0" fontAlgn="base">
              <a:buFont typeface="+mj-lt"/>
              <a:buAutoNum type="arabicPeriod"/>
            </a:pPr>
            <a:r>
              <a:rPr lang="en-US" sz="1500" b="1" i="0" u="none" strike="noStrike" dirty="0">
                <a:solidFill>
                  <a:srgbClr val="000000"/>
                </a:solidFill>
                <a:effectLst/>
                <a:latin typeface="Times New Roman" panose="02020603050405020304" pitchFamily="18" charset="0"/>
              </a:rPr>
              <a:t>Testing and Debugging</a:t>
            </a:r>
            <a:r>
              <a:rPr lang="en-US" sz="1500" b="0" i="0" u="none" strike="noStrike" dirty="0">
                <a:solidFill>
                  <a:srgbClr val="000000"/>
                </a:solidFill>
                <a:effectLst/>
                <a:latin typeface="Times New Roman" panose="02020603050405020304" pitchFamily="18" charset="0"/>
              </a:rPr>
              <a:t>: Allocated 8 days, from December 2 to December 11, 2024.</a:t>
            </a:r>
          </a:p>
          <a:p>
            <a:pPr rtl="0" fontAlgn="base">
              <a:spcAft>
                <a:spcPts val="1200"/>
              </a:spcAft>
              <a:buFont typeface="+mj-lt"/>
              <a:buAutoNum type="arabicPeriod"/>
            </a:pPr>
            <a:r>
              <a:rPr lang="en-US" sz="1500" b="1" i="0" u="none" strike="noStrike" dirty="0">
                <a:solidFill>
                  <a:srgbClr val="000000"/>
                </a:solidFill>
                <a:effectLst/>
                <a:latin typeface="Times New Roman" panose="02020603050405020304" pitchFamily="18" charset="0"/>
              </a:rPr>
              <a:t>Deployment</a:t>
            </a:r>
            <a:r>
              <a:rPr lang="en-US" sz="1500" b="0" i="0" u="none" strike="noStrike" dirty="0">
                <a:solidFill>
                  <a:srgbClr val="000000"/>
                </a:solidFill>
                <a:effectLst/>
                <a:latin typeface="Times New Roman" panose="02020603050405020304" pitchFamily="18" charset="0"/>
              </a:rPr>
              <a:t>: Also lasting 8 days, this final stage overlaps with testing, occurring from December 2 to December 11, 2024.</a:t>
            </a:r>
            <a:br>
              <a:rPr lang="en-US" dirty="0"/>
            </a:br>
            <a:endParaRPr lang="en-P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1026" name="Picture 2">
            <a:extLst>
              <a:ext uri="{FF2B5EF4-FFF2-40B4-BE49-F238E27FC236}">
                <a16:creationId xmlns:a16="http://schemas.microsoft.com/office/drawing/2014/main" id="{61AEA36C-EE45-3A0A-FD67-38FB66053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89697"/>
            <a:ext cx="5562600" cy="4305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CFCA9E-E89F-28E0-B60B-A3D6BDD7BAAA}"/>
              </a:ext>
            </a:extLst>
          </p:cNvPr>
          <p:cNvSpPr txBox="1"/>
          <p:nvPr/>
        </p:nvSpPr>
        <p:spPr>
          <a:xfrm>
            <a:off x="1874280" y="1039717"/>
            <a:ext cx="2880840" cy="584775"/>
          </a:xfrm>
          <a:prstGeom prst="rect">
            <a:avLst/>
          </a:prstGeom>
          <a:noFill/>
        </p:spPr>
        <p:txBody>
          <a:bodyPr wrap="square">
            <a:spAutoFit/>
          </a:bodyPr>
          <a:lstStyle/>
          <a:p>
            <a:r>
              <a:rPr lang="en-PH" sz="3200" b="0" i="0" u="none" strike="noStrike" dirty="0">
                <a:solidFill>
                  <a:srgbClr val="000000"/>
                </a:solidFill>
                <a:effectLst/>
                <a:latin typeface="Times New Roman" panose="02020603050405020304" pitchFamily="18" charset="0"/>
              </a:rPr>
              <a:t>Login Window</a:t>
            </a:r>
          </a:p>
        </p:txBody>
      </p:sp>
      <p:sp>
        <p:nvSpPr>
          <p:cNvPr id="4" name="TextBox 3">
            <a:extLst>
              <a:ext uri="{FF2B5EF4-FFF2-40B4-BE49-F238E27FC236}">
                <a16:creationId xmlns:a16="http://schemas.microsoft.com/office/drawing/2014/main" id="{6077FBB5-8A75-8903-532C-B1FDF36D3EF3}"/>
              </a:ext>
            </a:extLst>
          </p:cNvPr>
          <p:cNvSpPr txBox="1"/>
          <p:nvPr/>
        </p:nvSpPr>
        <p:spPr>
          <a:xfrm>
            <a:off x="6275471" y="1789697"/>
            <a:ext cx="5562600" cy="4262705"/>
          </a:xfrm>
          <a:prstGeom prst="rect">
            <a:avLst/>
          </a:prstGeom>
          <a:noFill/>
        </p:spPr>
        <p:txBody>
          <a:bodyPr wrap="square">
            <a:spAutoFit/>
          </a:bodyPr>
          <a:lstStyle/>
          <a:p>
            <a:pPr algn="just"/>
            <a:r>
              <a:rPr lang="en-US" sz="2800" b="0" i="0" u="none" strike="noStrike" dirty="0">
                <a:solidFill>
                  <a:srgbClr val="000000"/>
                </a:solidFill>
                <a:effectLst/>
                <a:latin typeface="Times New Roman" panose="02020603050405020304" pitchFamily="18" charset="0"/>
              </a:rPr>
              <a:t>	</a:t>
            </a:r>
            <a:r>
              <a:rPr lang="en-US" sz="2700" b="0" i="0" u="none" strike="noStrike" dirty="0">
                <a:solidFill>
                  <a:srgbClr val="000000"/>
                </a:solidFill>
                <a:effectLst/>
                <a:latin typeface="Times New Roman" panose="02020603050405020304" pitchFamily="18" charset="0"/>
              </a:rPr>
              <a:t>Upon launching the application, the user is presented with the login screen. If the user already has an account, they can enter their credentials to log in. In case the user has forgotten their password, they can click the "Forgot Password?" button to reset it. If the user doesn't have an account, they can click the "Sign up" button to create a new one.</a:t>
            </a:r>
            <a:endParaRPr lang="en-PH"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76996E74-3D9F-4C49-EC3F-A0AE6EC8D718}"/>
            </a:ext>
          </a:extLst>
        </p:cNvPr>
        <p:cNvGrpSpPr/>
        <p:nvPr/>
      </p:nvGrpSpPr>
      <p:grpSpPr>
        <a:xfrm>
          <a:off x="0" y="0"/>
          <a:ext cx="0" cy="0"/>
          <a:chOff x="0" y="0"/>
          <a:chExt cx="0" cy="0"/>
        </a:xfrm>
      </p:grpSpPr>
      <p:pic>
        <p:nvPicPr>
          <p:cNvPr id="137" name="Google Shape;137;p7">
            <a:extLst>
              <a:ext uri="{FF2B5EF4-FFF2-40B4-BE49-F238E27FC236}">
                <a16:creationId xmlns:a16="http://schemas.microsoft.com/office/drawing/2014/main" id="{92E4837D-73A7-A000-D224-8EBF8E7970AB}"/>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a:extLst>
              <a:ext uri="{FF2B5EF4-FFF2-40B4-BE49-F238E27FC236}">
                <a16:creationId xmlns:a16="http://schemas.microsoft.com/office/drawing/2014/main" id="{2C2B464C-BCA4-4F5A-B989-53344ADF05EF}"/>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2050" name="Picture 2">
            <a:extLst>
              <a:ext uri="{FF2B5EF4-FFF2-40B4-BE49-F238E27FC236}">
                <a16:creationId xmlns:a16="http://schemas.microsoft.com/office/drawing/2014/main" id="{95DAECE7-42F9-46D5-AB7A-DEAAA39E2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945" y="1936080"/>
            <a:ext cx="6299521" cy="41920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9E9225-3532-CCDD-9728-EF9243F68FF5}"/>
              </a:ext>
            </a:extLst>
          </p:cNvPr>
          <p:cNvSpPr txBox="1"/>
          <p:nvPr/>
        </p:nvSpPr>
        <p:spPr>
          <a:xfrm>
            <a:off x="7303285" y="1063309"/>
            <a:ext cx="2880840" cy="584775"/>
          </a:xfrm>
          <a:prstGeom prst="rect">
            <a:avLst/>
          </a:prstGeom>
          <a:noFill/>
        </p:spPr>
        <p:txBody>
          <a:bodyPr wrap="square">
            <a:spAutoFit/>
          </a:bodyPr>
          <a:lstStyle/>
          <a:p>
            <a:r>
              <a:rPr lang="en-PH" sz="3200" b="0" i="0" u="none" strike="noStrike" dirty="0">
                <a:solidFill>
                  <a:srgbClr val="000000"/>
                </a:solidFill>
                <a:effectLst/>
                <a:latin typeface="Times New Roman" panose="02020603050405020304" pitchFamily="18" charset="0"/>
              </a:rPr>
              <a:t>Signup Window</a:t>
            </a:r>
          </a:p>
        </p:txBody>
      </p:sp>
      <p:sp>
        <p:nvSpPr>
          <p:cNvPr id="4" name="TextBox 3">
            <a:extLst>
              <a:ext uri="{FF2B5EF4-FFF2-40B4-BE49-F238E27FC236}">
                <a16:creationId xmlns:a16="http://schemas.microsoft.com/office/drawing/2014/main" id="{76BCDA52-02CA-80C8-0FB1-8D5A8C525FF3}"/>
              </a:ext>
            </a:extLst>
          </p:cNvPr>
          <p:cNvSpPr txBox="1"/>
          <p:nvPr/>
        </p:nvSpPr>
        <p:spPr>
          <a:xfrm>
            <a:off x="236156" y="1936080"/>
            <a:ext cx="5357789" cy="4401205"/>
          </a:xfrm>
          <a:prstGeom prst="rect">
            <a:avLst/>
          </a:prstGeom>
          <a:noFill/>
        </p:spPr>
        <p:txBody>
          <a:bodyPr wrap="square">
            <a:spAutoFit/>
          </a:bodyPr>
          <a:lstStyle/>
          <a:p>
            <a:pPr algn="just"/>
            <a:r>
              <a:rPr lang="en-US" sz="2800" b="0" i="0" u="none" strike="noStrike" dirty="0">
                <a:solidFill>
                  <a:srgbClr val="000000"/>
                </a:solidFill>
                <a:effectLst/>
                <a:latin typeface="Times New Roman" panose="02020603050405020304" pitchFamily="18" charset="0"/>
              </a:rPr>
              <a:t>	This is the sign-up window, where the user can enter their username, </a:t>
            </a:r>
            <a:r>
              <a:rPr lang="en-US" sz="2800" dirty="0">
                <a:latin typeface="Times New Roman" panose="02020603050405020304" pitchFamily="18" charset="0"/>
              </a:rPr>
              <a:t>email </a:t>
            </a:r>
            <a:r>
              <a:rPr lang="en-US" sz="2800" b="0" i="0" u="none" strike="noStrike" dirty="0">
                <a:solidFill>
                  <a:srgbClr val="000000"/>
                </a:solidFill>
                <a:effectLst/>
                <a:latin typeface="Times New Roman" panose="02020603050405020304" pitchFamily="18" charset="0"/>
              </a:rPr>
              <a:t>, and preferred password. By clicking the "Signup" button, a new account will be created. If the user wishes to return to the login screen, they can click the "</a:t>
            </a:r>
            <a:r>
              <a:rPr lang="en-US" sz="2800" b="0" i="0" u="none" strike="noStrike" dirty="0" err="1">
                <a:solidFill>
                  <a:srgbClr val="000000"/>
                </a:solidFill>
                <a:effectLst/>
                <a:latin typeface="Times New Roman" panose="02020603050405020304" pitchFamily="18" charset="0"/>
              </a:rPr>
              <a:t>LogIn</a:t>
            </a:r>
            <a:r>
              <a:rPr lang="en-US" sz="2800" b="0" i="0" u="none" strike="noStrike" dirty="0">
                <a:solidFill>
                  <a:srgbClr val="000000"/>
                </a:solidFill>
                <a:effectLst/>
                <a:latin typeface="Times New Roman" panose="02020603050405020304" pitchFamily="18" charset="0"/>
              </a:rPr>
              <a:t>" button and enter the credentials they provided during sign-up.</a:t>
            </a:r>
            <a:endParaRPr lang="en-PH" sz="2800" dirty="0"/>
          </a:p>
        </p:txBody>
      </p:sp>
    </p:spTree>
    <p:extLst>
      <p:ext uri="{BB962C8B-B14F-4D97-AF65-F5344CB8AC3E}">
        <p14:creationId xmlns:p14="http://schemas.microsoft.com/office/powerpoint/2010/main" val="3869889978"/>
      </p:ext>
    </p:extLst>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1324</Words>
  <Application>Microsoft Office PowerPoint</Application>
  <PresentationFormat>Widescreen</PresentationFormat>
  <Paragraphs>86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Impact</vt:lpstr>
      <vt:lpstr>Tahoma</vt:lpstr>
      <vt:lpstr>Calibri</vt:lpstr>
      <vt:lpstr>Arial</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ustp--2</dc:creator>
  <cp:lastModifiedBy>Floro Ocero</cp:lastModifiedBy>
  <cp:revision>8</cp:revision>
  <dcterms:created xsi:type="dcterms:W3CDTF">2018-03-14T03:59:53Z</dcterms:created>
  <dcterms:modified xsi:type="dcterms:W3CDTF">2024-12-14T13:32:32Z</dcterms:modified>
</cp:coreProperties>
</file>