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1" r:id="rId1"/>
  </p:sldMasterIdLst>
  <p:sldIdLst>
    <p:sldId id="256" r:id="rId2"/>
    <p:sldId id="258" r:id="rId3"/>
    <p:sldId id="259" r:id="rId4"/>
    <p:sldId id="260" r:id="rId5"/>
    <p:sldId id="263" r:id="rId6"/>
    <p:sldId id="261" r:id="rId7"/>
    <p:sldId id="262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novo\Desktop\Consumer%20Ad-Hoc\Request%207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novo\Desktop\Consumer%20Ad-Hoc\Request%207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novo\Downloads\Request%208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novo\Downloads\Request%209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novo\Desktop\Consumer%20Ad-Hoc\Request%2010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novo\Desktop\Consumer%20Ad-Hoc\Request%2010.csv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novo\Desktop\Consumer%20Ad-Hoc\Request%2010.csv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[Request 7.csv]Sheet1!PivotTable38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FY 2020 - Gross</a:t>
            </a:r>
            <a:r>
              <a:rPr lang="en-US" b="1" baseline="0" dirty="0"/>
              <a:t> Sales amt(M)</a:t>
            </a:r>
            <a:endParaRPr lang="en-US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cke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Sheet1!$A$4:$A$16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Sheet1!$B$4:$B$16</c:f>
              <c:numCache>
                <c:formatCode>0.00</c:formatCode>
                <c:ptCount val="12"/>
                <c:pt idx="0">
                  <c:v>4.7406001600000005</c:v>
                </c:pt>
                <c:pt idx="1">
                  <c:v>3.99622777</c:v>
                </c:pt>
                <c:pt idx="2">
                  <c:v>0.37877096999999998</c:v>
                </c:pt>
                <c:pt idx="3">
                  <c:v>0.39503534999999995</c:v>
                </c:pt>
                <c:pt idx="4">
                  <c:v>0.78381342000000009</c:v>
                </c:pt>
                <c:pt idx="5">
                  <c:v>1.6952166000000002</c:v>
                </c:pt>
                <c:pt idx="6">
                  <c:v>2.5511591600000001</c:v>
                </c:pt>
                <c:pt idx="7">
                  <c:v>2.7866482599999998</c:v>
                </c:pt>
                <c:pt idx="8">
                  <c:v>4.4962596699999997</c:v>
                </c:pt>
                <c:pt idx="9">
                  <c:v>5.1359023499999994</c:v>
                </c:pt>
                <c:pt idx="10">
                  <c:v>7.5228925599999998</c:v>
                </c:pt>
                <c:pt idx="11">
                  <c:v>4.8304047300000006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C99-42B2-AE46-1863AF5362AD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852323736"/>
        <c:axId val="852324456"/>
      </c:lineChart>
      <c:catAx>
        <c:axId val="852323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52324456"/>
        <c:crosses val="autoZero"/>
        <c:auto val="1"/>
        <c:lblAlgn val="ctr"/>
        <c:lblOffset val="100"/>
        <c:noMultiLvlLbl val="0"/>
      </c:catAx>
      <c:valAx>
        <c:axId val="852324456"/>
        <c:scaling>
          <c:orientation val="minMax"/>
        </c:scaling>
        <c:delete val="0"/>
        <c:axPos val="l"/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523237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[Request 7.csv]Sheet2!PivotTable39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1" i="0" u="none" strike="noStrike" kern="1200" spc="0" baseline="0" dirty="0">
                <a:solidFill>
                  <a:schemeClr val="tx1"/>
                </a:solidFill>
              </a:rPr>
              <a:t>FY 2021 - Gross Sales amt(M)</a:t>
            </a:r>
          </a:p>
        </c:rich>
      </c:tx>
      <c:layout>
        <c:manualLayout>
          <c:xMode val="edge"/>
          <c:yMode val="edge"/>
          <c:x val="0.26514566929133859"/>
          <c:y val="9.620151647710702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Sheet2!$B$3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Sheet2!$A$4:$A$16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Sheet2!$B$4:$B$16</c:f>
              <c:numCache>
                <c:formatCode>0.00</c:formatCode>
                <c:ptCount val="12"/>
                <c:pt idx="0">
                  <c:v>17.139993140000001</c:v>
                </c:pt>
                <c:pt idx="1">
                  <c:v>14.125963340000002</c:v>
                </c:pt>
                <c:pt idx="2">
                  <c:v>12.52283222</c:v>
                </c:pt>
                <c:pt idx="3">
                  <c:v>7.7070353000000003</c:v>
                </c:pt>
                <c:pt idx="4">
                  <c:v>12.934038429999999</c:v>
                </c:pt>
                <c:pt idx="5">
                  <c:v>11.51973761</c:v>
                </c:pt>
                <c:pt idx="6">
                  <c:v>14.643505480000002</c:v>
                </c:pt>
                <c:pt idx="7">
                  <c:v>9.9653558499999999</c:v>
                </c:pt>
                <c:pt idx="8">
                  <c:v>16.849769459999997</c:v>
                </c:pt>
                <c:pt idx="9">
                  <c:v>18.354538549999997</c:v>
                </c:pt>
                <c:pt idx="10">
                  <c:v>27.987891659999999</c:v>
                </c:pt>
                <c:pt idx="11">
                  <c:v>17.77506438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1E7-4F3D-ADA4-227503BCAA9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947216792"/>
        <c:axId val="947218592"/>
      </c:lineChart>
      <c:catAx>
        <c:axId val="947216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7218592"/>
        <c:crosses val="autoZero"/>
        <c:auto val="1"/>
        <c:lblAlgn val="ctr"/>
        <c:lblOffset val="100"/>
        <c:noMultiLvlLbl val="0"/>
      </c:catAx>
      <c:valAx>
        <c:axId val="947218592"/>
        <c:scaling>
          <c:orientation val="minMax"/>
        </c:scaling>
        <c:delete val="0"/>
        <c:axPos val="l"/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72167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'Request 8'!$E$8</c:f>
              <c:strCache>
                <c:ptCount val="1"/>
                <c:pt idx="0">
                  <c:v>total_sold_quantity_in_mln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E0F-439B-ADA2-5E60CC993C8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E0F-439B-ADA2-5E60CC993C8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E0F-439B-ADA2-5E60CC993C8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E0F-439B-ADA2-5E60CC993C8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'Request 8'!$D$9:$D$12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Q4</c:v>
                </c:pt>
                <c:pt idx="3">
                  <c:v>Q3</c:v>
                </c:pt>
              </c:strCache>
            </c:strRef>
          </c:cat>
          <c:val>
            <c:numRef>
              <c:f>'Request 8'!$E$9:$E$12</c:f>
              <c:numCache>
                <c:formatCode>General</c:formatCode>
                <c:ptCount val="4"/>
                <c:pt idx="0">
                  <c:v>7.01</c:v>
                </c:pt>
                <c:pt idx="1">
                  <c:v>6.65</c:v>
                </c:pt>
                <c:pt idx="2">
                  <c:v>5.04</c:v>
                </c:pt>
                <c:pt idx="3">
                  <c:v>2.08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E0F-439B-ADA2-5E60CC993C8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[Request 9.csv]Sheet1!PivotTable15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Percentage distribution of Channel 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doughnutChart>
        <c:varyColors val="1"/>
        <c:ser>
          <c:idx val="0"/>
          <c:order val="0"/>
          <c:tx>
            <c:strRef>
              <c:f>Sheet1!$B$3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51D-4839-84C9-EADAE1B2AF3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51D-4839-84C9-EADAE1B2AF3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51D-4839-84C9-EADAE1B2AF3C}"/>
              </c:ext>
            </c:extLst>
          </c:dPt>
          <c:dLbls>
            <c:dLbl>
              <c:idx val="0"/>
              <c:layout>
                <c:manualLayout>
                  <c:x val="0.10555555555555556"/>
                  <c:y val="-7.407407407407407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51D-4839-84C9-EADAE1B2AF3C}"/>
                </c:ext>
              </c:extLst>
            </c:dLbl>
            <c:dLbl>
              <c:idx val="1"/>
              <c:layout>
                <c:manualLayout>
                  <c:x val="9.166666666666666E-2"/>
                  <c:y val="9.2592592592592587E-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51D-4839-84C9-EADAE1B2AF3C}"/>
                </c:ext>
              </c:extLst>
            </c:dLbl>
            <c:dLbl>
              <c:idx val="2"/>
              <c:layout>
                <c:manualLayout>
                  <c:x val="-0.1361111111111111"/>
                  <c:y val="3.2407407407407239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E51D-4839-84C9-EADAE1B2AF3C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Sheet1!$A$4:$A$7</c:f>
              <c:strCache>
                <c:ptCount val="3"/>
                <c:pt idx="0">
                  <c:v>Direct</c:v>
                </c:pt>
                <c:pt idx="1">
                  <c:v>Distributor</c:v>
                </c:pt>
                <c:pt idx="2">
                  <c:v>Retailer</c:v>
                </c:pt>
              </c:strCache>
            </c:strRef>
          </c:cat>
          <c:val>
            <c:numRef>
              <c:f>Sheet1!$B$4:$B$7</c:f>
              <c:numCache>
                <c:formatCode>General</c:formatCode>
                <c:ptCount val="3"/>
                <c:pt idx="0">
                  <c:v>15.47</c:v>
                </c:pt>
                <c:pt idx="1">
                  <c:v>11.31</c:v>
                </c:pt>
                <c:pt idx="2">
                  <c:v>73.22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51D-4839-84C9-EADAE1B2AF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Division - P &amp; 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'Request 10'!$D$5</c:f>
              <c:strCache>
                <c:ptCount val="1"/>
                <c:pt idx="0">
                  <c:v>total_sold_quantity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'Request 10'!$B$6:$C$8</c:f>
              <c:multiLvlStrCache>
                <c:ptCount val="3"/>
                <c:lvl>
                  <c:pt idx="0">
                    <c:v>AQ Gamers Ms</c:v>
                  </c:pt>
                  <c:pt idx="1">
                    <c:v>AQ Maxima Ms</c:v>
                  </c:pt>
                  <c:pt idx="2">
                    <c:v>AQ Maxima Ms</c:v>
                  </c:pt>
                </c:lvl>
                <c:lvl>
                  <c:pt idx="0">
                    <c:v>P &amp; A</c:v>
                  </c:pt>
                  <c:pt idx="1">
                    <c:v>P &amp; A</c:v>
                  </c:pt>
                  <c:pt idx="2">
                    <c:v>P &amp; A</c:v>
                  </c:pt>
                </c:lvl>
              </c:multiLvlStrCache>
            </c:multiLvlStrRef>
          </c:cat>
          <c:val>
            <c:numRef>
              <c:f>'Request 10'!$D$6:$D$8</c:f>
              <c:numCache>
                <c:formatCode>General</c:formatCode>
                <c:ptCount val="3"/>
                <c:pt idx="0">
                  <c:v>428498</c:v>
                </c:pt>
                <c:pt idx="1">
                  <c:v>419865</c:v>
                </c:pt>
                <c:pt idx="2">
                  <c:v>419471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24A-4CBA-A572-C6E33206DB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88809520"/>
        <c:axId val="888809160"/>
      </c:barChart>
      <c:catAx>
        <c:axId val="888809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8809160"/>
        <c:crosses val="autoZero"/>
        <c:auto val="1"/>
        <c:lblAlgn val="ctr"/>
        <c:lblOffset val="100"/>
        <c:noMultiLvlLbl val="0"/>
      </c:catAx>
      <c:valAx>
        <c:axId val="888809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88095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kern="1200" spc="0" baseline="0" dirty="0">
                <a:solidFill>
                  <a:schemeClr val="tx1"/>
                </a:solidFill>
              </a:rPr>
              <a:t>Division - PC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'Request 10'!$H$19</c:f>
              <c:strCache>
                <c:ptCount val="1"/>
                <c:pt idx="0">
                  <c:v>total_sold_quantity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'Request 10'!$F$20:$G$22</c:f>
              <c:multiLvlStrCache>
                <c:ptCount val="3"/>
                <c:lvl>
                  <c:pt idx="0">
                    <c:v>AQ Digit</c:v>
                  </c:pt>
                  <c:pt idx="1">
                    <c:v>AQ Velocity</c:v>
                  </c:pt>
                  <c:pt idx="2">
                    <c:v>AQ Digit</c:v>
                  </c:pt>
                </c:lvl>
                <c:lvl>
                  <c:pt idx="0">
                    <c:v>PC</c:v>
                  </c:pt>
                  <c:pt idx="1">
                    <c:v>PC</c:v>
                  </c:pt>
                  <c:pt idx="2">
                    <c:v>PC</c:v>
                  </c:pt>
                </c:lvl>
              </c:multiLvlStrCache>
            </c:multiLvlStrRef>
          </c:cat>
          <c:val>
            <c:numRef>
              <c:f>'Request 10'!$H$20:$H$22</c:f>
              <c:numCache>
                <c:formatCode>General</c:formatCode>
                <c:ptCount val="3"/>
                <c:pt idx="0">
                  <c:v>17434</c:v>
                </c:pt>
                <c:pt idx="1">
                  <c:v>17280</c:v>
                </c:pt>
                <c:pt idx="2">
                  <c:v>17275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FB-48A4-A139-92E6493B59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52312576"/>
        <c:axId val="852315816"/>
      </c:barChart>
      <c:catAx>
        <c:axId val="852312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52315816"/>
        <c:crosses val="autoZero"/>
        <c:auto val="1"/>
        <c:lblAlgn val="ctr"/>
        <c:lblOffset val="100"/>
        <c:noMultiLvlLbl val="0"/>
      </c:catAx>
      <c:valAx>
        <c:axId val="852315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523125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kern="1200" spc="0" baseline="0" dirty="0">
                <a:solidFill>
                  <a:schemeClr val="tx1"/>
                </a:solidFill>
              </a:rPr>
              <a:t>Division - N &amp; 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'Request 10'!$L$4</c:f>
              <c:strCache>
                <c:ptCount val="1"/>
                <c:pt idx="0">
                  <c:v>total_sold_quantity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'Request 10'!$J$5:$K$7</c:f>
              <c:multiLvlStrCache>
                <c:ptCount val="3"/>
                <c:lvl>
                  <c:pt idx="0">
                    <c:v>AQ Pen Drive 2 IN 1</c:v>
                  </c:pt>
                  <c:pt idx="1">
                    <c:v>AQ Pen Drive DRC</c:v>
                  </c:pt>
                  <c:pt idx="2">
                    <c:v>AQ Pen Drive DRC</c:v>
                  </c:pt>
                </c:lvl>
                <c:lvl>
                  <c:pt idx="0">
                    <c:v>N &amp; S</c:v>
                  </c:pt>
                  <c:pt idx="1">
                    <c:v>N &amp; S</c:v>
                  </c:pt>
                  <c:pt idx="2">
                    <c:v>N &amp; S</c:v>
                  </c:pt>
                </c:lvl>
              </c:multiLvlStrCache>
            </c:multiLvlStrRef>
          </c:cat>
          <c:val>
            <c:numRef>
              <c:f>'Request 10'!$L$5:$L$7</c:f>
              <c:numCache>
                <c:formatCode>General</c:formatCode>
                <c:ptCount val="3"/>
                <c:pt idx="0">
                  <c:v>701373</c:v>
                </c:pt>
                <c:pt idx="1">
                  <c:v>688003</c:v>
                </c:pt>
                <c:pt idx="2">
                  <c:v>676245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89E-4971-89F2-445792956D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10275624"/>
        <c:axId val="1010272744"/>
      </c:barChart>
      <c:catAx>
        <c:axId val="1010275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0272744"/>
        <c:crosses val="autoZero"/>
        <c:auto val="1"/>
        <c:lblAlgn val="ctr"/>
        <c:lblOffset val="100"/>
        <c:noMultiLvlLbl val="0"/>
      </c:catAx>
      <c:valAx>
        <c:axId val="1010272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02756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976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pPr/>
              <a:t>3/29/2024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206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pPr/>
              <a:t>3/29/2024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7882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pPr/>
              <a:t>3/29/2024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4297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pPr/>
              <a:t>3/29/2024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4164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pPr/>
              <a:t>3/29/2024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2800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pPr/>
              <a:t>3/29/2024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4725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5346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220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123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912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507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pPr/>
              <a:t>3/29/2024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99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991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884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628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5DBDDF98-C922-483F-97E9-3E76B0201B42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768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5DBDDF98-C922-483F-97E9-3E76B0201B42}" type="datetimeFigureOut">
              <a:rPr lang="en-US" smtClean="0"/>
              <a:pPr/>
              <a:t>3/29/2024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1B8B3671-A306-4A69-8480-FA9BE83924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4075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  <p:sldLayoutId id="2147483793" r:id="rId12"/>
    <p:sldLayoutId id="2147483794" r:id="rId13"/>
    <p:sldLayoutId id="2147483795" r:id="rId14"/>
    <p:sldLayoutId id="2147483796" r:id="rId15"/>
    <p:sldLayoutId id="2147483797" r:id="rId16"/>
    <p:sldLayoutId id="214748379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7.xml"/><Relationship Id="rId5" Type="http://schemas.openxmlformats.org/officeDocument/2006/relationships/chart" Target="../charts/chart6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ack background with a circle&#10;&#10;Description automatically generated">
            <a:extLst>
              <a:ext uri="{FF2B5EF4-FFF2-40B4-BE49-F238E27FC236}">
                <a16:creationId xmlns:a16="http://schemas.microsoft.com/office/drawing/2014/main" id="{FBC3988B-A11B-EA20-EBD2-FF35CFAC7D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4793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A789142-47A7-7871-A053-518981C36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7070" y="1040636"/>
            <a:ext cx="4954137" cy="719425"/>
          </a:xfrm>
          <a:noFill/>
        </p:spPr>
        <p:txBody>
          <a:bodyPr anchor="b">
            <a:normAutofit fontScale="90000"/>
          </a:bodyPr>
          <a:lstStyle/>
          <a:p>
            <a:pPr algn="r"/>
            <a:r>
              <a:rPr lang="en-GB" dirty="0">
                <a:solidFill>
                  <a:srgbClr val="FFFFFF"/>
                </a:solidFill>
              </a:rPr>
              <a:t>ATLIQ HARDWARE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1D8081-AD3C-67EE-190B-985A094B11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53400" y="5727602"/>
            <a:ext cx="3344410" cy="492223"/>
          </a:xfrm>
          <a:noFill/>
        </p:spPr>
        <p:txBody>
          <a:bodyPr anchor="t">
            <a:normAutofit fontScale="55000" lnSpcReduction="20000"/>
          </a:bodyPr>
          <a:lstStyle/>
          <a:p>
            <a:pPr algn="ctr"/>
            <a:r>
              <a:rPr lang="en-IN" sz="4800" dirty="0">
                <a:solidFill>
                  <a:srgbClr val="FFFFFF"/>
                </a:solidFill>
                <a:latin typeface="Bahnschrift SemiLight" panose="020B0502040204020203" pitchFamily="34" charset="0"/>
              </a:rPr>
              <a:t> Tusshar Patnaik</a:t>
            </a:r>
            <a:endParaRPr lang="en-GB" sz="4800" dirty="0">
              <a:solidFill>
                <a:srgbClr val="FFFFFF"/>
              </a:solidFill>
              <a:latin typeface="Bahnschrift SemiLight" panose="020B0502040204020203" pitchFamily="34" charset="0"/>
            </a:endParaRPr>
          </a:p>
          <a:p>
            <a:pPr algn="ctr"/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51C60C-8839-4987-68CE-0746268CC66D}"/>
              </a:ext>
            </a:extLst>
          </p:cNvPr>
          <p:cNvSpPr txBox="1"/>
          <p:nvPr/>
        </p:nvSpPr>
        <p:spPr>
          <a:xfrm>
            <a:off x="2276475" y="2505075"/>
            <a:ext cx="714375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FFFF"/>
                </a:solidFill>
              </a:rPr>
              <a:t>Consume Goods Ad-Hoc Requests Resume Challenge</a:t>
            </a:r>
          </a:p>
          <a:p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901349619"/>
      </p:ext>
    </p:extLst>
  </p:cSld>
  <p:clrMapOvr>
    <a:masterClrMapping/>
  </p:clrMapOvr>
  <p:transition spd="slow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1827C52-37D2-9EEA-24C6-B1998568E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1" y="242887"/>
            <a:ext cx="5289652" cy="2995613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5520DC48-9C7B-707D-7CD8-B4DA7F0DF54B}"/>
              </a:ext>
            </a:extLst>
          </p:cNvPr>
          <p:cNvSpPr/>
          <p:nvPr/>
        </p:nvSpPr>
        <p:spPr>
          <a:xfrm>
            <a:off x="5591175" y="1553356"/>
            <a:ext cx="1009650" cy="542925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F8F5EA-F6FB-5D6E-4858-915E20EC3E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9947" y="242887"/>
            <a:ext cx="5289652" cy="299561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A33DFA3-BA41-AF1A-E65E-723E1349399F}"/>
              </a:ext>
            </a:extLst>
          </p:cNvPr>
          <p:cNvSpPr txBox="1"/>
          <p:nvPr/>
        </p:nvSpPr>
        <p:spPr>
          <a:xfrm>
            <a:off x="152401" y="4115389"/>
            <a:ext cx="1188719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dirty="0">
                <a:highlight>
                  <a:srgbClr val="008080"/>
                </a:highlight>
              </a:rPr>
              <a:t>INSIGHTS</a:t>
            </a:r>
            <a:r>
              <a:rPr lang="en-GB" dirty="0">
                <a:highlight>
                  <a:srgbClr val="FFFF00"/>
                </a:highlight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Flipkart holds the position for highest average discounted customer in Indian Market with a pre-invoice discount percentage at 30.83% and Amazon holds 5</a:t>
            </a:r>
            <a:r>
              <a:rPr lang="en-GB" baseline="30000" dirty="0"/>
              <a:t>th</a:t>
            </a:r>
            <a:r>
              <a:rPr lang="en-GB" dirty="0"/>
              <a:t> position in this with 29.33%</a:t>
            </a:r>
          </a:p>
        </p:txBody>
      </p:sp>
    </p:spTree>
    <p:extLst>
      <p:ext uri="{BB962C8B-B14F-4D97-AF65-F5344CB8AC3E}">
        <p14:creationId xmlns:p14="http://schemas.microsoft.com/office/powerpoint/2010/main" val="28000326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E3C418B-B75A-50E2-F26D-2BC452C09EA3}"/>
              </a:ext>
            </a:extLst>
          </p:cNvPr>
          <p:cNvSpPr txBox="1"/>
          <p:nvPr/>
        </p:nvSpPr>
        <p:spPr>
          <a:xfrm>
            <a:off x="314325" y="333375"/>
            <a:ext cx="116871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i="0" u="sng" dirty="0">
                <a:effectLst/>
                <a:latin typeface="Arial" panose="020B0604020202020204" pitchFamily="34" charset="0"/>
              </a:rPr>
              <a:t>QUESTION 7:</a:t>
            </a:r>
            <a:br>
              <a:rPr lang="en-GB" b="0" i="0" dirty="0">
                <a:effectLst/>
                <a:latin typeface="Arial" panose="020B0604020202020204" pitchFamily="34" charset="0"/>
              </a:rPr>
            </a:br>
            <a:r>
              <a:rPr lang="en-GB" b="0" i="0" dirty="0">
                <a:effectLst/>
                <a:latin typeface="Arial" panose="020B0604020202020204" pitchFamily="34" charset="0"/>
              </a:rPr>
              <a:t>Get the complete report of the Gross sales amount for the customer  “Atliq</a:t>
            </a:r>
            <a:br>
              <a:rPr lang="en-GB" dirty="0"/>
            </a:br>
            <a:r>
              <a:rPr lang="en-GB" b="0" i="0" dirty="0">
                <a:effectLst/>
                <a:latin typeface="Arial" panose="020B0604020202020204" pitchFamily="34" charset="0"/>
              </a:rPr>
              <a:t>Exclusive”  for each month  .  This analysis helps to  get an idea of low and</a:t>
            </a:r>
            <a:br>
              <a:rPr lang="en-GB" dirty="0"/>
            </a:br>
            <a:r>
              <a:rPr lang="en-GB" b="0" i="0" dirty="0">
                <a:effectLst/>
                <a:latin typeface="Arial" panose="020B0604020202020204" pitchFamily="34" charset="0"/>
              </a:rPr>
              <a:t>high-performing months and take strategic decisions.</a:t>
            </a:r>
            <a:br>
              <a:rPr lang="en-GB" dirty="0"/>
            </a:br>
            <a:r>
              <a:rPr lang="en-GB" b="0" i="0" dirty="0">
                <a:effectLst/>
                <a:latin typeface="Arial" panose="020B0604020202020204" pitchFamily="34" charset="0"/>
              </a:rPr>
              <a:t>The final report contains these columns:</a:t>
            </a:r>
            <a:br>
              <a:rPr lang="en-GB" dirty="0"/>
            </a:br>
            <a:r>
              <a:rPr lang="en-GB" b="0" i="0" dirty="0">
                <a:effectLst/>
                <a:latin typeface="Arial" panose="020B0604020202020204" pitchFamily="34" charset="0"/>
              </a:rPr>
              <a:t>Month</a:t>
            </a:r>
            <a:br>
              <a:rPr lang="en-GB" dirty="0"/>
            </a:br>
            <a:r>
              <a:rPr lang="en-GB" b="0" i="0" dirty="0">
                <a:effectLst/>
                <a:latin typeface="Arial" panose="020B0604020202020204" pitchFamily="34" charset="0"/>
              </a:rPr>
              <a:t>Year</a:t>
            </a:r>
            <a:br>
              <a:rPr lang="en-GB" dirty="0"/>
            </a:br>
            <a:r>
              <a:rPr lang="en-GB" b="0" i="0" dirty="0">
                <a:effectLst/>
                <a:latin typeface="Arial" panose="020B0604020202020204" pitchFamily="34" charset="0"/>
              </a:rPr>
              <a:t>Gross sales Amount </a:t>
            </a:r>
            <a:endParaRPr lang="en-IN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6C9A8C-269B-5CD6-2EDA-8EDBB02374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" y="3215759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E9A7C4-7D05-9E21-3A2E-256CE91B94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" y="2918697"/>
            <a:ext cx="11306175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r>
              <a:rPr lang="en-GB" b="1" i="0" u="sng" dirty="0">
                <a:effectLst/>
                <a:latin typeface="Arial" panose="020B0604020202020204" pitchFamily="34" charset="0"/>
              </a:rPr>
              <a:t>QUERY: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b="0" i="0" dirty="0">
                <a:effectLst/>
                <a:latin typeface="Arial" panose="020B0604020202020204" pitchFamily="34" charset="0"/>
              </a:rPr>
              <a:t>SELECT  monthname(date) AS Months,</a:t>
            </a:r>
            <a:br>
              <a:rPr lang="en-GB" dirty="0"/>
            </a:br>
            <a:r>
              <a:rPr lang="en-GB" b="0" i="0" dirty="0">
                <a:effectLst/>
                <a:latin typeface="Arial" panose="020B0604020202020204" pitchFamily="34" charset="0"/>
              </a:rPr>
              <a:t>g.fiscal_year,</a:t>
            </a:r>
            <a:br>
              <a:rPr lang="en-GB" dirty="0"/>
            </a:br>
            <a:r>
              <a:rPr lang="en-GB" b="0" i="0" dirty="0">
                <a:effectLst/>
                <a:latin typeface="Arial" panose="020B0604020202020204" pitchFamily="34" charset="0"/>
              </a:rPr>
              <a:t>        ROUND(SUM(g.gross_price * s.sold_quantity), 2) AS gross_sales_amount</a:t>
            </a:r>
            <a:br>
              <a:rPr lang="en-GB" dirty="0"/>
            </a:br>
            <a:r>
              <a:rPr lang="en-GB" b="0" i="0" dirty="0">
                <a:effectLst/>
                <a:latin typeface="Arial" panose="020B0604020202020204" pitchFamily="34" charset="0"/>
              </a:rPr>
              <a:t>FROM fact_gross_price g</a:t>
            </a:r>
            <a:br>
              <a:rPr lang="en-GB" dirty="0"/>
            </a:br>
            <a:r>
              <a:rPr lang="en-GB" b="0" i="0" dirty="0">
                <a:effectLst/>
                <a:latin typeface="Arial" panose="020B0604020202020204" pitchFamily="34" charset="0"/>
              </a:rPr>
              <a:t>JOIN fact_sales_monthly s ON</a:t>
            </a:r>
            <a:br>
              <a:rPr lang="en-GB" dirty="0"/>
            </a:br>
            <a:r>
              <a:rPr lang="en-GB" b="0" i="0" dirty="0">
                <a:effectLst/>
                <a:latin typeface="Arial" panose="020B0604020202020204" pitchFamily="34" charset="0"/>
              </a:rPr>
              <a:t>s.product_code = g.product_code AND s.fiscal_year = g.fiscal_year</a:t>
            </a:r>
            <a:br>
              <a:rPr lang="en-GB" dirty="0"/>
            </a:br>
            <a:r>
              <a:rPr lang="en-GB" b="0" i="0" dirty="0">
                <a:effectLst/>
                <a:latin typeface="Arial" panose="020B0604020202020204" pitchFamily="34" charset="0"/>
              </a:rPr>
              <a:t>JOIN dim_customer c ON</a:t>
            </a:r>
            <a:br>
              <a:rPr lang="en-GB" dirty="0"/>
            </a:br>
            <a:r>
              <a:rPr lang="en-GB" b="0" i="0" dirty="0">
                <a:effectLst/>
                <a:latin typeface="Arial" panose="020B0604020202020204" pitchFamily="34" charset="0"/>
              </a:rPr>
              <a:t>c.customer_code = s.customer_code</a:t>
            </a:r>
            <a:br>
              <a:rPr lang="en-GB" dirty="0"/>
            </a:br>
            <a:r>
              <a:rPr lang="en-GB" b="0" i="0" dirty="0">
                <a:effectLst/>
                <a:latin typeface="Arial" panose="020B0604020202020204" pitchFamily="34" charset="0"/>
              </a:rPr>
              <a:t>WHERE customer = "Atliq Exclusive"</a:t>
            </a:r>
            <a:br>
              <a:rPr lang="en-GB" dirty="0"/>
            </a:br>
            <a:r>
              <a:rPr lang="en-GB" b="0" i="0" dirty="0">
                <a:effectLst/>
                <a:latin typeface="Arial" panose="020B0604020202020204" pitchFamily="34" charset="0"/>
              </a:rPr>
              <a:t>GROUP BY fiscal_year, Months -- GROUP BY numerical month for proper sorting, keep Months for display</a:t>
            </a:r>
            <a:br>
              <a:rPr lang="en-GB" dirty="0"/>
            </a:br>
            <a:r>
              <a:rPr lang="en-GB" b="0" i="0" dirty="0">
                <a:effectLst/>
                <a:latin typeface="Arial" panose="020B0604020202020204" pitchFamily="34" charset="0"/>
              </a:rPr>
              <a:t>ORDER BY fiscal_year --  ORDER BY numerical month for chronological order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777865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7FA9E03-88A6-EAC0-F976-6EAFC3302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74" y="67455"/>
            <a:ext cx="3267075" cy="672387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DA88CCB-D6FB-6B55-73E8-A5EDC19ED32D}"/>
              </a:ext>
            </a:extLst>
          </p:cNvPr>
          <p:cNvSpPr txBox="1"/>
          <p:nvPr/>
        </p:nvSpPr>
        <p:spPr>
          <a:xfrm>
            <a:off x="3397149" y="4816360"/>
            <a:ext cx="838691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dirty="0">
                <a:highlight>
                  <a:srgbClr val="008080"/>
                </a:highlight>
              </a:rPr>
              <a:t>INSIGHTS</a:t>
            </a:r>
            <a:r>
              <a:rPr lang="en-GB" dirty="0">
                <a:highlight>
                  <a:srgbClr val="FFFF00"/>
                </a:highlight>
              </a:rPr>
              <a:t>:</a:t>
            </a:r>
          </a:p>
          <a:p>
            <a:pPr algn="l">
              <a:buFont typeface="+mj-lt"/>
              <a:buAutoNum type="arabicPeriod"/>
            </a:pPr>
            <a:r>
              <a:rPr lang="en-GB" b="0" i="0" dirty="0">
                <a:effectLst/>
                <a:latin typeface="Söhne"/>
              </a:rPr>
              <a:t> Atiq's Exclusive hit its sales peak in November 2020, marking the highest sales ever recorded.</a:t>
            </a:r>
          </a:p>
          <a:p>
            <a:pPr algn="l">
              <a:buFont typeface="+mj-lt"/>
              <a:buAutoNum type="arabicPeriod"/>
            </a:pPr>
            <a:r>
              <a:rPr lang="en-GB" b="0" i="0" dirty="0">
                <a:effectLst/>
                <a:latin typeface="Söhne"/>
              </a:rPr>
              <a:t> March 2020 experienced the lowest sales for the company.</a:t>
            </a:r>
          </a:p>
          <a:p>
            <a:pPr algn="l">
              <a:buFont typeface="+mj-lt"/>
              <a:buAutoNum type="arabicPeriod"/>
            </a:pPr>
            <a:r>
              <a:rPr lang="en-GB" b="0" i="0" dirty="0">
                <a:effectLst/>
                <a:latin typeface="Söhne"/>
              </a:rPr>
              <a:t> The sales decline from March to August 2020 was due to the impact of COVID-19.</a:t>
            </a:r>
          </a:p>
          <a:p>
            <a:pPr algn="l">
              <a:buFont typeface="+mj-lt"/>
              <a:buAutoNum type="arabicPeriod"/>
            </a:pPr>
            <a:r>
              <a:rPr lang="en-GB" b="0" i="0" dirty="0">
                <a:effectLst/>
                <a:latin typeface="Söhne"/>
              </a:rPr>
              <a:t> Despite the challenges, there's optimism as sales have consistently rebounded since the pandemic, surpassing 2020 levels.</a:t>
            </a:r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16FA46B5-BF03-6CA2-D484-7B8B291CF2B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5687431"/>
              </p:ext>
            </p:extLst>
          </p:nvPr>
        </p:nvGraphicFramePr>
        <p:xfrm>
          <a:off x="3397149" y="6667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BB0C74B2-393F-9E27-7E8B-D39383AABC2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9258204"/>
              </p:ext>
            </p:extLst>
          </p:nvPr>
        </p:nvGraphicFramePr>
        <p:xfrm>
          <a:off x="7489926" y="244151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8058209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E3C418B-B75A-50E2-F26D-2BC452C09EA3}"/>
              </a:ext>
            </a:extLst>
          </p:cNvPr>
          <p:cNvSpPr txBox="1"/>
          <p:nvPr/>
        </p:nvSpPr>
        <p:spPr>
          <a:xfrm>
            <a:off x="314325" y="333375"/>
            <a:ext cx="116871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i="0" u="sng" dirty="0">
                <a:effectLst/>
                <a:latin typeface="Arial" panose="020B0604020202020204" pitchFamily="34" charset="0"/>
              </a:rPr>
              <a:t>QUESTION 8:</a:t>
            </a:r>
            <a:br>
              <a:rPr lang="en-GB" b="0" i="0" dirty="0">
                <a:effectLst/>
                <a:latin typeface="Arial" panose="020B0604020202020204" pitchFamily="34" charset="0"/>
              </a:rPr>
            </a:br>
            <a:r>
              <a:rPr lang="en-GB" b="0" i="0" dirty="0">
                <a:effectLst/>
                <a:latin typeface="Arial" panose="020B0604020202020204" pitchFamily="34" charset="0"/>
              </a:rPr>
              <a:t>In which quarter of 2020, got the maximum total_sold_quantity? The final</a:t>
            </a:r>
            <a:br>
              <a:rPr lang="en-GB" dirty="0"/>
            </a:br>
            <a:r>
              <a:rPr lang="en-GB" b="0" i="0" dirty="0">
                <a:effectLst/>
                <a:latin typeface="Arial" panose="020B0604020202020204" pitchFamily="34" charset="0"/>
              </a:rPr>
              <a:t>output contains these fields sorted by the total_sold_quantity,</a:t>
            </a:r>
            <a:br>
              <a:rPr lang="en-GB" dirty="0"/>
            </a:br>
            <a:r>
              <a:rPr lang="en-GB" b="0" i="0" dirty="0">
                <a:effectLst/>
                <a:latin typeface="Arial" panose="020B0604020202020204" pitchFamily="34" charset="0"/>
              </a:rPr>
              <a:t>Quarter</a:t>
            </a:r>
            <a:br>
              <a:rPr lang="en-GB" dirty="0"/>
            </a:br>
            <a:r>
              <a:rPr lang="en-GB" b="0" i="0" dirty="0">
                <a:effectLst/>
                <a:latin typeface="Arial" panose="020B0604020202020204" pitchFamily="34" charset="0"/>
              </a:rPr>
              <a:t>total_sold_quantity</a:t>
            </a:r>
            <a:endParaRPr lang="en-IN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6C9A8C-269B-5CD6-2EDA-8EDBB02374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" y="3215759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E9A7C4-7D05-9E21-3A2E-256CE91B94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" y="2161072"/>
            <a:ext cx="11306175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r>
              <a:rPr lang="en-GB" b="1" i="0" u="sng" dirty="0">
                <a:effectLst/>
                <a:latin typeface="Arial" panose="020B0604020202020204" pitchFamily="34" charset="0"/>
              </a:rPr>
              <a:t>QUERY: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b="0" i="0" dirty="0">
                <a:effectLst/>
                <a:latin typeface="Arial" panose="020B0604020202020204" pitchFamily="34" charset="0"/>
              </a:rPr>
              <a:t>SELECT</a:t>
            </a:r>
          </a:p>
          <a:p>
            <a:pPr defTabSz="914400"/>
            <a:r>
              <a:rPr lang="en-GB" b="0" i="0" dirty="0">
                <a:effectLst/>
                <a:latin typeface="Arial" panose="020B0604020202020204" pitchFamily="34" charset="0"/>
              </a:rPr>
              <a:t>CASE</a:t>
            </a:r>
          </a:p>
          <a:p>
            <a:pPr defTabSz="914400"/>
            <a:r>
              <a:rPr lang="en-GB" b="0" i="0" dirty="0">
                <a:effectLst/>
                <a:latin typeface="Arial" panose="020B0604020202020204" pitchFamily="34" charset="0"/>
              </a:rPr>
              <a:t>WHEN date BETWEEN '2019-09-01' AND '2019-11-01' THEN 'Q1'</a:t>
            </a:r>
          </a:p>
          <a:p>
            <a:pPr defTabSz="914400"/>
            <a:r>
              <a:rPr lang="en-GB" b="0" i="0" dirty="0">
                <a:effectLst/>
                <a:latin typeface="Arial" panose="020B0604020202020204" pitchFamily="34" charset="0"/>
              </a:rPr>
              <a:t>WHEN date BETWEEN '2019-12-01' AND '2020-02-01' THEN 'Q2'</a:t>
            </a:r>
          </a:p>
          <a:p>
            <a:pPr defTabSz="914400"/>
            <a:r>
              <a:rPr lang="en-GB" b="0" i="0" dirty="0">
                <a:effectLst/>
                <a:latin typeface="Arial" panose="020B0604020202020204" pitchFamily="34" charset="0"/>
              </a:rPr>
              <a:t>WHEN date BETWEEN '2020-03-01' AND '2020-05-01' THEN 'Q3'</a:t>
            </a:r>
          </a:p>
          <a:p>
            <a:pPr defTabSz="914400"/>
            <a:r>
              <a:rPr lang="en-GB" b="0" i="0" dirty="0">
                <a:effectLst/>
                <a:latin typeface="Arial" panose="020B0604020202020204" pitchFamily="34" charset="0"/>
              </a:rPr>
              <a:t>WHEN date BETWEEN '2020-06-01' AND '2020-08-01' THEN 'Q4'</a:t>
            </a:r>
          </a:p>
          <a:p>
            <a:pPr defTabSz="914400"/>
            <a:r>
              <a:rPr lang="en-GB" b="0" i="0" dirty="0">
                <a:effectLst/>
                <a:latin typeface="Arial" panose="020B0604020202020204" pitchFamily="34" charset="0"/>
              </a:rPr>
              <a:t>END AS quarters,</a:t>
            </a:r>
          </a:p>
          <a:p>
            <a:pPr defTabSz="914400"/>
            <a:r>
              <a:rPr lang="en-GB" b="0" i="0" dirty="0">
                <a:effectLst/>
                <a:latin typeface="Arial" panose="020B0604020202020204" pitchFamily="34" charset="0"/>
              </a:rPr>
              <a:t>ROUND(SUM(sold_quantity)/1000000,2) AS total_sold_quantity_in_mln</a:t>
            </a:r>
          </a:p>
          <a:p>
            <a:pPr defTabSz="914400"/>
            <a:r>
              <a:rPr lang="en-GB" b="0" i="0" dirty="0">
                <a:effectLst/>
                <a:latin typeface="Arial" panose="020B0604020202020204" pitchFamily="34" charset="0"/>
              </a:rPr>
              <a:t>FROM fact_sales_monthly</a:t>
            </a:r>
          </a:p>
          <a:p>
            <a:pPr defTabSz="914400"/>
            <a:r>
              <a:rPr lang="en-GB" b="0" i="0" dirty="0">
                <a:effectLst/>
                <a:latin typeface="Arial" panose="020B0604020202020204" pitchFamily="34" charset="0"/>
              </a:rPr>
              <a:t>WHERE fiscal_year=2020</a:t>
            </a:r>
          </a:p>
          <a:p>
            <a:pPr defTabSz="914400"/>
            <a:r>
              <a:rPr lang="en-GB" b="0" i="0" dirty="0">
                <a:effectLst/>
                <a:latin typeface="Arial" panose="020B0604020202020204" pitchFamily="34" charset="0"/>
              </a:rPr>
              <a:t>GROUP BY quarters</a:t>
            </a:r>
          </a:p>
          <a:p>
            <a:pPr defTabSz="914400"/>
            <a:r>
              <a:rPr lang="en-GB" b="0" i="0" dirty="0">
                <a:effectLst/>
                <a:latin typeface="Arial" panose="020B0604020202020204" pitchFamily="34" charset="0"/>
              </a:rPr>
              <a:t>ORDER BY total_sold_quantity_in_mln DESC;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1055027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Right 3">
            <a:extLst>
              <a:ext uri="{FF2B5EF4-FFF2-40B4-BE49-F238E27FC236}">
                <a16:creationId xmlns:a16="http://schemas.microsoft.com/office/drawing/2014/main" id="{5520DC48-9C7B-707D-7CD8-B4DA7F0DF54B}"/>
              </a:ext>
            </a:extLst>
          </p:cNvPr>
          <p:cNvSpPr/>
          <p:nvPr/>
        </p:nvSpPr>
        <p:spPr>
          <a:xfrm>
            <a:off x="4572000" y="1172348"/>
            <a:ext cx="1009650" cy="542925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A88CCB-D6FB-6B55-73E8-A5EDC19ED32D}"/>
              </a:ext>
            </a:extLst>
          </p:cNvPr>
          <p:cNvSpPr txBox="1"/>
          <p:nvPr/>
        </p:nvSpPr>
        <p:spPr>
          <a:xfrm>
            <a:off x="178517" y="3659863"/>
            <a:ext cx="1152770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dirty="0">
                <a:highlight>
                  <a:srgbClr val="008080"/>
                </a:highlight>
              </a:rPr>
              <a:t>INSIGHTS</a:t>
            </a:r>
            <a:r>
              <a:rPr lang="en-GB" dirty="0">
                <a:highlight>
                  <a:srgbClr val="FFFF00"/>
                </a:highlight>
              </a:rPr>
              <a:t>:</a:t>
            </a:r>
          </a:p>
          <a:p>
            <a:pPr algn="l">
              <a:buFont typeface="+mj-lt"/>
              <a:buAutoNum type="arabicPeriod"/>
            </a:pPr>
            <a:r>
              <a:rPr lang="en-GB" b="0" i="0" dirty="0">
                <a:effectLst/>
                <a:latin typeface="Söhne"/>
              </a:rPr>
              <a:t> In the 3rd quarter of fiscal year (March, April &amp; May), amidst the peak of COVID-19 and widespread lockdowns, the sold quantity surged to 2.1 million units.</a:t>
            </a:r>
          </a:p>
          <a:p>
            <a:pPr algn="l">
              <a:buFont typeface="+mj-lt"/>
              <a:buAutoNum type="arabicPeriod"/>
            </a:pPr>
            <a:r>
              <a:rPr lang="en-GB" b="0" i="0" dirty="0">
                <a:effectLst/>
                <a:latin typeface="Söhne"/>
              </a:rPr>
              <a:t>Notably, there was a remarkable demand for computer accessories during this period, driven by a surge in online coursework among students.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F4326A6-DE55-C22F-62F5-9ADAFCA902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" y="355881"/>
            <a:ext cx="4248150" cy="2842256"/>
          </a:xfrm>
          <a:prstGeom prst="rect">
            <a:avLst/>
          </a:prstGeom>
        </p:spPr>
      </p:pic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31EA0559-B581-5B13-6647-7263873B0BF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7992454"/>
              </p:ext>
            </p:extLst>
          </p:nvPr>
        </p:nvGraphicFramePr>
        <p:xfrm>
          <a:off x="5989997" y="209550"/>
          <a:ext cx="4572000" cy="3314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115908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E3C418B-B75A-50E2-F26D-2BC452C09EA3}"/>
              </a:ext>
            </a:extLst>
          </p:cNvPr>
          <p:cNvSpPr txBox="1"/>
          <p:nvPr/>
        </p:nvSpPr>
        <p:spPr>
          <a:xfrm>
            <a:off x="314325" y="333375"/>
            <a:ext cx="116871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i="0" u="sng" dirty="0">
                <a:effectLst/>
                <a:latin typeface="Arial" panose="020B0604020202020204" pitchFamily="34" charset="0"/>
              </a:rPr>
              <a:t>QUESTION 9:</a:t>
            </a:r>
            <a:br>
              <a:rPr lang="en-GB" b="0" i="0" dirty="0">
                <a:effectLst/>
                <a:latin typeface="Arial" panose="020B0604020202020204" pitchFamily="34" charset="0"/>
              </a:rPr>
            </a:br>
            <a:r>
              <a:rPr lang="en-GB" b="0" i="0" dirty="0">
                <a:effectLst/>
                <a:latin typeface="Arial" panose="020B0604020202020204" pitchFamily="34" charset="0"/>
              </a:rPr>
              <a:t>Which channel helped to bring more gross sales in the fiscal year 2021</a:t>
            </a:r>
            <a:br>
              <a:rPr lang="en-GB" dirty="0"/>
            </a:br>
            <a:r>
              <a:rPr lang="en-GB" b="0" i="0" dirty="0">
                <a:effectLst/>
                <a:latin typeface="Arial" panose="020B0604020202020204" pitchFamily="34" charset="0"/>
              </a:rPr>
              <a:t>and the percentage of contribution?  The final output  contains these fields,</a:t>
            </a:r>
            <a:br>
              <a:rPr lang="en-GB" dirty="0"/>
            </a:br>
            <a:r>
              <a:rPr lang="en-GB" b="0" i="0" dirty="0">
                <a:effectLst/>
                <a:latin typeface="Arial" panose="020B0604020202020204" pitchFamily="34" charset="0"/>
              </a:rPr>
              <a:t>channel</a:t>
            </a:r>
            <a:br>
              <a:rPr lang="en-GB" dirty="0"/>
            </a:br>
            <a:r>
              <a:rPr lang="en-GB" b="0" i="0" dirty="0">
                <a:effectLst/>
                <a:latin typeface="Arial" panose="020B0604020202020204" pitchFamily="34" charset="0"/>
              </a:rPr>
              <a:t>gross_sales_mln</a:t>
            </a:r>
            <a:br>
              <a:rPr lang="en-GB" dirty="0"/>
            </a:br>
            <a:r>
              <a:rPr lang="en-GB" b="0" i="0" dirty="0">
                <a:effectLst/>
                <a:latin typeface="Arial" panose="020B0604020202020204" pitchFamily="34" charset="0"/>
              </a:rPr>
              <a:t>percentage</a:t>
            </a:r>
            <a:endParaRPr lang="en-IN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6C9A8C-269B-5CD6-2EDA-8EDBB02374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" y="3215759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DED0DD4-E1CB-625C-153B-F93FD9761D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4" y="2061939"/>
            <a:ext cx="10048875" cy="477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r>
              <a:rPr lang="en-GB" sz="1600" b="1" i="0" u="sng" dirty="0">
                <a:effectLst/>
                <a:latin typeface="Arial" panose="020B0604020202020204" pitchFamily="34" charset="0"/>
              </a:rPr>
              <a:t>QUERY: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 cte AS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SELECT channel, ROUND(SUM(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gross_price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*sold_quantity)/1000000,2) as gross_sales_mln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FROM fact_sales_monthly 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JOIN fact_gross_price g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USING (product_code, fiscal_year)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JOIN dim_customer c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USING (customer_code)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WHERE fiscal_year = 2021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GROUP BY channel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SELECT channel,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gross_sales_mln,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ROUND((gross_sales_mln*100)/SUM(gross_sales_mln) over(), 2) as pct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FROM cte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ORDER by pct desc;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863798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Right 3">
            <a:extLst>
              <a:ext uri="{FF2B5EF4-FFF2-40B4-BE49-F238E27FC236}">
                <a16:creationId xmlns:a16="http://schemas.microsoft.com/office/drawing/2014/main" id="{5520DC48-9C7B-707D-7CD8-B4DA7F0DF54B}"/>
              </a:ext>
            </a:extLst>
          </p:cNvPr>
          <p:cNvSpPr/>
          <p:nvPr/>
        </p:nvSpPr>
        <p:spPr>
          <a:xfrm>
            <a:off x="5076824" y="1172944"/>
            <a:ext cx="1009650" cy="542925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A88CCB-D6FB-6B55-73E8-A5EDC19ED32D}"/>
              </a:ext>
            </a:extLst>
          </p:cNvPr>
          <p:cNvSpPr txBox="1"/>
          <p:nvPr/>
        </p:nvSpPr>
        <p:spPr>
          <a:xfrm>
            <a:off x="178517" y="3659863"/>
            <a:ext cx="1152770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dirty="0">
                <a:highlight>
                  <a:srgbClr val="008080"/>
                </a:highlight>
              </a:rPr>
              <a:t>INSIGHTS</a:t>
            </a:r>
            <a:r>
              <a:rPr lang="en-GB" dirty="0">
                <a:highlight>
                  <a:srgbClr val="FFFF00"/>
                </a:highlight>
              </a:rPr>
              <a:t>:</a:t>
            </a:r>
          </a:p>
          <a:p>
            <a:pPr algn="l">
              <a:buFont typeface="+mj-lt"/>
              <a:buAutoNum type="arabicPeriod"/>
            </a:pPr>
            <a:r>
              <a:rPr lang="en-GB" b="0" i="0" dirty="0">
                <a:effectLst/>
                <a:latin typeface="Söhne"/>
              </a:rPr>
              <a:t> Retailers accounted for a significant 73% of Atliq's total sales, representing most of its overall sales.</a:t>
            </a:r>
          </a:p>
          <a:p>
            <a:pPr algn="l">
              <a:buFont typeface="+mj-lt"/>
              <a:buAutoNum type="arabicPeriod"/>
            </a:pPr>
            <a:r>
              <a:rPr lang="en-GB" b="0" i="0" dirty="0">
                <a:effectLst/>
                <a:latin typeface="Söhne"/>
              </a:rPr>
              <a:t>In contrast, sales through direct and distributor channels constituted a comparatively smaller portion of the total revenue.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F83E9BE0-35AF-B5E5-4330-AC2BCBA8AD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1861186"/>
              </p:ext>
            </p:extLst>
          </p:nvPr>
        </p:nvGraphicFramePr>
        <p:xfrm>
          <a:off x="6610352" y="34367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B607E125-700C-7F2A-7AD3-F1E0BB34E4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" y="747712"/>
            <a:ext cx="4923942" cy="1452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580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E3C418B-B75A-50E2-F26D-2BC452C09EA3}"/>
              </a:ext>
            </a:extLst>
          </p:cNvPr>
          <p:cNvSpPr txBox="1"/>
          <p:nvPr/>
        </p:nvSpPr>
        <p:spPr>
          <a:xfrm>
            <a:off x="314325" y="333375"/>
            <a:ext cx="11687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i="0" u="sng" dirty="0">
                <a:effectLst/>
                <a:latin typeface="Arial" panose="020B0604020202020204" pitchFamily="34" charset="0"/>
              </a:rPr>
              <a:t>QUESTION 10:</a:t>
            </a:r>
            <a:br>
              <a:rPr lang="en-GB" b="0" i="0" dirty="0">
                <a:effectLst/>
                <a:latin typeface="Arial" panose="020B0604020202020204" pitchFamily="34" charset="0"/>
              </a:rPr>
            </a:br>
            <a:r>
              <a:rPr lang="en-GB" b="0" i="0" dirty="0">
                <a:effectLst/>
                <a:latin typeface="Arial" panose="020B0604020202020204" pitchFamily="34" charset="0"/>
              </a:rPr>
              <a:t>Get the Top 3 products in each division that have a high total_sold_quantity in the fiscal_year 2021?</a:t>
            </a:r>
            <a:endParaRPr lang="en-IN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6C9A8C-269B-5CD6-2EDA-8EDBB02374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" y="3215759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DED0DD4-E1CB-625C-153B-F93FD9761D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124" y="1110868"/>
            <a:ext cx="10048875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r>
              <a:rPr lang="en-GB" sz="1600" b="1" i="0" u="sng" dirty="0">
                <a:effectLst/>
                <a:latin typeface="Arial" panose="020B0604020202020204" pitchFamily="34" charset="0"/>
              </a:rPr>
              <a:t>QUERY: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600" b="0" i="0" dirty="0">
                <a:effectLst/>
                <a:latin typeface="Arial" panose="020B0604020202020204" pitchFamily="34" charset="0"/>
              </a:rPr>
              <a:t>WITH x AS</a:t>
            </a:r>
            <a:br>
              <a:rPr lang="en-GB" sz="1600" dirty="0"/>
            </a:br>
            <a:r>
              <a:rPr lang="en-GB" sz="1600" b="0" i="0" dirty="0">
                <a:effectLst/>
                <a:latin typeface="Arial" panose="020B0604020202020204" pitchFamily="34" charset="0"/>
              </a:rPr>
              <a:t>(</a:t>
            </a:r>
            <a:br>
              <a:rPr lang="en-GB" sz="1600" dirty="0"/>
            </a:br>
            <a:r>
              <a:rPr lang="en-GB" sz="1600" b="0" i="0" dirty="0">
                <a:effectLst/>
                <a:latin typeface="Arial" panose="020B0604020202020204" pitchFamily="34" charset="0"/>
              </a:rPr>
              <a:t>SELECT division, p.product_code, </a:t>
            </a:r>
            <a:r>
              <a:rPr lang="en-GB" sz="1600" b="0" i="0" dirty="0" err="1">
                <a:effectLst/>
                <a:latin typeface="Arial" panose="020B0604020202020204" pitchFamily="34" charset="0"/>
              </a:rPr>
              <a:t>p.product</a:t>
            </a:r>
            <a:r>
              <a:rPr lang="en-GB" sz="1600" b="0" i="0" dirty="0">
                <a:effectLst/>
                <a:latin typeface="Arial" panose="020B0604020202020204" pitchFamily="34" charset="0"/>
              </a:rPr>
              <a:t>,</a:t>
            </a:r>
            <a:br>
              <a:rPr lang="en-GB" sz="1600" dirty="0"/>
            </a:br>
            <a:r>
              <a:rPr lang="en-GB" sz="1600" b="0" i="0" dirty="0">
                <a:effectLst/>
                <a:latin typeface="Arial" panose="020B0604020202020204" pitchFamily="34" charset="0"/>
              </a:rPr>
              <a:t>SUM(sold_quantity) AS total_sold_quantity,</a:t>
            </a:r>
            <a:br>
              <a:rPr lang="en-GB" sz="1600" dirty="0"/>
            </a:br>
            <a:r>
              <a:rPr lang="en-GB" sz="1600" b="0" i="0" dirty="0">
                <a:effectLst/>
                <a:latin typeface="Arial" panose="020B0604020202020204" pitchFamily="34" charset="0"/>
              </a:rPr>
              <a:t>RANK() OVER(PARTITION BY division ORDER BY SUM(sold_quantity) DESC) AS rank_order        </a:t>
            </a:r>
            <a:br>
              <a:rPr lang="en-GB" sz="1600" dirty="0"/>
            </a:br>
            <a:r>
              <a:rPr lang="en-GB" sz="1600" b="0" i="0" dirty="0">
                <a:effectLst/>
                <a:latin typeface="Arial" panose="020B0604020202020204" pitchFamily="34" charset="0"/>
              </a:rPr>
              <a:t>FROM dim_product p</a:t>
            </a:r>
            <a:br>
              <a:rPr lang="en-GB" sz="1600" dirty="0"/>
            </a:br>
            <a:r>
              <a:rPr lang="en-GB" sz="1600" b="0" i="0" dirty="0">
                <a:effectLst/>
                <a:latin typeface="Arial" panose="020B0604020202020204" pitchFamily="34" charset="0"/>
              </a:rPr>
              <a:t>JOIN fact_sales_monthly s</a:t>
            </a:r>
            <a:br>
              <a:rPr lang="en-GB" sz="1600" dirty="0"/>
            </a:br>
            <a:r>
              <a:rPr lang="en-GB" sz="1600" b="0" i="0" dirty="0">
                <a:effectLst/>
                <a:latin typeface="Arial" panose="020B0604020202020204" pitchFamily="34" charset="0"/>
              </a:rPr>
              <a:t>USING (product_code)</a:t>
            </a:r>
            <a:br>
              <a:rPr lang="en-GB" sz="1600" dirty="0"/>
            </a:br>
            <a:r>
              <a:rPr lang="en-GB" sz="1600" b="0" i="0" dirty="0">
                <a:effectLst/>
                <a:latin typeface="Arial" panose="020B0604020202020204" pitchFamily="34" charset="0"/>
              </a:rPr>
              <a:t>JOIN fact_gross_price g</a:t>
            </a:r>
            <a:br>
              <a:rPr lang="en-GB" sz="1600" dirty="0"/>
            </a:br>
            <a:r>
              <a:rPr lang="en-GB" sz="1600" b="0" i="0" dirty="0">
                <a:effectLst/>
                <a:latin typeface="Arial" panose="020B0604020202020204" pitchFamily="34" charset="0"/>
              </a:rPr>
              <a:t>USING (product_code, fiscal_year)</a:t>
            </a:r>
            <a:br>
              <a:rPr lang="en-GB" sz="1600" dirty="0"/>
            </a:br>
            <a:r>
              <a:rPr lang="en-GB" sz="1600" b="0" i="0" dirty="0">
                <a:effectLst/>
                <a:latin typeface="Arial" panose="020B0604020202020204" pitchFamily="34" charset="0"/>
              </a:rPr>
              <a:t>WHERE fiscal_year = 2021</a:t>
            </a:r>
            <a:br>
              <a:rPr lang="en-GB" sz="1600" dirty="0"/>
            </a:br>
            <a:r>
              <a:rPr lang="en-GB" sz="1600" b="0" i="0" dirty="0">
                <a:effectLst/>
                <a:latin typeface="Arial" panose="020B0604020202020204" pitchFamily="34" charset="0"/>
              </a:rPr>
              <a:t>GROUP BY division, product_code, product</a:t>
            </a:r>
            <a:br>
              <a:rPr lang="en-GB" sz="1600" dirty="0"/>
            </a:br>
            <a:r>
              <a:rPr lang="en-GB" sz="1600" b="0" i="0" dirty="0">
                <a:effectLst/>
                <a:latin typeface="Arial" panose="020B0604020202020204" pitchFamily="34" charset="0"/>
              </a:rPr>
              <a:t>ORDER BY total_sold_quantity DESC</a:t>
            </a:r>
            <a:br>
              <a:rPr lang="en-GB" sz="1600" dirty="0"/>
            </a:br>
            <a:r>
              <a:rPr lang="en-GB" sz="1600" b="0" i="0" dirty="0">
                <a:effectLst/>
                <a:latin typeface="Arial" panose="020B0604020202020204" pitchFamily="34" charset="0"/>
              </a:rPr>
              <a:t>)</a:t>
            </a:r>
            <a:br>
              <a:rPr lang="en-GB" sz="1600" dirty="0"/>
            </a:br>
            <a:br>
              <a:rPr lang="en-GB" sz="1600" dirty="0"/>
            </a:br>
            <a:r>
              <a:rPr lang="en-GB" sz="1600" b="0" i="0" dirty="0">
                <a:effectLst/>
                <a:latin typeface="Arial" panose="020B0604020202020204" pitchFamily="34" charset="0"/>
              </a:rPr>
              <a:t>SELECT division, product_code, product,</a:t>
            </a:r>
            <a:br>
              <a:rPr lang="en-GB" sz="1600" dirty="0"/>
            </a:br>
            <a:r>
              <a:rPr lang="en-GB" sz="1600" b="0" i="0" dirty="0">
                <a:effectLst/>
                <a:latin typeface="Arial" panose="020B0604020202020204" pitchFamily="34" charset="0"/>
              </a:rPr>
              <a:t>total_sold_quantity, rank_order</a:t>
            </a:r>
            <a:br>
              <a:rPr lang="en-GB" sz="1600" dirty="0"/>
            </a:br>
            <a:r>
              <a:rPr lang="en-GB" sz="1600" b="0" i="0" dirty="0">
                <a:effectLst/>
                <a:latin typeface="Arial" panose="020B0604020202020204" pitchFamily="34" charset="0"/>
              </a:rPr>
              <a:t>FROM x</a:t>
            </a:r>
            <a:br>
              <a:rPr lang="en-GB" sz="1600" dirty="0"/>
            </a:br>
            <a:r>
              <a:rPr lang="en-GB" sz="1600" b="0" i="0" dirty="0">
                <a:effectLst/>
                <a:latin typeface="Arial" panose="020B0604020202020204" pitchFamily="34" charset="0"/>
              </a:rPr>
              <a:t>WHERE rank_order &lt;= 3;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687171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Right 3">
            <a:extLst>
              <a:ext uri="{FF2B5EF4-FFF2-40B4-BE49-F238E27FC236}">
                <a16:creationId xmlns:a16="http://schemas.microsoft.com/office/drawing/2014/main" id="{5520DC48-9C7B-707D-7CD8-B4DA7F0DF54B}"/>
              </a:ext>
            </a:extLst>
          </p:cNvPr>
          <p:cNvSpPr/>
          <p:nvPr/>
        </p:nvSpPr>
        <p:spPr>
          <a:xfrm>
            <a:off x="5126754" y="628828"/>
            <a:ext cx="1257300" cy="542925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A88CCB-D6FB-6B55-73E8-A5EDC19ED32D}"/>
              </a:ext>
            </a:extLst>
          </p:cNvPr>
          <p:cNvSpPr txBox="1"/>
          <p:nvPr/>
        </p:nvSpPr>
        <p:spPr>
          <a:xfrm>
            <a:off x="168991" y="5657671"/>
            <a:ext cx="11527707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dirty="0">
                <a:highlight>
                  <a:srgbClr val="008080"/>
                </a:highlight>
              </a:rPr>
              <a:t>INSIGHTS</a:t>
            </a:r>
            <a:r>
              <a:rPr lang="en-GB" dirty="0">
                <a:highlight>
                  <a:srgbClr val="FFFF00"/>
                </a:highlight>
              </a:rPr>
              <a:t>:</a:t>
            </a:r>
          </a:p>
          <a:p>
            <a:pPr algn="l"/>
            <a:r>
              <a:rPr lang="en-GB" sz="1600" b="0" i="0" dirty="0">
                <a:effectLst/>
                <a:latin typeface="Söhne"/>
              </a:rPr>
              <a:t>1.</a:t>
            </a:r>
            <a:r>
              <a:rPr lang="en-GB" b="0" i="0" dirty="0">
                <a:effectLst/>
                <a:latin typeface="Söhne"/>
              </a:rPr>
              <a:t> </a:t>
            </a:r>
            <a:r>
              <a:rPr lang="en-GB" sz="1600" b="0" i="0" dirty="0">
                <a:effectLst/>
                <a:latin typeface="Söhne"/>
              </a:rPr>
              <a:t>The three best-selling products in P&amp;A were Pen Mouse</a:t>
            </a:r>
            <a:endParaRPr lang="en-GB" b="0" i="0" dirty="0">
              <a:effectLst/>
              <a:latin typeface="Söhne"/>
            </a:endParaRPr>
          </a:p>
          <a:p>
            <a:pPr algn="l"/>
            <a:r>
              <a:rPr lang="en-GB" sz="1600" dirty="0">
                <a:latin typeface="Söhne"/>
              </a:rPr>
              <a:t>2. </a:t>
            </a:r>
            <a:r>
              <a:rPr lang="en-GB" sz="1600" b="0" i="0" dirty="0">
                <a:effectLst/>
                <a:latin typeface="Söhne"/>
              </a:rPr>
              <a:t>The three best-selling products in PC were laptops</a:t>
            </a:r>
          </a:p>
          <a:p>
            <a:pPr algn="l"/>
            <a:r>
              <a:rPr lang="en-GB" sz="1600" dirty="0">
                <a:latin typeface="Söhne"/>
              </a:rPr>
              <a:t>3. </a:t>
            </a:r>
            <a:r>
              <a:rPr lang="en-GB" sz="1600" b="0" i="0" dirty="0">
                <a:effectLst/>
                <a:latin typeface="Söhne"/>
              </a:rPr>
              <a:t>The three best-selling products in N&amp;S were Pen drives </a:t>
            </a:r>
            <a:endParaRPr lang="en-GB" b="0" i="0" dirty="0">
              <a:effectLst/>
              <a:latin typeface="Söhne"/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478F163-5EEB-3FC1-3220-A8060077415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0413340"/>
              </p:ext>
            </p:extLst>
          </p:nvPr>
        </p:nvGraphicFramePr>
        <p:xfrm>
          <a:off x="6798391" y="37263"/>
          <a:ext cx="5126908" cy="20054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0EFB8F4F-A127-08E5-117C-21937C99AF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992" y="519289"/>
            <a:ext cx="4619625" cy="9239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5238B1F-2C94-E8A8-599E-9772EF2470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991" y="2472943"/>
            <a:ext cx="4619625" cy="942975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D64A93CE-9847-1C4E-375F-0EE022890D0F}"/>
              </a:ext>
            </a:extLst>
          </p:cNvPr>
          <p:cNvSpPr/>
          <p:nvPr/>
        </p:nvSpPr>
        <p:spPr>
          <a:xfrm>
            <a:off x="5126754" y="2676729"/>
            <a:ext cx="1257300" cy="542925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4EA0B3AE-72C3-7CE6-36B3-E98D503003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9143764"/>
              </p:ext>
            </p:extLst>
          </p:nvPr>
        </p:nvGraphicFramePr>
        <p:xfrm>
          <a:off x="6932294" y="2042692"/>
          <a:ext cx="4993005" cy="18736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7EC663FB-538A-005E-96E7-16C971BC2F0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7489020"/>
              </p:ext>
            </p:extLst>
          </p:nvPr>
        </p:nvGraphicFramePr>
        <p:xfrm>
          <a:off x="6932293" y="3916350"/>
          <a:ext cx="4898307" cy="20054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pic>
        <p:nvPicPr>
          <p:cNvPr id="17" name="Picture 16">
            <a:extLst>
              <a:ext uri="{FF2B5EF4-FFF2-40B4-BE49-F238E27FC236}">
                <a16:creationId xmlns:a16="http://schemas.microsoft.com/office/drawing/2014/main" id="{1D76D80D-2896-979D-BD07-8575E1859B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4401" y="4223789"/>
            <a:ext cx="4564216" cy="1200329"/>
          </a:xfrm>
          <a:prstGeom prst="rect">
            <a:avLst/>
          </a:prstGeom>
        </p:spPr>
      </p:pic>
      <p:sp>
        <p:nvSpPr>
          <p:cNvPr id="18" name="Arrow: Right 17">
            <a:extLst>
              <a:ext uri="{FF2B5EF4-FFF2-40B4-BE49-F238E27FC236}">
                <a16:creationId xmlns:a16="http://schemas.microsoft.com/office/drawing/2014/main" id="{FEA88F89-CD2A-4ADE-641A-86FB70669B02}"/>
              </a:ext>
            </a:extLst>
          </p:cNvPr>
          <p:cNvSpPr/>
          <p:nvPr/>
        </p:nvSpPr>
        <p:spPr>
          <a:xfrm>
            <a:off x="5126754" y="4552490"/>
            <a:ext cx="1257300" cy="542925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60273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8A4CC9C-A6BB-0F12-B6B2-594D5CCA0B72}"/>
              </a:ext>
            </a:extLst>
          </p:cNvPr>
          <p:cNvSpPr txBox="1"/>
          <p:nvPr/>
        </p:nvSpPr>
        <p:spPr>
          <a:xfrm>
            <a:off x="314324" y="1589424"/>
            <a:ext cx="117543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1" i="0" u="sng" dirty="0">
                <a:effectLst/>
                <a:latin typeface="Arial" panose="020B0604020202020204" pitchFamily="34" charset="0"/>
              </a:rPr>
              <a:t>QUERY:</a:t>
            </a:r>
            <a:br>
              <a:rPr lang="en-GB" sz="1800" b="0" i="0" dirty="0">
                <a:effectLst/>
                <a:latin typeface="Arial" panose="020B0604020202020204" pitchFamily="34" charset="0"/>
              </a:rPr>
            </a:br>
            <a:r>
              <a:rPr lang="en-GB" sz="1800" b="0" i="0" dirty="0">
                <a:effectLst/>
                <a:latin typeface="Arial" panose="020B0604020202020204" pitchFamily="34" charset="0"/>
              </a:rPr>
              <a:t>SELECT  market</a:t>
            </a:r>
            <a:br>
              <a:rPr lang="en-GB" sz="1800" dirty="0"/>
            </a:br>
            <a:r>
              <a:rPr lang="en-GB" sz="1800" b="0" i="0" dirty="0">
                <a:effectLst/>
                <a:latin typeface="Arial" panose="020B0604020202020204" pitchFamily="34" charset="0"/>
              </a:rPr>
              <a:t>FROM dim_customer</a:t>
            </a:r>
            <a:br>
              <a:rPr lang="en-GB" sz="1800" dirty="0"/>
            </a:br>
            <a:r>
              <a:rPr lang="en-GB" sz="1800" b="0" i="0" dirty="0">
                <a:effectLst/>
                <a:latin typeface="Arial" panose="020B0604020202020204" pitchFamily="34" charset="0"/>
              </a:rPr>
              <a:t>WHERE customer = "Atliq Exclusive" AND</a:t>
            </a:r>
            <a:br>
              <a:rPr lang="en-GB" sz="1800" dirty="0"/>
            </a:br>
            <a:r>
              <a:rPr lang="en-GB" sz="1800" b="0" i="0" dirty="0">
                <a:effectLst/>
                <a:latin typeface="Arial" panose="020B0604020202020204" pitchFamily="34" charset="0"/>
              </a:rPr>
              <a:t>region = "APAC";</a:t>
            </a:r>
            <a:endParaRPr lang="en-IN" sz="1800" dirty="0"/>
          </a:p>
          <a:p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3C418B-B75A-50E2-F26D-2BC452C09EA3}"/>
              </a:ext>
            </a:extLst>
          </p:cNvPr>
          <p:cNvSpPr txBox="1"/>
          <p:nvPr/>
        </p:nvSpPr>
        <p:spPr>
          <a:xfrm>
            <a:off x="314325" y="333375"/>
            <a:ext cx="116871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i="0" u="sng" dirty="0">
                <a:effectLst/>
                <a:latin typeface="Arial" panose="020B0604020202020204" pitchFamily="34" charset="0"/>
              </a:rPr>
              <a:t>QUESTION 1:</a:t>
            </a:r>
            <a:br>
              <a:rPr lang="en-GB" b="0" i="0" dirty="0">
                <a:effectLst/>
                <a:latin typeface="Arial" panose="020B0604020202020204" pitchFamily="34" charset="0"/>
              </a:rPr>
            </a:br>
            <a:r>
              <a:rPr lang="en-GB" b="0" i="0" dirty="0">
                <a:effectLst/>
                <a:latin typeface="Arial" panose="020B0604020202020204" pitchFamily="34" charset="0"/>
              </a:rPr>
              <a:t>Provide the list of markets in which customer  "Atliq Exclusive"  operates its</a:t>
            </a:r>
            <a:br>
              <a:rPr lang="en-GB" dirty="0"/>
            </a:br>
            <a:r>
              <a:rPr lang="en-GB" b="0" i="0" dirty="0">
                <a:effectLst/>
                <a:latin typeface="Arial" panose="020B0604020202020204" pitchFamily="34" charset="0"/>
              </a:rPr>
              <a:t>business in the  APAC  region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174579-4E07-B8E4-3E99-7E27479BBDF6}"/>
              </a:ext>
            </a:extLst>
          </p:cNvPr>
          <p:cNvSpPr txBox="1"/>
          <p:nvPr/>
        </p:nvSpPr>
        <p:spPr>
          <a:xfrm>
            <a:off x="314324" y="5691871"/>
            <a:ext cx="11687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dirty="0">
                <a:highlight>
                  <a:srgbClr val="008080"/>
                </a:highlight>
              </a:rPr>
              <a:t>INSIGHTS</a:t>
            </a:r>
            <a:r>
              <a:rPr lang="en-GB" dirty="0">
                <a:highlight>
                  <a:srgbClr val="FFFF00"/>
                </a:highlight>
              </a:rPr>
              <a:t>:</a:t>
            </a:r>
          </a:p>
          <a:p>
            <a:r>
              <a:rPr lang="en-GB" b="1" dirty="0"/>
              <a:t>	Atliq Exclusive has established its presence in 8 countries within Asia – Pacific Region</a:t>
            </a:r>
            <a:endParaRPr lang="en-IN" b="1" dirty="0"/>
          </a:p>
        </p:txBody>
      </p:sp>
      <p:pic>
        <p:nvPicPr>
          <p:cNvPr id="19" name="Picture 18" descr="A screenshot of a phone&#10;&#10;Description automatically generated">
            <a:extLst>
              <a:ext uri="{FF2B5EF4-FFF2-40B4-BE49-F238E27FC236}">
                <a16:creationId xmlns:a16="http://schemas.microsoft.com/office/drawing/2014/main" id="{EEA4F345-F161-31B4-18A5-EA9C35EB5E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506" y="2168084"/>
            <a:ext cx="2423219" cy="3016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6536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8A4CC9C-A6BB-0F12-B6B2-594D5CCA0B72}"/>
              </a:ext>
            </a:extLst>
          </p:cNvPr>
          <p:cNvSpPr txBox="1"/>
          <p:nvPr/>
        </p:nvSpPr>
        <p:spPr>
          <a:xfrm>
            <a:off x="314324" y="1589424"/>
            <a:ext cx="880265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i="0" u="sng" dirty="0">
                <a:effectLst/>
                <a:latin typeface="Arial" panose="020B0604020202020204" pitchFamily="34" charset="0"/>
              </a:rPr>
              <a:t>QUERY:</a:t>
            </a:r>
            <a:br>
              <a:rPr lang="en-GB" sz="1400" b="0" i="0" dirty="0">
                <a:effectLst/>
                <a:latin typeface="Arial" panose="020B0604020202020204" pitchFamily="34" charset="0"/>
              </a:rPr>
            </a:br>
            <a:r>
              <a:rPr lang="en-GB" sz="1400" b="0" i="0" dirty="0">
                <a:effectLst/>
                <a:latin typeface="Arial" panose="020B0604020202020204" pitchFamily="34" charset="0"/>
              </a:rPr>
              <a:t>WITH x AS</a:t>
            </a:r>
            <a:br>
              <a:rPr lang="en-GB" sz="1400" dirty="0"/>
            </a:br>
            <a:r>
              <a:rPr lang="en-GB" sz="1400" b="0" i="0" dirty="0">
                <a:effectLst/>
                <a:latin typeface="Arial" panose="020B0604020202020204" pitchFamily="34" charset="0"/>
              </a:rPr>
              <a:t>(</a:t>
            </a:r>
            <a:br>
              <a:rPr lang="en-GB" sz="1400" dirty="0"/>
            </a:br>
            <a:r>
              <a:rPr lang="en-GB" sz="1400" b="0" i="0" dirty="0">
                <a:effectLst/>
                <a:latin typeface="Arial" panose="020B0604020202020204" pitchFamily="34" charset="0"/>
              </a:rPr>
              <a:t>SELECT COUNT(DISTINCT </a:t>
            </a:r>
            <a:r>
              <a:rPr lang="en-GB" sz="1400" b="0" i="0" dirty="0" err="1">
                <a:effectLst/>
                <a:latin typeface="Arial" panose="020B0604020202020204" pitchFamily="34" charset="0"/>
              </a:rPr>
              <a:t>product_code</a:t>
            </a:r>
            <a:r>
              <a:rPr lang="en-GB" sz="1400" b="0" i="0" dirty="0">
                <a:effectLst/>
                <a:latin typeface="Arial" panose="020B0604020202020204" pitchFamily="34" charset="0"/>
              </a:rPr>
              <a:t>) AS unique_products_2020</a:t>
            </a:r>
            <a:br>
              <a:rPr lang="en-GB" sz="1400" dirty="0"/>
            </a:br>
            <a:r>
              <a:rPr lang="en-GB" sz="1400" b="0" i="0" dirty="0">
                <a:effectLst/>
                <a:latin typeface="Arial" panose="020B0604020202020204" pitchFamily="34" charset="0"/>
              </a:rPr>
              <a:t>FROM fact_sales_monthly</a:t>
            </a:r>
            <a:br>
              <a:rPr lang="en-GB" sz="1400" dirty="0"/>
            </a:br>
            <a:r>
              <a:rPr lang="en-GB" sz="1400" b="0" i="0" dirty="0">
                <a:effectLst/>
                <a:latin typeface="Arial" panose="020B0604020202020204" pitchFamily="34" charset="0"/>
              </a:rPr>
              <a:t>WHERE fiscal_year = 2020</a:t>
            </a:r>
            <a:br>
              <a:rPr lang="en-GB" sz="1400" dirty="0"/>
            </a:br>
            <a:r>
              <a:rPr lang="en-GB" sz="1400" b="0" i="0" dirty="0">
                <a:effectLst/>
                <a:latin typeface="Arial" panose="020B0604020202020204" pitchFamily="34" charset="0"/>
              </a:rPr>
              <a:t>),</a:t>
            </a:r>
            <a:br>
              <a:rPr lang="en-GB" sz="1400" dirty="0"/>
            </a:br>
            <a:r>
              <a:rPr lang="en-GB" sz="1400" b="0" i="0" dirty="0">
                <a:effectLst/>
                <a:latin typeface="Arial" panose="020B0604020202020204" pitchFamily="34" charset="0"/>
              </a:rPr>
              <a:t>y AS</a:t>
            </a:r>
            <a:br>
              <a:rPr lang="en-GB" sz="1400" dirty="0"/>
            </a:br>
            <a:r>
              <a:rPr lang="en-GB" sz="1400" b="0" i="0" dirty="0">
                <a:effectLst/>
                <a:latin typeface="Arial" panose="020B0604020202020204" pitchFamily="34" charset="0"/>
              </a:rPr>
              <a:t>(</a:t>
            </a:r>
            <a:br>
              <a:rPr lang="en-GB" sz="1400" dirty="0"/>
            </a:br>
            <a:r>
              <a:rPr lang="en-GB" sz="1400" b="0" i="0" dirty="0">
                <a:effectLst/>
                <a:latin typeface="Arial" panose="020B0604020202020204" pitchFamily="34" charset="0"/>
              </a:rPr>
              <a:t>SELECT COUNT(DISTINCT </a:t>
            </a:r>
            <a:r>
              <a:rPr lang="en-GB" sz="1400" b="0" i="0" dirty="0" err="1">
                <a:effectLst/>
                <a:latin typeface="Arial" panose="020B0604020202020204" pitchFamily="34" charset="0"/>
              </a:rPr>
              <a:t>product_code</a:t>
            </a:r>
            <a:r>
              <a:rPr lang="en-GB" sz="1400" b="0" i="0" dirty="0">
                <a:effectLst/>
                <a:latin typeface="Arial" panose="020B0604020202020204" pitchFamily="34" charset="0"/>
              </a:rPr>
              <a:t>) AS unique_products_2021</a:t>
            </a:r>
            <a:br>
              <a:rPr lang="en-GB" sz="1400" dirty="0"/>
            </a:br>
            <a:r>
              <a:rPr lang="en-GB" sz="1400" b="0" i="0" dirty="0">
                <a:effectLst/>
                <a:latin typeface="Arial" panose="020B0604020202020204" pitchFamily="34" charset="0"/>
              </a:rPr>
              <a:t>FROM fact_sales_monthly</a:t>
            </a:r>
            <a:br>
              <a:rPr lang="en-GB" sz="1400" dirty="0"/>
            </a:br>
            <a:r>
              <a:rPr lang="en-GB" sz="1400" b="0" i="0" dirty="0">
                <a:effectLst/>
                <a:latin typeface="Arial" panose="020B0604020202020204" pitchFamily="34" charset="0"/>
              </a:rPr>
              <a:t>WHERE fiscal_year = 2021</a:t>
            </a:r>
            <a:br>
              <a:rPr lang="en-GB" sz="1400" dirty="0"/>
            </a:br>
            <a:r>
              <a:rPr lang="en-GB" sz="1400" b="0" i="0" dirty="0">
                <a:effectLst/>
                <a:latin typeface="Arial" panose="020B0604020202020204" pitchFamily="34" charset="0"/>
              </a:rPr>
              <a:t>)    </a:t>
            </a:r>
            <a:br>
              <a:rPr lang="en-GB" sz="1400" dirty="0"/>
            </a:br>
            <a:r>
              <a:rPr lang="en-GB" sz="1400" b="0" i="0" dirty="0">
                <a:effectLst/>
                <a:latin typeface="Arial" panose="020B0604020202020204" pitchFamily="34" charset="0"/>
              </a:rPr>
              <a:t>SELECT x.unique_products_2020, y.unique_products_2021,</a:t>
            </a:r>
            <a:br>
              <a:rPr lang="en-GB" sz="1400" dirty="0"/>
            </a:br>
            <a:r>
              <a:rPr lang="en-GB" sz="1400" b="0" i="0" dirty="0">
                <a:effectLst/>
                <a:latin typeface="Arial" panose="020B0604020202020204" pitchFamily="34" charset="0"/>
              </a:rPr>
              <a:t>ROUND(((y.unique_products_2021 - x.unique_products_2020)/ x.unique_products_2020)*100,2) AS percentage_chg</a:t>
            </a:r>
            <a:br>
              <a:rPr lang="en-GB" sz="1400" dirty="0"/>
            </a:br>
            <a:r>
              <a:rPr lang="en-GB" sz="1400" b="0" i="0" dirty="0">
                <a:effectLst/>
                <a:latin typeface="Arial" panose="020B0604020202020204" pitchFamily="34" charset="0"/>
              </a:rPr>
              <a:t>FROM x, y;</a:t>
            </a:r>
            <a:endParaRPr lang="en-IN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3C418B-B75A-50E2-F26D-2BC452C09EA3}"/>
              </a:ext>
            </a:extLst>
          </p:cNvPr>
          <p:cNvSpPr txBox="1"/>
          <p:nvPr/>
        </p:nvSpPr>
        <p:spPr>
          <a:xfrm>
            <a:off x="314325" y="333375"/>
            <a:ext cx="116871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i="0" u="sng" dirty="0">
                <a:effectLst/>
                <a:latin typeface="Arial" panose="020B0604020202020204" pitchFamily="34" charset="0"/>
              </a:rPr>
              <a:t>QUESTION 2:</a:t>
            </a:r>
            <a:br>
              <a:rPr lang="en-GB" b="0" i="0" dirty="0">
                <a:effectLst/>
                <a:latin typeface="Arial" panose="020B0604020202020204" pitchFamily="34" charset="0"/>
              </a:rPr>
            </a:br>
            <a:r>
              <a:rPr lang="en-GB" b="0" i="0" dirty="0">
                <a:effectLst/>
                <a:latin typeface="Arial" panose="020B0604020202020204" pitchFamily="34" charset="0"/>
              </a:rPr>
              <a:t>What is the percentage of unique product increase in 2021 vs. 2020? The final output contains these fields,</a:t>
            </a:r>
            <a:br>
              <a:rPr lang="en-GB" dirty="0"/>
            </a:br>
            <a:r>
              <a:rPr lang="en-GB" b="1" i="0" dirty="0">
                <a:effectLst/>
                <a:latin typeface="Arial" panose="020B0604020202020204" pitchFamily="34" charset="0"/>
              </a:rPr>
              <a:t>unique_products_2020, unique_products_2021, percentage_chg</a:t>
            </a:r>
            <a:endParaRPr lang="en-IN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174579-4E07-B8E4-3E99-7E27479BBDF6}"/>
              </a:ext>
            </a:extLst>
          </p:cNvPr>
          <p:cNvSpPr txBox="1"/>
          <p:nvPr/>
        </p:nvSpPr>
        <p:spPr>
          <a:xfrm>
            <a:off x="400050" y="6052184"/>
            <a:ext cx="1168717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dirty="0">
                <a:highlight>
                  <a:srgbClr val="008080"/>
                </a:highlight>
              </a:rPr>
              <a:t>INSIGHTS</a:t>
            </a:r>
            <a:r>
              <a:rPr lang="en-GB" dirty="0">
                <a:highlight>
                  <a:srgbClr val="FFFF00"/>
                </a:highlight>
              </a:rPr>
              <a:t>:</a:t>
            </a:r>
          </a:p>
          <a:p>
            <a:r>
              <a:rPr lang="en-GB" sz="1600" b="1" dirty="0"/>
              <a:t>   </a:t>
            </a:r>
            <a:r>
              <a:rPr lang="en-GB" sz="1600" dirty="0"/>
              <a:t>In FY 2020, we had a total of 245 products and in FY 2021 the number increased to 334 reflecting a growth of 36%</a:t>
            </a:r>
            <a:endParaRPr lang="en-IN" sz="1600" dirty="0"/>
          </a:p>
        </p:txBody>
      </p:sp>
      <p:pic>
        <p:nvPicPr>
          <p:cNvPr id="9" name="Picture 8" descr="A close-up of a sign&#10;&#10;Description automatically generated">
            <a:extLst>
              <a:ext uri="{FF2B5EF4-FFF2-40B4-BE49-F238E27FC236}">
                <a16:creationId xmlns:a16="http://schemas.microsoft.com/office/drawing/2014/main" id="{75D79BFD-172E-9343-305F-AF5227BD06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6050" y="2030713"/>
            <a:ext cx="4695982" cy="64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1486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8A4CC9C-A6BB-0F12-B6B2-594D5CCA0B72}"/>
              </a:ext>
            </a:extLst>
          </p:cNvPr>
          <p:cNvSpPr txBox="1"/>
          <p:nvPr/>
        </p:nvSpPr>
        <p:spPr>
          <a:xfrm>
            <a:off x="314325" y="1500219"/>
            <a:ext cx="62293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i="0" u="sng" dirty="0">
                <a:effectLst/>
                <a:latin typeface="Arial" panose="020B0604020202020204" pitchFamily="34" charset="0"/>
              </a:rPr>
              <a:t>QUERY:</a:t>
            </a:r>
            <a:br>
              <a:rPr lang="en-GB" sz="1400" b="0" i="0" dirty="0">
                <a:effectLst/>
                <a:latin typeface="Arial" panose="020B0604020202020204" pitchFamily="34" charset="0"/>
              </a:rPr>
            </a:br>
            <a:r>
              <a:rPr lang="en-GB" b="0" i="0" dirty="0">
                <a:effectLst/>
                <a:latin typeface="Arial" panose="020B0604020202020204" pitchFamily="34" charset="0"/>
              </a:rPr>
              <a:t>SELECT segment, COUNT(DISTINCT product_code) AS product_count</a:t>
            </a:r>
            <a:br>
              <a:rPr lang="en-GB" dirty="0"/>
            </a:br>
            <a:r>
              <a:rPr lang="en-GB" b="0" i="0" dirty="0">
                <a:effectLst/>
                <a:latin typeface="Arial" panose="020B0604020202020204" pitchFamily="34" charset="0"/>
              </a:rPr>
              <a:t>FROM dim_product</a:t>
            </a:r>
            <a:br>
              <a:rPr lang="en-GB" dirty="0"/>
            </a:br>
            <a:r>
              <a:rPr lang="en-GB" b="0" i="0" dirty="0">
                <a:effectLst/>
                <a:latin typeface="Arial" panose="020B0604020202020204" pitchFamily="34" charset="0"/>
              </a:rPr>
              <a:t>GROUP BY segment</a:t>
            </a:r>
            <a:br>
              <a:rPr lang="en-GB" dirty="0"/>
            </a:br>
            <a:r>
              <a:rPr lang="en-GB" b="0" i="0" dirty="0">
                <a:effectLst/>
                <a:latin typeface="Arial" panose="020B0604020202020204" pitchFamily="34" charset="0"/>
              </a:rPr>
              <a:t>ORDER BY product_count DESC;</a:t>
            </a:r>
            <a:endParaRPr lang="en-IN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3C418B-B75A-50E2-F26D-2BC452C09EA3}"/>
              </a:ext>
            </a:extLst>
          </p:cNvPr>
          <p:cNvSpPr txBox="1"/>
          <p:nvPr/>
        </p:nvSpPr>
        <p:spPr>
          <a:xfrm>
            <a:off x="314325" y="333375"/>
            <a:ext cx="1168717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i="0" u="sng" dirty="0">
                <a:effectLst/>
                <a:latin typeface="Arial" panose="020B0604020202020204" pitchFamily="34" charset="0"/>
              </a:rPr>
              <a:t>QUESTION 3:</a:t>
            </a:r>
            <a:br>
              <a:rPr lang="en-GB" b="0" i="0" dirty="0">
                <a:effectLst/>
                <a:latin typeface="Arial" panose="020B0604020202020204" pitchFamily="34" charset="0"/>
              </a:rPr>
            </a:br>
            <a:r>
              <a:rPr lang="en-GB" sz="1600" b="0" i="0" dirty="0">
                <a:effectLst/>
                <a:latin typeface="Arial" panose="020B0604020202020204" pitchFamily="34" charset="0"/>
              </a:rPr>
              <a:t>Provide a report with all the unique product counts for each  segment and sort them in descending order of product counts. </a:t>
            </a:r>
          </a:p>
          <a:p>
            <a:r>
              <a:rPr lang="en-GB" sz="1600" b="0" i="0" dirty="0">
                <a:effectLst/>
                <a:latin typeface="Arial" panose="020B0604020202020204" pitchFamily="34" charset="0"/>
              </a:rPr>
              <a:t>The final output contains 2 fields: </a:t>
            </a:r>
            <a:r>
              <a:rPr lang="en-GB" sz="1600" b="1" i="0" dirty="0">
                <a:effectLst/>
                <a:latin typeface="Arial" panose="020B0604020202020204" pitchFamily="34" charset="0"/>
              </a:rPr>
              <a:t>segment &amp; product_count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184713305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rrow: Right 6">
            <a:extLst>
              <a:ext uri="{FF2B5EF4-FFF2-40B4-BE49-F238E27FC236}">
                <a16:creationId xmlns:a16="http://schemas.microsoft.com/office/drawing/2014/main" id="{BFA7B18C-CD94-4299-F5CB-9ADB81667F8C}"/>
              </a:ext>
            </a:extLst>
          </p:cNvPr>
          <p:cNvSpPr/>
          <p:nvPr/>
        </p:nvSpPr>
        <p:spPr>
          <a:xfrm>
            <a:off x="4542714" y="1856639"/>
            <a:ext cx="1162050" cy="542925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F30135-2850-AA1E-1F79-58E520D7E65A}"/>
              </a:ext>
            </a:extLst>
          </p:cNvPr>
          <p:cNvSpPr txBox="1"/>
          <p:nvPr/>
        </p:nvSpPr>
        <p:spPr>
          <a:xfrm>
            <a:off x="85724" y="5023188"/>
            <a:ext cx="1189672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/>
              <a:t>Notebooks and other accessories has wide range of products available with Atliq Hardware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/>
              <a:t>There</a:t>
            </a:r>
            <a:r>
              <a:rPr lang="en-GB" sz="1800" b="1" dirty="0"/>
              <a:t> </a:t>
            </a:r>
            <a:r>
              <a:rPr lang="en-GB" sz="1800" dirty="0"/>
              <a:t>is a strategic need to broaden the product portfolio within Desktop, Storage and Networking markets which can be achieved with trending products in these segments.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2955F4F-17F9-BB98-7232-526B4A116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" y="667612"/>
            <a:ext cx="4284829" cy="34639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A4128E3-D0EC-4F8E-5034-39293743F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4764" y="667612"/>
            <a:ext cx="6229351" cy="346390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ADCA380-FE5E-C899-53F9-23F7AFCAD191}"/>
              </a:ext>
            </a:extLst>
          </p:cNvPr>
          <p:cNvSpPr txBox="1"/>
          <p:nvPr/>
        </p:nvSpPr>
        <p:spPr>
          <a:xfrm>
            <a:off x="209550" y="4499968"/>
            <a:ext cx="17914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highlight>
                  <a:srgbClr val="008080"/>
                </a:highlight>
              </a:rPr>
              <a:t>INSIGHTS</a:t>
            </a:r>
            <a:r>
              <a:rPr lang="en-GB" sz="2400" dirty="0">
                <a:highlight>
                  <a:srgbClr val="FFFF00"/>
                </a:highlight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969592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8A4CC9C-A6BB-0F12-B6B2-594D5CCA0B72}"/>
              </a:ext>
            </a:extLst>
          </p:cNvPr>
          <p:cNvSpPr txBox="1"/>
          <p:nvPr/>
        </p:nvSpPr>
        <p:spPr>
          <a:xfrm>
            <a:off x="314324" y="1292925"/>
            <a:ext cx="5781675" cy="5488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i="0" u="sng" dirty="0">
                <a:effectLst/>
                <a:latin typeface="Arial" panose="020B0604020202020204" pitchFamily="34" charset="0"/>
              </a:rPr>
              <a:t>QUERY:</a:t>
            </a:r>
            <a:br>
              <a:rPr lang="en-GB" sz="1400" b="0" i="0" dirty="0">
                <a:effectLst/>
                <a:latin typeface="Arial" panose="020B0604020202020204" pitchFamily="34" charset="0"/>
              </a:rPr>
            </a:br>
            <a:r>
              <a:rPr lang="en-GB" sz="1400" b="0" i="0" dirty="0">
                <a:effectLst/>
                <a:latin typeface="Arial" panose="020B0604020202020204" pitchFamily="34" charset="0"/>
              </a:rPr>
              <a:t>WITH x AS (</a:t>
            </a:r>
            <a:br>
              <a:rPr lang="en-GB" sz="1400" dirty="0"/>
            </a:br>
            <a:r>
              <a:rPr lang="en-GB" sz="1400" b="0" i="0" dirty="0">
                <a:effectLst/>
                <a:latin typeface="Arial" panose="020B0604020202020204" pitchFamily="34" charset="0"/>
              </a:rPr>
              <a:t>    SELECT segment, COUNT(DISTINCT product_code) AS product_count_2020</a:t>
            </a:r>
            <a:br>
              <a:rPr lang="en-GB" sz="1400" dirty="0"/>
            </a:br>
            <a:r>
              <a:rPr lang="en-GB" sz="1400" b="0" i="0" dirty="0">
                <a:effectLst/>
                <a:latin typeface="Arial" panose="020B0604020202020204" pitchFamily="34" charset="0"/>
              </a:rPr>
              <a:t>    FROM dim_product p</a:t>
            </a:r>
            <a:br>
              <a:rPr lang="en-GB" sz="1400" dirty="0"/>
            </a:br>
            <a:r>
              <a:rPr lang="en-GB" sz="1400" b="0" i="0" dirty="0">
                <a:effectLst/>
                <a:latin typeface="Arial" panose="020B0604020202020204" pitchFamily="34" charset="0"/>
              </a:rPr>
              <a:t>    JOIN fact_sales_monthly s ON s.product_code = p.product_code</a:t>
            </a:r>
            <a:br>
              <a:rPr lang="en-GB" sz="1400" dirty="0"/>
            </a:br>
            <a:r>
              <a:rPr lang="en-GB" sz="1400" b="0" i="0" dirty="0">
                <a:effectLst/>
                <a:latin typeface="Arial" panose="020B0604020202020204" pitchFamily="34" charset="0"/>
              </a:rPr>
              <a:t>    WHERE fiscal_year = 2020</a:t>
            </a:r>
            <a:br>
              <a:rPr lang="en-GB" sz="1400" dirty="0"/>
            </a:br>
            <a:r>
              <a:rPr lang="en-GB" sz="1400" b="0" i="0" dirty="0">
                <a:effectLst/>
                <a:latin typeface="Arial" panose="020B0604020202020204" pitchFamily="34" charset="0"/>
              </a:rPr>
              <a:t>    GROUP BY segment</a:t>
            </a:r>
            <a:br>
              <a:rPr lang="en-GB" sz="1400" dirty="0"/>
            </a:br>
            <a:r>
              <a:rPr lang="en-GB" sz="1400" b="0" i="0" dirty="0">
                <a:effectLst/>
                <a:latin typeface="Arial" panose="020B0604020202020204" pitchFamily="34" charset="0"/>
              </a:rPr>
              <a:t>),</a:t>
            </a:r>
            <a:br>
              <a:rPr lang="en-GB" sz="1400" dirty="0"/>
            </a:br>
            <a:r>
              <a:rPr lang="en-GB" sz="1400" b="0" i="0" dirty="0">
                <a:effectLst/>
                <a:latin typeface="Arial" panose="020B0604020202020204" pitchFamily="34" charset="0"/>
              </a:rPr>
              <a:t>y AS (</a:t>
            </a:r>
            <a:br>
              <a:rPr lang="en-GB" sz="1400" dirty="0"/>
            </a:br>
            <a:r>
              <a:rPr lang="en-GB" sz="1400" b="0" i="0" dirty="0">
                <a:effectLst/>
                <a:latin typeface="Arial" panose="020B0604020202020204" pitchFamily="34" charset="0"/>
              </a:rPr>
              <a:t>    SELECT segment, COUNT(DISTINCT product_code) AS product_count_2021</a:t>
            </a:r>
            <a:br>
              <a:rPr lang="en-GB" sz="1400" dirty="0"/>
            </a:br>
            <a:r>
              <a:rPr lang="en-GB" sz="1400" b="0" i="0" dirty="0">
                <a:effectLst/>
                <a:latin typeface="Arial" panose="020B0604020202020204" pitchFamily="34" charset="0"/>
              </a:rPr>
              <a:t>    FROM dim_product p</a:t>
            </a:r>
            <a:br>
              <a:rPr lang="en-GB" sz="1400" dirty="0"/>
            </a:br>
            <a:r>
              <a:rPr lang="en-GB" sz="1400" b="0" i="0" dirty="0">
                <a:effectLst/>
                <a:latin typeface="Arial" panose="020B0604020202020204" pitchFamily="34" charset="0"/>
              </a:rPr>
              <a:t>    JOIN fact_sales_monthly s ON s.product_code = p.product_code</a:t>
            </a:r>
            <a:br>
              <a:rPr lang="en-GB" sz="1400" dirty="0"/>
            </a:br>
            <a:r>
              <a:rPr lang="en-GB" sz="1400" b="0" i="0" dirty="0">
                <a:effectLst/>
                <a:latin typeface="Arial" panose="020B0604020202020204" pitchFamily="34" charset="0"/>
              </a:rPr>
              <a:t>    WHERE fiscal_year = 2021</a:t>
            </a:r>
            <a:br>
              <a:rPr lang="en-GB" sz="1400" dirty="0"/>
            </a:br>
            <a:r>
              <a:rPr lang="en-GB" sz="1400" b="0" i="0" dirty="0">
                <a:effectLst/>
                <a:latin typeface="Arial" panose="020B0604020202020204" pitchFamily="34" charset="0"/>
              </a:rPr>
              <a:t>    GROUP BY segment</a:t>
            </a:r>
            <a:br>
              <a:rPr lang="en-GB" sz="1400" dirty="0"/>
            </a:br>
            <a:r>
              <a:rPr lang="en-GB" sz="1400" b="0" i="0" dirty="0">
                <a:effectLst/>
                <a:latin typeface="Arial" panose="020B0604020202020204" pitchFamily="34" charset="0"/>
              </a:rPr>
              <a:t>)</a:t>
            </a:r>
            <a:br>
              <a:rPr lang="en-GB" sz="1400" dirty="0"/>
            </a:br>
            <a:br>
              <a:rPr lang="en-GB" sz="1400" dirty="0"/>
            </a:br>
            <a:r>
              <a:rPr lang="en-GB" sz="1400" b="0" i="0" dirty="0">
                <a:effectLst/>
                <a:latin typeface="Arial" panose="020B0604020202020204" pitchFamily="34" charset="0"/>
              </a:rPr>
              <a:t>SELECT </a:t>
            </a:r>
            <a:r>
              <a:rPr lang="en-GB" sz="1400" b="0" i="0" dirty="0" err="1">
                <a:effectLst/>
                <a:latin typeface="Arial" panose="020B0604020202020204" pitchFamily="34" charset="0"/>
              </a:rPr>
              <a:t>x.segment</a:t>
            </a:r>
            <a:r>
              <a:rPr lang="en-GB" sz="1400" b="0" i="0" dirty="0">
                <a:effectLst/>
                <a:latin typeface="Arial" panose="020B0604020202020204" pitchFamily="34" charset="0"/>
              </a:rPr>
              <a:t>,</a:t>
            </a:r>
            <a:br>
              <a:rPr lang="en-GB" sz="1400" dirty="0"/>
            </a:br>
            <a:r>
              <a:rPr lang="en-GB" sz="1400" b="0" i="0" dirty="0">
                <a:effectLst/>
                <a:latin typeface="Arial" panose="020B0604020202020204" pitchFamily="34" charset="0"/>
              </a:rPr>
              <a:t>       x.product_count_2020,</a:t>
            </a:r>
            <a:br>
              <a:rPr lang="en-GB" sz="1400" dirty="0"/>
            </a:br>
            <a:r>
              <a:rPr lang="en-GB" sz="1400" b="0" i="0" dirty="0">
                <a:effectLst/>
                <a:latin typeface="Arial" panose="020B0604020202020204" pitchFamily="34" charset="0"/>
              </a:rPr>
              <a:t>       y.product_count_2021,</a:t>
            </a:r>
            <a:br>
              <a:rPr lang="en-GB" sz="1400" dirty="0"/>
            </a:br>
            <a:r>
              <a:rPr lang="en-GB" sz="1400" b="0" i="0" dirty="0">
                <a:effectLst/>
                <a:latin typeface="Arial" panose="020B0604020202020204" pitchFamily="34" charset="0"/>
              </a:rPr>
              <a:t>       (y.product_count_2021 - x.product_count_2020) AS difference</a:t>
            </a:r>
            <a:br>
              <a:rPr lang="en-GB" sz="1400" dirty="0"/>
            </a:br>
            <a:r>
              <a:rPr lang="en-GB" sz="1400" b="0" i="0" dirty="0">
                <a:effectLst/>
                <a:latin typeface="Arial" panose="020B0604020202020204" pitchFamily="34" charset="0"/>
              </a:rPr>
              <a:t>FROM x</a:t>
            </a:r>
            <a:br>
              <a:rPr lang="en-GB" sz="1400" dirty="0"/>
            </a:br>
            <a:r>
              <a:rPr lang="en-GB" sz="1400" b="0" i="0" dirty="0">
                <a:effectLst/>
                <a:latin typeface="Arial" panose="020B0604020202020204" pitchFamily="34" charset="0"/>
              </a:rPr>
              <a:t>JOIN y ON </a:t>
            </a:r>
            <a:r>
              <a:rPr lang="en-GB" sz="1400" b="0" i="0" dirty="0" err="1">
                <a:effectLst/>
                <a:latin typeface="Arial" panose="020B0604020202020204" pitchFamily="34" charset="0"/>
              </a:rPr>
              <a:t>x.segment</a:t>
            </a:r>
            <a:r>
              <a:rPr lang="en-GB" sz="1400" b="0" i="0" dirty="0">
                <a:effectLst/>
                <a:latin typeface="Arial" panose="020B0604020202020204" pitchFamily="34" charset="0"/>
              </a:rPr>
              <a:t> = </a:t>
            </a:r>
            <a:r>
              <a:rPr lang="en-GB" sz="1400" b="0" i="0" dirty="0" err="1">
                <a:effectLst/>
                <a:latin typeface="Arial" panose="020B0604020202020204" pitchFamily="34" charset="0"/>
              </a:rPr>
              <a:t>y.segment</a:t>
            </a:r>
            <a:br>
              <a:rPr lang="en-GB" sz="1400" dirty="0"/>
            </a:br>
            <a:r>
              <a:rPr lang="en-GB" sz="1400" b="0" i="0" dirty="0">
                <a:effectLst/>
                <a:latin typeface="Arial" panose="020B0604020202020204" pitchFamily="34" charset="0"/>
              </a:rPr>
              <a:t>ORDER BY difference DESC;</a:t>
            </a:r>
            <a:endParaRPr lang="en-IN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3C418B-B75A-50E2-F26D-2BC452C09EA3}"/>
              </a:ext>
            </a:extLst>
          </p:cNvPr>
          <p:cNvSpPr txBox="1"/>
          <p:nvPr/>
        </p:nvSpPr>
        <p:spPr>
          <a:xfrm>
            <a:off x="314325" y="333375"/>
            <a:ext cx="1168717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i="0" u="sng" dirty="0">
                <a:effectLst/>
                <a:latin typeface="Arial" panose="020B0604020202020204" pitchFamily="34" charset="0"/>
              </a:rPr>
              <a:t>QUESTION 4:</a:t>
            </a:r>
            <a:br>
              <a:rPr lang="en-GB" b="0" i="0" dirty="0">
                <a:effectLst/>
                <a:latin typeface="Arial" panose="020B0604020202020204" pitchFamily="34" charset="0"/>
              </a:rPr>
            </a:br>
            <a:r>
              <a:rPr lang="en-GB" sz="1600" b="0" i="0" dirty="0">
                <a:effectLst/>
                <a:latin typeface="Arial" panose="020B0604020202020204" pitchFamily="34" charset="0"/>
              </a:rPr>
              <a:t>Which segment had the most increase in unique products in 2021 vs 2020? The final output contains these fields:</a:t>
            </a:r>
            <a:br>
              <a:rPr lang="en-GB" sz="1600" dirty="0"/>
            </a:br>
            <a:r>
              <a:rPr lang="en-GB" sz="1600" b="1" i="0" dirty="0">
                <a:effectLst/>
                <a:latin typeface="Arial" panose="020B0604020202020204" pitchFamily="34" charset="0"/>
              </a:rPr>
              <a:t>segment, product_count_2020, product_count_2021 &amp; difference 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70935574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rrow: Right 6">
            <a:extLst>
              <a:ext uri="{FF2B5EF4-FFF2-40B4-BE49-F238E27FC236}">
                <a16:creationId xmlns:a16="http://schemas.microsoft.com/office/drawing/2014/main" id="{BFA7B18C-CD94-4299-F5CB-9ADB81667F8C}"/>
              </a:ext>
            </a:extLst>
          </p:cNvPr>
          <p:cNvSpPr/>
          <p:nvPr/>
        </p:nvSpPr>
        <p:spPr>
          <a:xfrm>
            <a:off x="5591175" y="1839106"/>
            <a:ext cx="1009650" cy="542925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0A7ADD-35B5-91CE-0651-B6B5A5F75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750" y="359567"/>
            <a:ext cx="5219700" cy="346390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D8AF437-B0D1-E4E7-B0DC-7C5D3CECC4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4" y="359567"/>
            <a:ext cx="5343527" cy="34639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9F30135-2850-AA1E-1F79-58E520D7E65A}"/>
              </a:ext>
            </a:extLst>
          </p:cNvPr>
          <p:cNvSpPr txBox="1"/>
          <p:nvPr/>
        </p:nvSpPr>
        <p:spPr>
          <a:xfrm>
            <a:off x="85724" y="4051638"/>
            <a:ext cx="1189672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dirty="0">
                <a:highlight>
                  <a:srgbClr val="008080"/>
                </a:highlight>
              </a:rPr>
              <a:t>INSIGHTS</a:t>
            </a:r>
            <a:r>
              <a:rPr lang="en-GB" dirty="0">
                <a:highlight>
                  <a:srgbClr val="FFFF00"/>
                </a:highlight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/>
              <a:t>In 2021, Atliq Hardware primarily focused on expanding its presence in the accessories market, introducing a total a 34 new accessory products to the market.</a:t>
            </a:r>
          </a:p>
        </p:txBody>
      </p:sp>
    </p:spTree>
    <p:extLst>
      <p:ext uri="{BB962C8B-B14F-4D97-AF65-F5344CB8AC3E}">
        <p14:creationId xmlns:p14="http://schemas.microsoft.com/office/powerpoint/2010/main" val="13098178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8A4CC9C-A6BB-0F12-B6B2-594D5CCA0B72}"/>
              </a:ext>
            </a:extLst>
          </p:cNvPr>
          <p:cNvSpPr txBox="1"/>
          <p:nvPr/>
        </p:nvSpPr>
        <p:spPr>
          <a:xfrm>
            <a:off x="314324" y="1292925"/>
            <a:ext cx="1020127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i="0" u="sng" dirty="0">
                <a:effectLst/>
                <a:latin typeface="Arial" panose="020B0604020202020204" pitchFamily="34" charset="0"/>
              </a:rPr>
              <a:t>QUERY:</a:t>
            </a:r>
            <a:br>
              <a:rPr lang="en-GB" sz="1400" b="0" i="0" dirty="0">
                <a:effectLst/>
                <a:latin typeface="Arial" panose="020B0604020202020204" pitchFamily="34" charset="0"/>
              </a:rPr>
            </a:br>
            <a:r>
              <a:rPr lang="en-GB" b="0" i="0" dirty="0">
                <a:effectLst/>
                <a:latin typeface="Arial" panose="020B0604020202020204" pitchFamily="34" charset="0"/>
              </a:rPr>
              <a:t>(SELECT p.product_code, product, manufacturing_cost</a:t>
            </a:r>
            <a:br>
              <a:rPr lang="en-GB" dirty="0"/>
            </a:br>
            <a:r>
              <a:rPr lang="en-GB" b="0" i="0" dirty="0">
                <a:effectLst/>
                <a:latin typeface="Arial" panose="020B0604020202020204" pitchFamily="34" charset="0"/>
              </a:rPr>
              <a:t>FROM fact_manufacturing_cost m</a:t>
            </a:r>
            <a:br>
              <a:rPr lang="en-GB" dirty="0"/>
            </a:br>
            <a:r>
              <a:rPr lang="en-GB" b="0" i="0" dirty="0">
                <a:effectLst/>
                <a:latin typeface="Arial" panose="020B0604020202020204" pitchFamily="34" charset="0"/>
              </a:rPr>
              <a:t>JOIN dim_product p ON p.product_code = </a:t>
            </a:r>
            <a:r>
              <a:rPr lang="en-GB" b="0" i="0" dirty="0" err="1">
                <a:effectLst/>
                <a:latin typeface="Arial" panose="020B0604020202020204" pitchFamily="34" charset="0"/>
              </a:rPr>
              <a:t>m.product_code</a:t>
            </a:r>
            <a:br>
              <a:rPr lang="en-GB" dirty="0"/>
            </a:br>
            <a:r>
              <a:rPr lang="en-GB" b="0" i="0" dirty="0">
                <a:effectLst/>
                <a:latin typeface="Arial" panose="020B0604020202020204" pitchFamily="34" charset="0"/>
              </a:rPr>
              <a:t>ORDER BY manufacturing_cost DESC</a:t>
            </a:r>
            <a:br>
              <a:rPr lang="en-GB" dirty="0"/>
            </a:br>
            <a:r>
              <a:rPr lang="en-GB" b="0" i="0" dirty="0">
                <a:effectLst/>
                <a:latin typeface="Arial" panose="020B0604020202020204" pitchFamily="34" charset="0"/>
              </a:rPr>
              <a:t>LIMIT 1)</a:t>
            </a:r>
            <a:br>
              <a:rPr lang="en-GB" dirty="0"/>
            </a:br>
            <a:br>
              <a:rPr lang="en-GB" dirty="0"/>
            </a:br>
            <a:r>
              <a:rPr lang="en-GB" b="0" i="0" dirty="0">
                <a:effectLst/>
                <a:latin typeface="Arial" panose="020B0604020202020204" pitchFamily="34" charset="0"/>
              </a:rPr>
              <a:t>UNION</a:t>
            </a:r>
            <a:br>
              <a:rPr lang="en-GB" dirty="0"/>
            </a:br>
            <a:br>
              <a:rPr lang="en-GB" dirty="0"/>
            </a:br>
            <a:r>
              <a:rPr lang="en-GB" b="0" i="0" dirty="0">
                <a:effectLst/>
                <a:latin typeface="Arial" panose="020B0604020202020204" pitchFamily="34" charset="0"/>
              </a:rPr>
              <a:t>(SELECT p.product_code, product, manufacturing_cost</a:t>
            </a:r>
            <a:br>
              <a:rPr lang="en-GB" dirty="0"/>
            </a:br>
            <a:r>
              <a:rPr lang="en-GB" b="0" i="0" dirty="0">
                <a:effectLst/>
                <a:latin typeface="Arial" panose="020B0604020202020204" pitchFamily="34" charset="0"/>
              </a:rPr>
              <a:t>FROM fact_manufacturing_cost m</a:t>
            </a:r>
            <a:br>
              <a:rPr lang="en-GB" dirty="0"/>
            </a:br>
            <a:r>
              <a:rPr lang="en-GB" b="0" i="0" dirty="0">
                <a:effectLst/>
                <a:latin typeface="Arial" panose="020B0604020202020204" pitchFamily="34" charset="0"/>
              </a:rPr>
              <a:t>JOIN dim_product p ON p.product_code = </a:t>
            </a:r>
            <a:r>
              <a:rPr lang="en-GB" b="0" i="0" dirty="0" err="1">
                <a:effectLst/>
                <a:latin typeface="Arial" panose="020B0604020202020204" pitchFamily="34" charset="0"/>
              </a:rPr>
              <a:t>m.product_code</a:t>
            </a:r>
            <a:br>
              <a:rPr lang="en-GB" dirty="0"/>
            </a:br>
            <a:r>
              <a:rPr lang="en-GB" b="0" i="0" dirty="0">
                <a:effectLst/>
                <a:latin typeface="Arial" panose="020B0604020202020204" pitchFamily="34" charset="0"/>
              </a:rPr>
              <a:t>ORDER BY manufacturing_cost ASC</a:t>
            </a:r>
            <a:br>
              <a:rPr lang="en-GB" dirty="0"/>
            </a:br>
            <a:r>
              <a:rPr lang="en-GB" b="0" i="0" dirty="0">
                <a:effectLst/>
                <a:latin typeface="Arial" panose="020B0604020202020204" pitchFamily="34" charset="0"/>
              </a:rPr>
              <a:t>LIMIT 1);</a:t>
            </a:r>
            <a:endParaRPr lang="en-IN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3C418B-B75A-50E2-F26D-2BC452C09EA3}"/>
              </a:ext>
            </a:extLst>
          </p:cNvPr>
          <p:cNvSpPr txBox="1"/>
          <p:nvPr/>
        </p:nvSpPr>
        <p:spPr>
          <a:xfrm>
            <a:off x="314325" y="333375"/>
            <a:ext cx="1168717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i="0" u="sng" dirty="0">
                <a:effectLst/>
                <a:latin typeface="Arial" panose="020B0604020202020204" pitchFamily="34" charset="0"/>
              </a:rPr>
              <a:t>QUESTION 5:</a:t>
            </a:r>
            <a:br>
              <a:rPr lang="en-GB" b="0" i="0" dirty="0">
                <a:effectLst/>
                <a:latin typeface="Arial" panose="020B0604020202020204" pitchFamily="34" charset="0"/>
              </a:rPr>
            </a:br>
            <a:r>
              <a:rPr lang="en-GB" sz="1600" b="0" i="0" dirty="0">
                <a:effectLst/>
                <a:latin typeface="Arial" panose="020B0604020202020204" pitchFamily="34" charset="0"/>
              </a:rPr>
              <a:t>Get the products that have the highest and lowest manufacturing costs. The final output should contain these fields,</a:t>
            </a:r>
            <a:br>
              <a:rPr lang="en-GB" sz="1600" dirty="0"/>
            </a:br>
            <a:r>
              <a:rPr lang="en-GB" sz="1600" b="0" i="0" dirty="0">
                <a:effectLst/>
                <a:latin typeface="Arial" panose="020B0604020202020204" pitchFamily="34" charset="0"/>
              </a:rPr>
              <a:t>product_code, product</a:t>
            </a:r>
            <a:r>
              <a:rPr lang="en-GB" sz="1600" dirty="0">
                <a:latin typeface="Arial" panose="020B0604020202020204" pitchFamily="34" charset="0"/>
              </a:rPr>
              <a:t> and </a:t>
            </a:r>
            <a:r>
              <a:rPr lang="en-GB" sz="1600" b="0" i="0" dirty="0">
                <a:effectLst/>
                <a:latin typeface="Arial" panose="020B0604020202020204" pitchFamily="34" charset="0"/>
              </a:rPr>
              <a:t>manufacturing_cost</a:t>
            </a:r>
            <a:endParaRPr lang="en-IN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CF77278-A95A-B442-351C-676279BB5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575" y="5263243"/>
            <a:ext cx="8829678" cy="1471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621887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E3C418B-B75A-50E2-F26D-2BC452C09EA3}"/>
              </a:ext>
            </a:extLst>
          </p:cNvPr>
          <p:cNvSpPr txBox="1"/>
          <p:nvPr/>
        </p:nvSpPr>
        <p:spPr>
          <a:xfrm>
            <a:off x="314325" y="333375"/>
            <a:ext cx="116871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i="0" u="sng" dirty="0">
                <a:effectLst/>
                <a:latin typeface="Arial" panose="020B0604020202020204" pitchFamily="34" charset="0"/>
              </a:rPr>
              <a:t>QUESTION 6:</a:t>
            </a:r>
            <a:br>
              <a:rPr lang="en-GB" b="0" i="0" dirty="0">
                <a:effectLst/>
                <a:latin typeface="Arial" panose="020B0604020202020204" pitchFamily="34" charset="0"/>
              </a:rPr>
            </a:br>
            <a:r>
              <a:rPr lang="en-GB" b="0" i="0" dirty="0">
                <a:effectLst/>
                <a:latin typeface="Arial" panose="020B0604020202020204" pitchFamily="34" charset="0"/>
              </a:rPr>
              <a:t>Generate a report which contains the top 5 customers who received an</a:t>
            </a:r>
            <a:br>
              <a:rPr lang="en-GB" dirty="0"/>
            </a:br>
            <a:r>
              <a:rPr lang="en-GB" b="0" i="0" dirty="0">
                <a:effectLst/>
                <a:latin typeface="Arial" panose="020B0604020202020204" pitchFamily="34" charset="0"/>
              </a:rPr>
              <a:t>average high  pre_invoice_discount_pct  for the  fiscal  year 2021  and in the</a:t>
            </a:r>
            <a:br>
              <a:rPr lang="en-GB" dirty="0"/>
            </a:br>
            <a:r>
              <a:rPr lang="en-GB" b="0" i="0" dirty="0">
                <a:effectLst/>
                <a:latin typeface="Arial" panose="020B0604020202020204" pitchFamily="34" charset="0"/>
              </a:rPr>
              <a:t>Indian  market. The final output contains these fields: customer_code, customer, average_discount_percentage</a:t>
            </a:r>
            <a:endParaRPr lang="en-IN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6C9A8C-269B-5CD6-2EDA-8EDBB02374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" y="3215759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E9A7C4-7D05-9E21-3A2E-256CE91B94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" y="1832367"/>
            <a:ext cx="8798178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r>
              <a:rPr lang="en-GB" b="1" i="0" u="sng" dirty="0">
                <a:effectLst/>
                <a:latin typeface="Arial" panose="020B0604020202020204" pitchFamily="34" charset="0"/>
              </a:rPr>
              <a:t>QUERY: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SELECT c.customer_code,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customer,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ROUND(AVG(pre_invoice_discount_pct) * 100, 2) AS average_discount_percentage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FROM dim_customer c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JOIN fact_pre_invoice_deductions p ON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p.customer_code = c.customer_code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WHERE market = "India" AND fiscal_year = 2021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GROUP BY c.customer_code, customer;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787825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Override1.xml><?xml version="1.0" encoding="utf-8"?>
<a:themeOverride xmlns:a="http://schemas.openxmlformats.org/drawingml/2006/main">
  <a:clrScheme name="Mesh">
    <a:dk1>
      <a:sysClr val="windowText" lastClr="000000"/>
    </a:dk1>
    <a:lt1>
      <a:sysClr val="window" lastClr="FFFFFF"/>
    </a:lt1>
    <a:dk2>
      <a:srgbClr val="363D46"/>
    </a:dk2>
    <a:lt2>
      <a:srgbClr val="EBEBEB"/>
    </a:lt2>
    <a:accent1>
      <a:srgbClr val="6F6F6F"/>
    </a:accent1>
    <a:accent2>
      <a:srgbClr val="BFBFA5"/>
    </a:accent2>
    <a:accent3>
      <a:srgbClr val="DCD084"/>
    </a:accent3>
    <a:accent4>
      <a:srgbClr val="E7BF5F"/>
    </a:accent4>
    <a:accent5>
      <a:srgbClr val="E9A039"/>
    </a:accent5>
    <a:accent6>
      <a:srgbClr val="CF7133"/>
    </a:accent6>
    <a:hlink>
      <a:srgbClr val="F28943"/>
    </a:hlink>
    <a:folHlink>
      <a:srgbClr val="F1B76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6913</TotalTime>
  <Words>1955</Words>
  <Application>Microsoft Office PowerPoint</Application>
  <PresentationFormat>Widescreen</PresentationFormat>
  <Paragraphs>78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Bahnschrift SemiLight</vt:lpstr>
      <vt:lpstr>Century Gothic</vt:lpstr>
      <vt:lpstr>Söhne</vt:lpstr>
      <vt:lpstr>Wingdings</vt:lpstr>
      <vt:lpstr>Mesh</vt:lpstr>
      <vt:lpstr>ATLIQ HARDWARE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ATLIQ HARDWARE</dc:title>
  <dc:creator>A2143</dc:creator>
  <cp:lastModifiedBy>A2143</cp:lastModifiedBy>
  <cp:revision>9</cp:revision>
  <dcterms:created xsi:type="dcterms:W3CDTF">2024-03-23T10:51:51Z</dcterms:created>
  <dcterms:modified xsi:type="dcterms:W3CDTF">2024-03-30T04:07:05Z</dcterms:modified>
</cp:coreProperties>
</file>