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796EE8-D491-4BD9-8CF2-CBCA05C98CF7}">
  <a:tblStyle styleId="{7A796EE8-D491-4BD9-8CF2-CBCA05C98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b58a1051_0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eb58a1051_0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b58a1051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eb58a1051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eb58a1051_0_3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eb58a1051_0_3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b58a1051_0_3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b58a1051_0_3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eb58a1051_0_3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eb58a1051_0_3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b58a1051_0_3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b58a1051_0_3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b58a1051_0_3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b58a1051_0_3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eb58a1051_0_3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eb58a1051_0_3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eb58a1051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eb58a1051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eb58a1051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eb58a1051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b58a1051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eb58a1051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b58a1051_0_2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eb58a1051_0_2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b58a1051_0_2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eb58a1051_0_2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b58a1051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eb58a1051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b58a1051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eb58a1051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b58a1051_0_3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eb58a1051_0_3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mo.guru99.com/test/newtour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mo.guru99.com/test/newtou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mo.guru99.com/test/newtou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mo.guru99.com/test/newtour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mo.guru99.com/test/newtour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mo.guru99.com/test/newtou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mo.guru99.com/test/newtours/" TargetMode="External"/><Relationship Id="rId4" Type="http://schemas.openxmlformats.org/officeDocument/2006/relationships/hyperlink" Target="http://businesstravel.about.com/mbody.htm?PM=78_101_T&amp;cob=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5450" y="1603700"/>
            <a:ext cx="725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>
                <a:solidFill>
                  <a:srgbClr val="FF0000"/>
                </a:solidFill>
              </a:rPr>
              <a:t>TESTING:</a:t>
            </a:r>
            <a:endParaRPr b="1" sz="3600" u="sng">
              <a:solidFill>
                <a:srgbClr val="0D111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/>
              <a:t>“</a:t>
            </a:r>
            <a:r>
              <a:rPr b="1" lang="es-419" sz="3600" u="sng"/>
              <a:t>REPORTE DE ERRORES”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363" l="0" r="0" t="3270"/>
          <a:stretch/>
        </p:blipFill>
        <p:spPr>
          <a:xfrm>
            <a:off x="72925" y="93900"/>
            <a:ext cx="5034451" cy="49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3943" l="0" r="0" t="3059"/>
          <a:stretch/>
        </p:blipFill>
        <p:spPr>
          <a:xfrm>
            <a:off x="4269400" y="93900"/>
            <a:ext cx="4722202" cy="49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2022725" y="4146575"/>
            <a:ext cx="1141500" cy="46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Enlace que no funciona.</a:t>
            </a:r>
            <a:endParaRPr sz="1300"/>
          </a:p>
        </p:txBody>
      </p:sp>
      <p:cxnSp>
        <p:nvCxnSpPr>
          <p:cNvPr id="134" name="Google Shape;134;p22"/>
          <p:cNvCxnSpPr>
            <a:stCxn id="133" idx="1"/>
          </p:cNvCxnSpPr>
          <p:nvPr/>
        </p:nvCxnSpPr>
        <p:spPr>
          <a:xfrm rot="10800000">
            <a:off x="1712225" y="4218725"/>
            <a:ext cx="310500" cy="15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/>
          <p:nvPr/>
        </p:nvSpPr>
        <p:spPr>
          <a:xfrm>
            <a:off x="6256000" y="2961850"/>
            <a:ext cx="12426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Link roto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rot="10800000">
            <a:off x="6530450" y="2441650"/>
            <a:ext cx="159000" cy="52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5: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909150" y="8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actualización necesaria de página, fechas y precios.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figura la fecha de creación desa</a:t>
                      </a:r>
                      <a:r>
                        <a:rPr lang="es-419" sz="1100">
                          <a:solidFill>
                            <a:schemeClr val="dk1"/>
                          </a:solidFill>
                        </a:rPr>
                        <a:t>ctualizada y la última visita al sitio reflejado una fecha de Julio 06 de 2017. Además de los precios desactualizados también.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Home por defecto, se muestran los datos otorgados en la descripción.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Página, precios y visitas actualizada hasta el día de la fecha.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Página, precios y visitas desactualizados. Data del año 2005, 2017 y precios desajustados.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contenido desactualizado.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precisión y la actualidad de la información presentada en la página.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Baja.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3869" l="0" r="0" t="2672"/>
          <a:stretch/>
        </p:blipFill>
        <p:spPr>
          <a:xfrm>
            <a:off x="152400" y="144475"/>
            <a:ext cx="8602123" cy="48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3900975" y="3207475"/>
            <a:ext cx="2015400" cy="87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Fechas, visitas y precios desactualizados.</a:t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 rot="10800000">
            <a:off x="3084650" y="1979300"/>
            <a:ext cx="809100" cy="12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48" idx="1"/>
          </p:cNvCxnSpPr>
          <p:nvPr/>
        </p:nvCxnSpPr>
        <p:spPr>
          <a:xfrm flipH="1">
            <a:off x="2080575" y="3644575"/>
            <a:ext cx="1820400" cy="7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 flipH="1">
            <a:off x="2188925" y="4103250"/>
            <a:ext cx="1726500" cy="67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6: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952500" y="8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619500"/>
              </a:tblGrid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Error bajo construcción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se muestra un botón de “Contact”. Dicho botón de contacto, dirige a otra página con un error. Dicho error dice que el sector de contacto de la web, está bajo construcción y por lo tanto redirige con un link a la página de Home por defecto.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dirigirse al botón “Contact”.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Seleccionar el botón.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Redirige al error, por lo tanto figura un link de regreso a la página principal.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Poder visualizar la sección de contactos y comunicarse con un asesor o con la empresa misma.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Error. Sección de la página web en construcción.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funcionalidad.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Este bug afecta la funcionalidad de la página y la capacidad de los usuarios para acceder al sector de contacto.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Media.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011" l="0" r="0" t="3120"/>
          <a:stretch/>
        </p:blipFill>
        <p:spPr>
          <a:xfrm>
            <a:off x="152400" y="303400"/>
            <a:ext cx="8602123" cy="449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3402500" y="1336450"/>
            <a:ext cx="1668900" cy="39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Error al querer ingresar.</a:t>
            </a:r>
            <a:endParaRPr sz="1100"/>
          </a:p>
        </p:txBody>
      </p:sp>
      <p:cxnSp>
        <p:nvCxnSpPr>
          <p:cNvPr id="164" name="Google Shape;164;p26"/>
          <p:cNvCxnSpPr>
            <a:stCxn id="163" idx="1"/>
            <a:endCxn id="165" idx="3"/>
          </p:cNvCxnSpPr>
          <p:nvPr/>
        </p:nvCxnSpPr>
        <p:spPr>
          <a:xfrm flipH="1">
            <a:off x="3005300" y="1531450"/>
            <a:ext cx="397200" cy="20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2658425" y="1654300"/>
            <a:ext cx="346800" cy="1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36799" l="0" r="32295" t="3089"/>
          <a:stretch/>
        </p:blipFill>
        <p:spPr>
          <a:xfrm>
            <a:off x="3171325" y="1863700"/>
            <a:ext cx="5540851" cy="312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6075400" y="3915425"/>
            <a:ext cx="1314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Muestra del error.</a:t>
            </a:r>
            <a:endParaRPr sz="1100"/>
          </a:p>
        </p:txBody>
      </p:sp>
      <p:cxnSp>
        <p:nvCxnSpPr>
          <p:cNvPr id="168" name="Google Shape;168;p26"/>
          <p:cNvCxnSpPr>
            <a:stCxn id="167" idx="1"/>
          </p:cNvCxnSpPr>
          <p:nvPr/>
        </p:nvCxnSpPr>
        <p:spPr>
          <a:xfrm rot="10800000">
            <a:off x="5555200" y="4045475"/>
            <a:ext cx="520200" cy="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421525" y="4406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7: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775513" y="9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97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Error bajo construcción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Cuándo entramos en dicha página, se muestra un botón de “Support”. Dicho botón de soporte, dirige a otra página con un error. Dicho error dice que el sector de soporte de la web, está bajo construcción y por lo tanto redirige con un link a la página de Home por defecto.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En dicha sección, dirigirse al botón “Support”.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Seleccionar el botón.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Redirige al error, por lo tanto figura un link de regreso a la página principal.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Poder visualizar la sección de soporte y comunicarse con un asesor o con la empresa misma.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Error. Sección de la página web en construcción.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funcionalidad.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Este bug afecta la funcionalidad de la página y la capacidad de los usuarios para acceder al sector de soporte.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Media.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4754" l="0" r="0" t="3274"/>
          <a:stretch/>
        </p:blipFill>
        <p:spPr>
          <a:xfrm>
            <a:off x="137950" y="166150"/>
            <a:ext cx="8841499" cy="483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4774" l="0" r="65475" t="3229"/>
          <a:stretch/>
        </p:blipFill>
        <p:spPr>
          <a:xfrm>
            <a:off x="5165150" y="166150"/>
            <a:ext cx="3814301" cy="48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3568675" y="2781250"/>
            <a:ext cx="1459200" cy="49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 al entrar en “Support”</a:t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 rot="10800000">
            <a:off x="2578975" y="1856650"/>
            <a:ext cx="1083600" cy="92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>
            <a:stCxn id="181" idx="3"/>
          </p:cNvCxnSpPr>
          <p:nvPr/>
        </p:nvCxnSpPr>
        <p:spPr>
          <a:xfrm flipH="1" rot="10800000">
            <a:off x="5027875" y="2759500"/>
            <a:ext cx="1481100" cy="26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/>
          <p:nvPr/>
        </p:nvCxnSpPr>
        <p:spPr>
          <a:xfrm flipH="1" rot="10800000">
            <a:off x="4796750" y="411750"/>
            <a:ext cx="2506800" cy="234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262800" y="187825"/>
            <a:ext cx="86184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highlight>
                  <a:srgbClr val="FFFF00"/>
                </a:highlight>
              </a:rPr>
              <a:t>“Información extra”</a:t>
            </a:r>
            <a:endParaRPr b="1" u="sng">
              <a:highlight>
                <a:srgbClr val="FFFF00"/>
              </a:highlight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00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-419" sz="1200" u="sng"/>
              <a:t>Sistema Operativo:</a:t>
            </a:r>
            <a:r>
              <a:rPr lang="es-419"/>
              <a:t> </a:t>
            </a:r>
            <a:r>
              <a:rPr lang="es-419" sz="1200"/>
              <a:t>Windows 10 Pro x64 bits, versión 22H2.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-419" sz="1200" u="sng"/>
              <a:t>Google Chrome:</a:t>
            </a:r>
            <a:r>
              <a:rPr lang="es-419" sz="1200"/>
              <a:t> Versión 113.0.5672.93 (Build oficial) (64 bits)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Basándonos en los errores mencionados previamente en la página </a:t>
            </a:r>
            <a:r>
              <a:rPr b="1" lang="es-419" sz="1000">
                <a:highlight>
                  <a:srgbClr val="FFFF00"/>
                </a:highlight>
              </a:rPr>
              <a:t>https://demo.guru99.com/test/newtours/</a:t>
            </a:r>
            <a:r>
              <a:rPr lang="es-419" sz="1000"/>
              <a:t>, se pueden identificar algunas precondiciones necesarias para evitar o solucionar los problemas descritos. A continuación se presentan algunas precondiciones sugeridas: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La página debe estar en un estado funcional: Antes de publicar la página en producción, es importante asegurarse de que todas las funcionalidades </a:t>
            </a:r>
            <a:r>
              <a:rPr lang="es-419" sz="1000"/>
              <a:t>están</a:t>
            </a:r>
            <a:r>
              <a:rPr lang="es-419" sz="1000"/>
              <a:t> correctamente implementadas y funcionando según lo previsto. Esto incluye enlaces, botones, formularios y cualquier otra interacción que se ofrezca a los usuarios.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Verificación de la disponibilidad de los sectores de la página: Antes de incluir enlaces o botones de secciones específicas como "Contact" o "Support", es esencial verificar que dichos sectores están completamente desarrollados y disponibles para su uso. Esto implica asegurarse de que los formularios de contacto, información de soporte y recursos necesarios estén implementados y funcionando correctamente.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Actualización regular del contenido: Es importante mantener el contenido de la página actualizado, incluyendo fechas, precios, enlaces y cualquier otra información relevante. Esto implica realizar revisiones periódicas para asegurarse de que la información presentada sea precisa y esté al día.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Pruebas exhaustivas antes de implementar cambios: Antes de lanzar cualquier cambio o actualización en la página, es fundamental realizar pruebas exhaustivas para identificar posibles errores o problemas. Esto incluye verificar el funcionamiento adecuado de los enlaces, botones, formularios y cualquier otra funcionalidad relacionada.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s-419" sz="1000"/>
              <a:t>Estas precondiciones generales se pueden considerar para evitar los problemas descritos en la página </a:t>
            </a:r>
            <a:r>
              <a:rPr b="1" lang="es-419" sz="1000">
                <a:solidFill>
                  <a:schemeClr val="dk1"/>
                </a:solidFill>
                <a:highlight>
                  <a:srgbClr val="FFFF00"/>
                </a:highlight>
              </a:rPr>
              <a:t>https://demo.guru99.com/test/newtours/</a:t>
            </a:r>
            <a:r>
              <a:rPr lang="es-419" sz="1000"/>
              <a:t>. Sin embargo, es importante tener en cuenta que las precondiciones pueden variar según el contexto y los requisitos específicos del proyecto o del sitio web en cuestión.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419000"/>
            <a:ext cx="8520600" cy="4149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 u="sng"/>
              <a:t>Repositorio para practicar reporte de errores y pull request para clase de Testing en Informatorio Chaco.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Abrimos una página web (cualquiera) Página seleccionada: </a:t>
            </a:r>
            <a:r>
              <a:rPr b="1" lang="es-419" sz="1600">
                <a:highlight>
                  <a:srgbClr val="FFFF00"/>
                </a:highlight>
              </a:rPr>
              <a:t>https://demo.guru99.com/test/newtours/</a:t>
            </a:r>
            <a:endParaRPr b="1" sz="1600"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Mostramos un bug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Reportamos el bug especificando: Título, breve descripción, pasos de reproducción, el resultado esperado y el obtenido.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Agregamos capturas de pantalla.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Ingresamos el tipo de bug según lo visto en clases.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Agregamos información extra que creemos necesaria (hardware, sistema operativo, criticidad, precondiciones etc…)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873050" y="7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Find A Flight error de entrada. No pide verificación ni se guarda en una Base de Datos.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Apartado “Find a Flight” funciona - Submit redirige a usuario aceptado aunque estén en blanco los apartados.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https://demo.guru99.com/test/newtours/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Dirigirse a la pestaña “Find A Flight”, botón “Submit”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Colocando o no la información que pide, crea un usuario en “blanco” al hacer clic en el botón “Submit”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Luego, nos figura la leyenda “Login Successfully. Thank you for Loggin.”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-419" sz="1000"/>
                        <a:t>A pesar de rellenar el formulario o dejarlo en blanco, figura lo mismo.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Verificación o redirección de usuario para encontrar vuelos.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Inicio de sesión exitoso cuando está en blanco el apartado.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/>
                        <a:t>Bug:</a:t>
                      </a:r>
                      <a:r>
                        <a:rPr lang="es-419" sz="1000"/>
                        <a:t> De interfaz de usuario. </a:t>
                      </a:r>
                      <a:r>
                        <a:rPr b="1" lang="es-419" sz="1000" u="sng"/>
                        <a:t>Impacto:</a:t>
                      </a:r>
                      <a:r>
                        <a:rPr lang="es-419" sz="1000"/>
                        <a:t> Este bug afecta la funcionalidad y la integridad de los datos. </a:t>
                      </a:r>
                      <a:r>
                        <a:rPr b="1" lang="es-419" sz="1000" u="sng"/>
                        <a:t>Criticidad:</a:t>
                      </a:r>
                      <a:r>
                        <a:rPr lang="es-419" sz="1000"/>
                        <a:t> Media. </a:t>
                      </a:r>
                      <a:r>
                        <a:rPr b="1" lang="es-419" sz="1000" u="sng"/>
                        <a:t>Frecuencia:</a:t>
                      </a:r>
                      <a:r>
                        <a:rPr lang="es-419" sz="1000"/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5"/>
          <p:cNvSpPr txBox="1"/>
          <p:nvPr/>
        </p:nvSpPr>
        <p:spPr>
          <a:xfrm>
            <a:off x="700725" y="353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1: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5655" l="0" r="0" t="3567"/>
          <a:stretch/>
        </p:blipFill>
        <p:spPr>
          <a:xfrm>
            <a:off x="152400" y="325075"/>
            <a:ext cx="8595874" cy="43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809100" y="303400"/>
            <a:ext cx="1466400" cy="22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6"/>
          <p:cNvSpPr/>
          <p:nvPr/>
        </p:nvSpPr>
        <p:spPr>
          <a:xfrm>
            <a:off x="2087750" y="1957700"/>
            <a:ext cx="975300" cy="7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 flipH="1">
            <a:off x="2817375" y="2232225"/>
            <a:ext cx="361200" cy="2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6"/>
          <p:cNvCxnSpPr/>
          <p:nvPr/>
        </p:nvCxnSpPr>
        <p:spPr>
          <a:xfrm rot="10800000">
            <a:off x="1935900" y="534525"/>
            <a:ext cx="50700" cy="34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5377" l="0" r="0" t="3630"/>
          <a:stretch/>
        </p:blipFill>
        <p:spPr>
          <a:xfrm>
            <a:off x="4096000" y="325075"/>
            <a:ext cx="4912349" cy="43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135225" y="1517050"/>
            <a:ext cx="888600" cy="62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Página de entrada(en blanco)</a:t>
            </a:r>
            <a:endParaRPr b="1" sz="1000"/>
          </a:p>
        </p:txBody>
      </p:sp>
      <p:sp>
        <p:nvSpPr>
          <p:cNvPr id="77" name="Google Shape;77;p16"/>
          <p:cNvSpPr/>
          <p:nvPr/>
        </p:nvSpPr>
        <p:spPr>
          <a:xfrm>
            <a:off x="5974250" y="1964925"/>
            <a:ext cx="10257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/>
              <a:t>Página de salida</a:t>
            </a:r>
            <a:endParaRPr b="1" sz="1000"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5273400" y="2087850"/>
            <a:ext cx="592500" cy="12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5136350" y="585275"/>
            <a:ext cx="21600" cy="3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4392200" y="325075"/>
            <a:ext cx="1264200" cy="16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450000" y="1914375"/>
            <a:ext cx="7656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22400" y="390100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2: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52500" y="8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Enlaces no direccionales.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los enlaces de dirección en “Destinations” y “Vacations”, no responden dichos enlaces. No direcciona a nada.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al enlace “Directions” o “Vacations”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Presionar en cada enlace.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 redireccionan dichos enlaces.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“Directions” o “Vacations” para ver los destinos.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funcionan. No direcciona a nada.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 u="sng"/>
                        <a:t>Bug:</a:t>
                      </a:r>
                      <a:r>
                        <a:rPr lang="es-419" sz="1000"/>
                        <a:t> De interfaz de usuario. </a:t>
                      </a:r>
                      <a:r>
                        <a:rPr b="1" lang="es-419" sz="1000" u="sng"/>
                        <a:t>Impacto:</a:t>
                      </a:r>
                      <a:r>
                        <a:rPr lang="es-419" sz="1000"/>
                        <a:t> </a:t>
                      </a:r>
                      <a:r>
                        <a:rPr lang="es-419" sz="1000"/>
                        <a:t>Este bug afecta la navegación y la experiencia del usuario en la página.</a:t>
                      </a:r>
                      <a:r>
                        <a:rPr lang="es-419" sz="1000"/>
                        <a:t> </a:t>
                      </a:r>
                      <a:r>
                        <a:rPr b="1" lang="es-419" sz="1000" u="sng"/>
                        <a:t>Criticidad:</a:t>
                      </a:r>
                      <a:r>
                        <a:rPr lang="es-419" sz="1000"/>
                        <a:t> Media. </a:t>
                      </a:r>
                      <a:r>
                        <a:rPr b="1" lang="es-419" sz="1000" u="sng"/>
                        <a:t>Frecuencia:</a:t>
                      </a:r>
                      <a:r>
                        <a:rPr lang="es-419" sz="1000"/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4017" l="0" r="0" t="3415"/>
          <a:stretch/>
        </p:blipFill>
        <p:spPr>
          <a:xfrm>
            <a:off x="152400" y="173375"/>
            <a:ext cx="8711477" cy="4775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>
            <a:off x="3106550" y="2607875"/>
            <a:ext cx="700500" cy="23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rot="10800000">
            <a:off x="3128075" y="3272425"/>
            <a:ext cx="657300" cy="7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3835950" y="2470625"/>
            <a:ext cx="2463300" cy="104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Enlaces que no direccionan a lugares específicos.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 rot="10800000">
            <a:off x="1849300" y="411650"/>
            <a:ext cx="166200" cy="23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816325" y="115575"/>
            <a:ext cx="15531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305925" y="5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5925"/>
                <a:gridCol w="4916225"/>
              </a:tblGrid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Título:||||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Error de Input. No pide verificación ni se guarda en una Base de Datos.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el enlace de “Register”, direcciona a un formulario que se puede colocar en blanco y lo toma como un usuario válido pero no deja ver las opciones hechas para los mismos usuarios y cierra sesión.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al enlace “Register”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Rellenando los campos o no, redirige a otro formulario con el registro verificado como usuario en blanco cuando que no debería aceptar campos en blanco.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Hacer clic en “sign-in” para hacer uso de dicho registro.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Vuelven a mostrarse los campos, se completan o no, nuevamente acepta campos en blanco, con varios errores al hacer clic tanto en “sign-in” como en “Submit”.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Hecho el usuario, se cierra sesión si queremos ver algo para los usuarios.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“Register Here” para comenzar el registro y obtener un usuario.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toma los datos o los toma en blanco. Crea un usuario parcial y cierra sesión al querer acceder a otros lugares solo para usuarios.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seguridad y funcionalidad..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seguridad y la funcionalidad del sistema..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Alta.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327600" y="115575"/>
            <a:ext cx="20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3: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4132" l="0" r="0" t="3616"/>
          <a:stretch/>
        </p:blipFill>
        <p:spPr>
          <a:xfrm>
            <a:off x="4464425" y="28900"/>
            <a:ext cx="4470974" cy="28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5613" l="0" r="0" t="3551"/>
          <a:stretch/>
        </p:blipFill>
        <p:spPr>
          <a:xfrm>
            <a:off x="152400" y="28900"/>
            <a:ext cx="4312027" cy="278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5">
            <a:alphaModFix/>
          </a:blip>
          <a:srcRect b="5999" l="0" r="0" t="2542"/>
          <a:stretch/>
        </p:blipFill>
        <p:spPr>
          <a:xfrm>
            <a:off x="195050" y="2810150"/>
            <a:ext cx="4269374" cy="223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 flipH="1">
            <a:off x="1690350" y="1885500"/>
            <a:ext cx="339600" cy="15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/>
          <p:nvPr/>
        </p:nvSpPr>
        <p:spPr>
          <a:xfrm>
            <a:off x="2029950" y="1379775"/>
            <a:ext cx="1170300" cy="5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1</a:t>
            </a:r>
            <a:endParaRPr b="1"/>
          </a:p>
        </p:txBody>
      </p:sp>
      <p:sp>
        <p:nvSpPr>
          <p:cNvPr id="113" name="Google Shape;113;p20"/>
          <p:cNvSpPr/>
          <p:nvPr/>
        </p:nvSpPr>
        <p:spPr>
          <a:xfrm>
            <a:off x="6638875" y="1567600"/>
            <a:ext cx="10404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2</a:t>
            </a:r>
            <a:endParaRPr b="1"/>
          </a:p>
        </p:txBody>
      </p:sp>
      <p:cxnSp>
        <p:nvCxnSpPr>
          <p:cNvPr id="114" name="Google Shape;114;p20"/>
          <p:cNvCxnSpPr>
            <a:stCxn id="113" idx="1"/>
          </p:cNvCxnSpPr>
          <p:nvPr/>
        </p:nvCxnSpPr>
        <p:spPr>
          <a:xfrm flipH="1">
            <a:off x="6024775" y="1802500"/>
            <a:ext cx="614100" cy="18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/>
          <p:nvPr/>
        </p:nvSpPr>
        <p:spPr>
          <a:xfrm>
            <a:off x="2318900" y="3958750"/>
            <a:ext cx="982500" cy="54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3</a:t>
            </a:r>
            <a:endParaRPr b="1"/>
          </a:p>
        </p:txBody>
      </p:sp>
      <p:cxnSp>
        <p:nvCxnSpPr>
          <p:cNvPr id="116" name="Google Shape;116;p20"/>
          <p:cNvCxnSpPr>
            <a:stCxn id="115" idx="1"/>
          </p:cNvCxnSpPr>
          <p:nvPr/>
        </p:nvCxnSpPr>
        <p:spPr>
          <a:xfrm rot="10800000">
            <a:off x="1632800" y="3944350"/>
            <a:ext cx="686100" cy="2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20"/>
          <p:cNvPicPr preferRelativeResize="0"/>
          <p:nvPr/>
        </p:nvPicPr>
        <p:blipFill rotWithShape="1">
          <a:blip r:embed="rId6">
            <a:alphaModFix/>
          </a:blip>
          <a:srcRect b="5059" l="0" r="0" t="3607"/>
          <a:stretch/>
        </p:blipFill>
        <p:spPr>
          <a:xfrm>
            <a:off x="4464425" y="2853475"/>
            <a:ext cx="4470974" cy="2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6429375" y="3973200"/>
            <a:ext cx="12063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Paso 4</a:t>
            </a:r>
            <a:endParaRPr b="1"/>
          </a:p>
        </p:txBody>
      </p:sp>
      <p:cxnSp>
        <p:nvCxnSpPr>
          <p:cNvPr id="119" name="Google Shape;119;p20"/>
          <p:cNvCxnSpPr>
            <a:stCxn id="118" idx="1"/>
          </p:cNvCxnSpPr>
          <p:nvPr/>
        </p:nvCxnSpPr>
        <p:spPr>
          <a:xfrm rot="10800000">
            <a:off x="5844375" y="3937200"/>
            <a:ext cx="585000" cy="2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/>
          <p:nvPr/>
        </p:nvSpPr>
        <p:spPr>
          <a:xfrm>
            <a:off x="5967025" y="4443000"/>
            <a:ext cx="22683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Cierra sesión automáticamente al hacer clic en otro botón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1"/>
          <p:cNvGraphicFramePr/>
          <p:nvPr/>
        </p:nvGraphicFramePr>
        <p:xfrm>
          <a:off x="952500" y="11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{7A796EE8-D491-4BD9-8CF2-CBCA05C98CF7}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Título: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Homepage guru99 - Link Business Travel no funciona.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Descripción: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Cuando se hace un clic en el enlace “Links” (“Business Travel @ About.com”), se muestra un mensaje de error.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Pasos: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Dirigirse a </a:t>
                      </a:r>
                      <a:r>
                        <a:rPr lang="es-419" sz="1100" u="sng">
                          <a:solidFill>
                            <a:srgbClr val="0000EE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Business Travel @ About.com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AutoNum type="arabicPeriod"/>
                      </a:pP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Dicho link, no funciona, arroja un error.</a:t>
                      </a:r>
                      <a:endParaRPr sz="1100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esperado: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Enlace a Link externo de la página.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Resultado obtenido: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funciona. Aparece un error.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 u="sng"/>
                        <a:t>Bug, Impacto, Criticidad y Frecuencia: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 enlace roto.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Este bug afecta la navegación y la experiencia del usuario en la página.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Baja. </a:t>
                      </a:r>
                      <a:r>
                        <a:rPr b="1" lang="es-419" sz="1000" u="sng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Todo el tiempo.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1"/>
          <p:cNvSpPr txBox="1"/>
          <p:nvPr/>
        </p:nvSpPr>
        <p:spPr>
          <a:xfrm>
            <a:off x="342050" y="2961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u="sng">
                <a:highlight>
                  <a:srgbClr val="FFFF00"/>
                </a:highlight>
              </a:rPr>
              <a:t>BUG</a:t>
            </a:r>
            <a:r>
              <a:rPr b="1" lang="es-419" u="sng">
                <a:highlight>
                  <a:srgbClr val="FFFF00"/>
                </a:highlight>
              </a:rPr>
              <a:t> N° 4: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