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астасия Шахина" initials="АШ" lastIdx="2" clrIdx="0">
    <p:extLst>
      <p:ext uri="{19B8F6BF-5375-455C-9EA6-DF929625EA0E}">
        <p15:presenceInfo xmlns:p15="http://schemas.microsoft.com/office/powerpoint/2012/main" userId="6a458c96faa96d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72D19-D59A-4FEB-ABF6-372333295B47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E93C2-7961-4884-A3A6-F8A710EE9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30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1663-7CD2-4607-A1F8-1387E56AD888}" type="datetime1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6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33F1-F428-4217-8FC4-7FB41F30D956}" type="datetime1">
              <a:rPr lang="ru-RU" smtClean="0"/>
              <a:t>23.06.2019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41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49-1171-40B8-A426-9ED87B845735}" type="datetime1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61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E771-5776-4559-BB05-AF558FC15853}" type="datetime1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51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5B28-C803-4E82-BBD2-2F14DFC3304F}" type="datetime1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901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4B02-DACD-4009-A9FB-38EC5BDE5420}" type="datetime1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0747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175-ECD4-452A-8519-AED493854BC6}" type="datetime1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806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DA9-6D0B-4D21-BE6C-5669DDAD0B12}" type="datetime1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521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FAD6-930A-4D36-A2FF-E86581E4E2D4}" type="datetime1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6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F27C-69F9-4C30-90AA-C4C959A82A9D}" type="datetime1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74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8F2D-AA50-40A4-B186-1B9D988F8202}" type="datetime1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66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4624-DFBB-4AB8-8383-ECA009E4A541}" type="datetime1">
              <a:rPr lang="ru-RU" smtClean="0"/>
              <a:t>23.06.2019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4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016B-CEA0-4775-B4CD-C3C953A75D25}" type="datetime1">
              <a:rPr lang="ru-RU" smtClean="0"/>
              <a:t>23.06.2019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54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E1F6-6E7F-4443-867D-9A1F2865F6AB}" type="datetime1">
              <a:rPr lang="ru-RU" smtClean="0"/>
              <a:t>23.06.2019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82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4CED-D98A-4934-953B-04CFE76CB20F}" type="datetime1">
              <a:rPr lang="ru-RU" smtClean="0"/>
              <a:t>23.06.2019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24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FD64-9FF5-4B93-8641-EA6AD23DE1E9}" type="datetime1">
              <a:rPr lang="ru-RU" smtClean="0"/>
              <a:t>23.06.2019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31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5FFA-87D3-44AF-8A27-F5C5B5351597}" type="datetime1">
              <a:rPr lang="ru-RU" smtClean="0"/>
              <a:t>23.06.2019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9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C9644F-0FB4-45FC-B7C9-848A79C8FAD4}" type="datetime1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ru-RU"/>
              <a:t>Ст. гр. ИБ - 116 Шахина А.В. "Разработка компилятора подмножества процедуро-ориентированного языка"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10E21C-946E-4366-90D7-9D8321F7E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594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92A798-021E-47F8-98CE-52C50E0131C5}"/>
              </a:ext>
            </a:extLst>
          </p:cNvPr>
          <p:cNvSpPr/>
          <p:nvPr/>
        </p:nvSpPr>
        <p:spPr>
          <a:xfrm>
            <a:off x="0" y="18864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Министерство науки и высшего образования Российской Федерации 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"Владимирский государственный университет имени Александра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Григорьевича и Николая Григорьевича Столетовых"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</a:t>
            </a:r>
            <a:r>
              <a:rPr lang="ru-RU" cap="all" dirty="0" err="1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ВлГУ</a:t>
            </a: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572F18-3796-419F-BA01-4B26CEC21B01}"/>
              </a:ext>
            </a:extLst>
          </p:cNvPr>
          <p:cNvSpPr/>
          <p:nvPr/>
        </p:nvSpPr>
        <p:spPr>
          <a:xfrm>
            <a:off x="0" y="2614673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ПРЕЗЕНТАЦИЯ К КУРСОВОЙ РАБОТЕ ПО ДИСЦИПЛИНЕ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«</a:t>
            </a:r>
            <a:r>
              <a:rPr lang="ru-RU" sz="24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ПРИКЛАДНЫЕ АЛГОРИТМЫ</a:t>
            </a: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ТЕМЕ: «</a:t>
            </a:r>
            <a:r>
              <a:rPr lang="ru-RU" sz="24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</a:t>
            </a:r>
            <a:endParaRPr lang="en-US" sz="2400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процедурно-ориентированного языка</a:t>
            </a: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1C2E4D-A3B3-4498-9531-D4B1C9D749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7"/>
            <a:ext cx="1990725" cy="117157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EE4633C-C9E9-4F90-B4C7-D70BF6788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65104"/>
            <a:ext cx="12192000" cy="2492896"/>
          </a:xfrm>
        </p:spPr>
        <p:txBody>
          <a:bodyPr>
            <a:normAutofit fontScale="25000" lnSpcReduction="20000"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7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Руководитель: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7200" dirty="0" err="1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К.т.н</a:t>
            </a:r>
            <a:r>
              <a:rPr lang="ru-RU" sz="7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доцент кафедры ИЗИ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7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Монахов Ю.М.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7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7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Выполнил: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7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Ст. гр. ИБ-116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7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Шахина А.В.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ВЛАДИМИР</a:t>
            </a:r>
            <a:r>
              <a:rPr lang="en-US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201</a:t>
            </a:r>
            <a:r>
              <a:rPr lang="en-US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06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12C6721-5FBC-4B96-9E47-AEA33AD9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106" y="1853782"/>
            <a:ext cx="4772691" cy="3905554"/>
          </a:xfrm>
        </p:spPr>
        <p:txBody>
          <a:bodyPr>
            <a:normAutofit/>
          </a:bodyPr>
          <a:lstStyle/>
          <a:p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f: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: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num1, num2: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 &lt;= 1)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a:=1;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num1:=a-1;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num2:=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(num1);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a:=a*num2;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factresult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:=a;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f:=5;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x:=fact(f);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105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CBC14F-4036-4D16-A936-246C5C64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8831" y="6546952"/>
            <a:ext cx="7543800" cy="365125"/>
          </a:xfrm>
        </p:spPr>
        <p:txBody>
          <a:bodyPr/>
          <a:lstStyle/>
          <a:p>
            <a:r>
              <a:rPr lang="ru-RU" dirty="0"/>
              <a:t>Ст. гр. ИБ - 116 Шахина А.В. "Разработка компилятора подмножества процедурно-ориентированного языка"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9252B1-F89C-4A08-B514-84941178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281" y="6059589"/>
            <a:ext cx="1142245" cy="669925"/>
          </a:xfrm>
        </p:spPr>
        <p:txBody>
          <a:bodyPr/>
          <a:lstStyle/>
          <a:p>
            <a:fld id="{2A10E21C-946E-4366-90D7-9D8321F7EF14}" type="slidenum">
              <a:rPr lang="ru-RU" smtClean="0"/>
              <a:t>10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ADE3BCA-124E-46C5-B4A8-E3223A95A313}"/>
              </a:ext>
            </a:extLst>
          </p:cNvPr>
          <p:cNvSpPr txBox="1">
            <a:spLocks/>
          </p:cNvSpPr>
          <p:nvPr/>
        </p:nvSpPr>
        <p:spPr>
          <a:xfrm>
            <a:off x="233516" y="-143934"/>
            <a:ext cx="1172496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ТЕСТИРОВАНИЕ ПРОГРАММЫ НА СООТВЕТСТВИЕ ТРЕБОВАНИЯМ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FA1A17-988C-499F-8826-17AA31C3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B1311E-1074-4D96-974F-78E832F03D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25857"/>
            <a:ext cx="1990725" cy="117157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B029DD-2672-4845-BDCE-0A3D9551790E}"/>
              </a:ext>
            </a:extLst>
          </p:cNvPr>
          <p:cNvSpPr txBox="1"/>
          <p:nvPr/>
        </p:nvSpPr>
        <p:spPr>
          <a:xfrm>
            <a:off x="4970074" y="2946389"/>
            <a:ext cx="3257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%20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i32, i32* %19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i32 %20, i32* %"num2"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%21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i32, i32* %2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%22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i32, i32* %"num2"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%23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i32 %21, %22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%24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i32 %23, i32* %24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%25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i32, i32* %24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i32 %25, i32* %2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%26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%26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ifend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%27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i32, i32* %2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i32 %27, i32* %"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factresult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%28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i32, i32* %"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factresult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i32 %28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%8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(i8*, ...) @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(i8*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inbounds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([4 x i8], [4 x i8]* @.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strint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i32 0, i32 0), i32 %7)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0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  <a:p>
            <a:endParaRPr lang="ru-RU" sz="8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0FD608C-58E0-4B5B-8208-3836A4FE6600}"/>
              </a:ext>
            </a:extLst>
          </p:cNvPr>
          <p:cNvSpPr/>
          <p:nvPr/>
        </p:nvSpPr>
        <p:spPr>
          <a:xfrm>
            <a:off x="3155235" y="1853782"/>
            <a:ext cx="6096000" cy="52322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strln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unnamed_addr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[2 x i8] c"\0A\00"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strint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unnamed_addr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 x i8]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c"%i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\0A\00"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strfloat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unnamed_addr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 x i8]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c"%f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\0A\00"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@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(i8*, ...)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@"x"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@"f"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@Func0(i32){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i32 %0, i32* %2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%"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factresult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%"num1"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%"num2"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%3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1, i32* %3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%4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i32, i32* %2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i32, i32* %3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%6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i32 %4, %5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i1 %6,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%7,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%10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%7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ifthen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%8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1, i32* %8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%9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i32, i32* %8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i32 %9, i32* %2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%26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%10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%11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1, i32* %11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%12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i32, i32* %2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%13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i32, i32* %11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%14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i32 %12, %13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%15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i32 %14, i32* %15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%16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i32, i32* %15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i32 %16, i32* %"num1"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%17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i32, i32* %"num1"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%18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@Func0(i32 %17)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%19 =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i32 %18, i32* %19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1400" dirty="0"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559796A-E22A-44D3-8898-E5F88D736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865" y="2059311"/>
            <a:ext cx="5057135" cy="29365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C0C276-887D-4AA5-B36A-94CC706AE085}"/>
              </a:ext>
            </a:extLst>
          </p:cNvPr>
          <p:cNvSpPr txBox="1"/>
          <p:nvPr/>
        </p:nvSpPr>
        <p:spPr>
          <a:xfrm>
            <a:off x="1190200" y="1079595"/>
            <a:ext cx="3930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Пример работы компилятора с рекурсией: подсчёт факториала. </a:t>
            </a:r>
            <a:endParaRPr lang="en-US" dirty="0">
              <a:solidFill>
                <a:srgbClr val="00206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45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516B32-178C-45C6-809D-DE70C502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5" y="1290484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74A546-0C1E-4DFB-8A88-B451B9AD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0725" y="6473210"/>
            <a:ext cx="7543800" cy="365125"/>
          </a:xfrm>
        </p:spPr>
        <p:txBody>
          <a:bodyPr/>
          <a:lstStyle/>
          <a:p>
            <a:r>
              <a:rPr lang="ru-RU" dirty="0"/>
              <a:t>Ст. гр. ИБ - 116 Шахина А.В. "Разработка компилятора подмножества процедурно-ориентированного языка"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72556A-A7AA-4EB7-90BE-53D7B17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5651" y="6138247"/>
            <a:ext cx="1142245" cy="669925"/>
          </a:xfrm>
        </p:spPr>
        <p:txBody>
          <a:bodyPr/>
          <a:lstStyle/>
          <a:p>
            <a:fld id="{2A10E21C-946E-4366-90D7-9D8321F7EF14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8FFAFB-5FD8-4C6A-B7B2-2CCF0B029C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25857"/>
            <a:ext cx="1990725" cy="1171575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7973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22D21-7CE2-4F19-A09E-C9588547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599" y="231875"/>
            <a:ext cx="8534400" cy="150706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530AA-5D72-4B94-882D-2F024FB50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134" y="1872361"/>
            <a:ext cx="8534400" cy="311327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1. Требования к разработке</a:t>
            </a:r>
          </a:p>
          <a:p>
            <a:r>
              <a:rPr lang="ru-RU" sz="2400" dirty="0">
                <a:solidFill>
                  <a:schemeClr val="bg1"/>
                </a:solidFill>
              </a:rPr>
              <a:t>2. Лексический анализатор</a:t>
            </a:r>
          </a:p>
          <a:p>
            <a:r>
              <a:rPr lang="ru-RU" sz="2400" dirty="0">
                <a:solidFill>
                  <a:schemeClr val="bg1"/>
                </a:solidFill>
              </a:rPr>
              <a:t>3. Синтаксический анализатор</a:t>
            </a:r>
          </a:p>
          <a:p>
            <a:r>
              <a:rPr lang="ru-RU" sz="2400" dirty="0">
                <a:solidFill>
                  <a:schemeClr val="bg1"/>
                </a:solidFill>
              </a:rPr>
              <a:t>4. Генерация байт-кода</a:t>
            </a:r>
          </a:p>
          <a:p>
            <a:r>
              <a:rPr lang="ru-RU" sz="2400" dirty="0">
                <a:solidFill>
                  <a:schemeClr val="bg1"/>
                </a:solidFill>
              </a:rPr>
              <a:t>5. Тестирование программы на соответствие требованиям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F070F6-FE46-45D3-9BB4-B669063D92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7"/>
            <a:ext cx="1990725" cy="117157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D79BA6-8932-4BF8-BA06-88308E2E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2241" y="6492875"/>
            <a:ext cx="7543800" cy="365125"/>
          </a:xfrm>
        </p:spPr>
        <p:txBody>
          <a:bodyPr/>
          <a:lstStyle/>
          <a:p>
            <a:r>
              <a:rPr lang="ru-RU" dirty="0"/>
              <a:t>Ст. гр. ИБ - 116 Шахина А.В. "Разработка компилятора подмножества процедурно-ориентированного языка"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A9331B-232A-427A-9530-AA137AEB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5149" y="6005512"/>
            <a:ext cx="1142245" cy="669925"/>
          </a:xfrm>
        </p:spPr>
        <p:txBody>
          <a:bodyPr/>
          <a:lstStyle/>
          <a:p>
            <a:fld id="{2A10E21C-946E-4366-90D7-9D8321F7EF1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71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F4F94-4E21-4EB4-A3FD-A630DF82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14299"/>
            <a:ext cx="8534400" cy="150706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ТРЕБОВАНИЯ К РАЗРАБОТКЕ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DF18B-2BC3-49E6-ADEA-4786ECAB6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6" y="1209368"/>
            <a:ext cx="11667678" cy="447705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300" dirty="0">
                <a:solidFill>
                  <a:srgbClr val="002060"/>
                </a:solidFill>
              </a:rPr>
              <a:t>Разработанный программный модуль должен соответствовать следующим требованиям: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>
                <a:solidFill>
                  <a:srgbClr val="002060"/>
                </a:solidFill>
              </a:rPr>
              <a:t>1. Требования к входному языку: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300" dirty="0">
                <a:solidFill>
                  <a:srgbClr val="002060"/>
                </a:solidFill>
              </a:rPr>
              <a:t>Должны присутствовать операторные скобки;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300" dirty="0" err="1">
                <a:solidFill>
                  <a:srgbClr val="002060"/>
                </a:solidFill>
              </a:rPr>
              <a:t>Идентация</a:t>
            </a:r>
            <a:r>
              <a:rPr lang="ru-RU" sz="2300" dirty="0">
                <a:solidFill>
                  <a:srgbClr val="002060"/>
                </a:solidFill>
              </a:rPr>
              <a:t> должна игнорироваться программой;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300" dirty="0">
                <a:solidFill>
                  <a:srgbClr val="002060"/>
                </a:solidFill>
              </a:rPr>
              <a:t>Входная программа должна представлять собой единый модуль, но требуется предусмотреть вызов функций;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300" dirty="0">
                <a:solidFill>
                  <a:srgbClr val="002060"/>
                </a:solidFill>
              </a:rPr>
              <a:t>Могут присутствовать комментарии произвольной длины, которые должны игнорироваться компилятором;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300" dirty="0">
                <a:solidFill>
                  <a:srgbClr val="002060"/>
                </a:solidFill>
              </a:rPr>
              <a:t>Обязательное присутствие следующих операторов: присваивание (:=), условный оператор (</a:t>
            </a:r>
            <a:r>
              <a:rPr lang="en-US" sz="2300" dirty="0">
                <a:solidFill>
                  <a:srgbClr val="002060"/>
                </a:solidFill>
              </a:rPr>
              <a:t>if)</a:t>
            </a:r>
            <a:r>
              <a:rPr lang="ru-RU" sz="2300" dirty="0">
                <a:solidFill>
                  <a:srgbClr val="002060"/>
                </a:solidFill>
              </a:rPr>
              <a:t>, операторы цикла (</a:t>
            </a:r>
            <a:r>
              <a:rPr lang="en-US" sz="2300" dirty="0">
                <a:solidFill>
                  <a:srgbClr val="002060"/>
                </a:solidFill>
              </a:rPr>
              <a:t>for, while, break, continue), </a:t>
            </a:r>
            <a:r>
              <a:rPr lang="ru-RU" sz="2300" dirty="0">
                <a:solidFill>
                  <a:srgbClr val="002060"/>
                </a:solidFill>
              </a:rPr>
              <a:t>арифметические операторы и операторы сравнения (</a:t>
            </a:r>
            <a:r>
              <a:rPr lang="en-US" sz="2300" dirty="0">
                <a:solidFill>
                  <a:srgbClr val="002060"/>
                </a:solidFill>
              </a:rPr>
              <a:t>+, -, *</a:t>
            </a:r>
            <a:r>
              <a:rPr lang="ru-RU" sz="2300" dirty="0">
                <a:solidFill>
                  <a:srgbClr val="002060"/>
                </a:solidFill>
              </a:rPr>
              <a:t>,</a:t>
            </a:r>
            <a:r>
              <a:rPr lang="en-US" sz="2300" dirty="0">
                <a:solidFill>
                  <a:srgbClr val="002060"/>
                </a:solidFill>
              </a:rPr>
              <a:t> /, &gt;, &lt;, &lt;&gt;, &lt;=, &gt;=</a:t>
            </a:r>
            <a:r>
              <a:rPr lang="ru-RU" sz="2300" dirty="0">
                <a:solidFill>
                  <a:srgbClr val="002060"/>
                </a:solidFill>
              </a:rPr>
              <a:t>), а также логические операторы (</a:t>
            </a:r>
            <a:r>
              <a:rPr lang="en-US" sz="2300" dirty="0">
                <a:solidFill>
                  <a:srgbClr val="002060"/>
                </a:solidFill>
              </a:rPr>
              <a:t>and, or</a:t>
            </a:r>
            <a:r>
              <a:rPr lang="ru-RU" sz="2300" dirty="0">
                <a:solidFill>
                  <a:srgbClr val="002060"/>
                </a:solidFill>
              </a:rPr>
              <a:t>);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300" dirty="0">
                <a:solidFill>
                  <a:srgbClr val="002060"/>
                </a:solidFill>
              </a:rPr>
              <a:t>Присутствие двух типов данных (целочисленный и вещественный);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300" dirty="0">
                <a:solidFill>
                  <a:srgbClr val="002060"/>
                </a:solidFill>
              </a:rPr>
              <a:t>Базовый вывод;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>
                <a:solidFill>
                  <a:srgbClr val="002060"/>
                </a:solidFill>
              </a:rPr>
              <a:t>2. Требования к выходному языку: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>
                <a:solidFill>
                  <a:srgbClr val="002060"/>
                </a:solidFill>
              </a:rPr>
              <a:t>Программа должна быть получена на ассемблере или байт-коде.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u-RU" dirty="0"/>
          </a:p>
          <a:p>
            <a:pPr marL="457200" indent="-457200">
              <a:spcBef>
                <a:spcPts val="0"/>
              </a:spcBef>
              <a:buAutoNum type="arabicPeriod"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F718FE-5BCE-4FE2-BF46-A8D425DF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2241" y="6466194"/>
            <a:ext cx="7543800" cy="365125"/>
          </a:xfrm>
        </p:spPr>
        <p:txBody>
          <a:bodyPr/>
          <a:lstStyle/>
          <a:p>
            <a:r>
              <a:rPr lang="ru-RU" dirty="0"/>
              <a:t>Ст. гр. ИБ - 116 Шахина А.В. "Разработка компилятора подмножества процедурно-ориентированного языка"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AB3C77-F8EE-47E8-ABB3-FEA03623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5149" y="6161394"/>
            <a:ext cx="1142245" cy="669925"/>
          </a:xfrm>
        </p:spPr>
        <p:txBody>
          <a:bodyPr/>
          <a:lstStyle/>
          <a:p>
            <a:fld id="{2A10E21C-946E-4366-90D7-9D8321F7EF14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E10080-A33D-4B39-A956-10665F0F4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7"/>
            <a:ext cx="1990725" cy="1171575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8092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8C81C-A3DB-4610-83D4-B1BD43F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0184"/>
            <a:ext cx="8534400" cy="11598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ЛЕКСИЧЕСКИЙ АНАЛИЗАТОР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B4D44-D0B7-4D30-A1EE-890766337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492096"/>
            <a:ext cx="6445045" cy="5000779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2060"/>
                </a:solidFill>
              </a:rPr>
              <a:t>Поток символов текста входной программы подаётся на вход лексическому анализатору. Он выделяет идентификаторы, операторы, зарезервированные слова, строковые и числовые литералы, удаляет пробельные символы и комментарии, тем самым разбивая текст программы на токены. Список токенов хранится в структуре данных </a:t>
            </a:r>
            <a:r>
              <a:rPr lang="en-US" sz="1800" dirty="0" err="1">
                <a:solidFill>
                  <a:srgbClr val="002060"/>
                </a:solidFill>
              </a:rPr>
              <a:t>ArrayList</a:t>
            </a:r>
            <a:r>
              <a:rPr lang="en-US" sz="1800" dirty="0">
                <a:solidFill>
                  <a:srgbClr val="002060"/>
                </a:solidFill>
              </a:rPr>
              <a:t> &lt;Token&gt;. </a:t>
            </a:r>
            <a:endParaRPr lang="ru-RU" sz="1800" dirty="0">
              <a:solidFill>
                <a:srgbClr val="002060"/>
              </a:solidFill>
            </a:endParaRPr>
          </a:p>
          <a:p>
            <a:pPr marL="0" indent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2060"/>
                </a:solidFill>
              </a:rPr>
              <a:t>Зарезервированные слова, использующиеся в языке </a:t>
            </a:r>
            <a:r>
              <a:rPr lang="en-US" sz="1800" dirty="0">
                <a:solidFill>
                  <a:srgbClr val="002060"/>
                </a:solidFill>
              </a:rPr>
              <a:t>Pascal,</a:t>
            </a:r>
            <a:r>
              <a:rPr lang="ru-RU" sz="1800" dirty="0">
                <a:solidFill>
                  <a:srgbClr val="002060"/>
                </a:solidFill>
              </a:rPr>
              <a:t> хранятся в файле </a:t>
            </a:r>
            <a:r>
              <a:rPr lang="en-US" sz="1800" dirty="0">
                <a:solidFill>
                  <a:srgbClr val="002060"/>
                </a:solidFill>
              </a:rPr>
              <a:t>vocabulary.txt</a:t>
            </a:r>
            <a:r>
              <a:rPr lang="ru-RU" sz="1800" dirty="0">
                <a:solidFill>
                  <a:srgbClr val="002060"/>
                </a:solidFill>
              </a:rPr>
              <a:t>. Константы – числовые литералы. </a:t>
            </a:r>
            <a:endParaRPr lang="en-US" sz="1800" dirty="0">
              <a:solidFill>
                <a:srgbClr val="002060"/>
              </a:solidFill>
            </a:endParaRPr>
          </a:p>
          <a:p>
            <a:pPr marL="0" indent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2060"/>
                </a:solidFill>
              </a:rPr>
              <a:t>Поддерживаемые программой операторы: 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'('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') ‘,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'+'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'-'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'*'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'/'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'='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'&lt;'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'&gt;'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`&lt;=`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=`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', ‘; '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‘</a:t>
            </a:r>
            <a:r>
              <a:rPr lang="en-US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and</a:t>
            </a:r>
            <a:r>
              <a:rPr lang="ru-RU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’.</a:t>
            </a:r>
            <a:endParaRPr lang="en-US" altLang="ru-RU" sz="1800" dirty="0">
              <a:solidFill>
                <a:srgbClr val="002060"/>
              </a:solidFill>
              <a:latin typeface="Century Gothic (Основной текст)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Комментарии распознаются с помощью символов </a:t>
            </a:r>
            <a:r>
              <a:rPr lang="en-US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`</a:t>
            </a:r>
            <a:r>
              <a:rPr lang="ru-RU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!</a:t>
            </a:r>
            <a:r>
              <a:rPr lang="en-US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` </a:t>
            </a:r>
            <a:r>
              <a:rPr lang="ru-RU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и </a:t>
            </a:r>
            <a:r>
              <a:rPr lang="en-US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`</a:t>
            </a:r>
            <a:r>
              <a:rPr lang="ru-RU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?</a:t>
            </a:r>
            <a:r>
              <a:rPr lang="en-US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`, </a:t>
            </a:r>
            <a:r>
              <a:rPr lang="ru-RU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где </a:t>
            </a:r>
            <a:r>
              <a:rPr lang="en-US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`</a:t>
            </a:r>
            <a:r>
              <a:rPr lang="ru-RU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!</a:t>
            </a:r>
            <a:r>
              <a:rPr lang="en-US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` - </a:t>
            </a:r>
            <a:r>
              <a:rPr lang="ru-RU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начало комментария, а </a:t>
            </a:r>
            <a:r>
              <a:rPr lang="en-US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`</a:t>
            </a:r>
            <a:r>
              <a:rPr lang="ru-RU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?</a:t>
            </a:r>
            <a:r>
              <a:rPr lang="en-US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` </a:t>
            </a:r>
            <a:r>
              <a:rPr lang="ru-RU" altLang="ru-RU" sz="1800" dirty="0">
                <a:solidFill>
                  <a:srgbClr val="002060"/>
                </a:solidFill>
                <a:latin typeface="Century Gothic (Основной текст)"/>
                <a:cs typeface="Times New Roman" panose="02020603050405020304" pitchFamily="18" charset="0"/>
              </a:rPr>
              <a:t>- конец комментария. </a:t>
            </a:r>
            <a:endParaRPr lang="en-US" altLang="ru-RU" sz="1800" dirty="0">
              <a:solidFill>
                <a:srgbClr val="002060"/>
              </a:solidFill>
              <a:latin typeface="Century Gothic (Основной текст)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endParaRPr lang="ru-RU" sz="1800" dirty="0"/>
          </a:p>
          <a:p>
            <a:pPr marL="0" indent="457200">
              <a:buNone/>
            </a:pPr>
            <a:endParaRPr lang="ru-RU" dirty="0"/>
          </a:p>
          <a:p>
            <a:pPr marL="0" indent="45720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394EE1-272D-47D4-8FFD-7D6A89B6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0" y="6492875"/>
            <a:ext cx="7543800" cy="365125"/>
          </a:xfrm>
        </p:spPr>
        <p:txBody>
          <a:bodyPr/>
          <a:lstStyle/>
          <a:p>
            <a:r>
              <a:rPr lang="ru-RU" dirty="0"/>
              <a:t>Ст. гр. ИБ - 116 Шахина А.В. "Разработка компилятора подмножества процедурно-ориентированного языка"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D8E3F3-B031-4F56-B34E-F04AC94D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239" y="6157912"/>
            <a:ext cx="1142245" cy="669925"/>
          </a:xfrm>
        </p:spPr>
        <p:txBody>
          <a:bodyPr/>
          <a:lstStyle/>
          <a:p>
            <a:fld id="{2A10E21C-946E-4366-90D7-9D8321F7EF14}" type="slidenum">
              <a:rPr lang="ru-RU" smtClean="0"/>
              <a:t>4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85ED15-66E1-4A34-8F8F-4A075D28F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7"/>
            <a:ext cx="1990725" cy="117157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291C94-26DA-4C9B-BAB3-6A1F27DD941C}"/>
              </a:ext>
            </a:extLst>
          </p:cNvPr>
          <p:cNvSpPr txBox="1"/>
          <p:nvPr/>
        </p:nvSpPr>
        <p:spPr>
          <a:xfrm>
            <a:off x="7445906" y="823557"/>
            <a:ext cx="396731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"TK_OPEN_PARENTHESIS"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"TK_CLOSE_PARENTHESIS"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"TK_OPEN_SQUARE_BRACKET"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"TK_CLOSE_SQUARE_BRACKET"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"TK_DOT"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"TK_RANGE"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"TK_COLON"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"TK_SEMI_COLON"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"+"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"TK_PLUS"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"TK_MINUS"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"TK_MULTIPLY"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"TK_DIVIDE"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"TK_LESS_THAN"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"&lt;="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"TK_LESS_THAN_EQUAL"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"TK_GREATER_THAN"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"&gt;="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"TK_GREATER_THAN_EQUAL"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":="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"TK_ASSIGNMENT"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"TK_COMMA"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"="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"TK_EQUAL"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OPERATORS_TOKEN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"&lt;&gt;"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"TK_NOT_EQUAL"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8D4A69-818D-46AB-B9E9-50FA679A7CD7}"/>
              </a:ext>
            </a:extLst>
          </p:cNvPr>
          <p:cNvSpPr txBox="1"/>
          <p:nvPr/>
        </p:nvSpPr>
        <p:spPr>
          <a:xfrm>
            <a:off x="6533535" y="5735708"/>
            <a:ext cx="6194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CHAR_TYPE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lang="ru-RU" altLang="ru-RU" sz="1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Character.</a:t>
            </a:r>
            <a:r>
              <a:rPr lang="ru-RU" altLang="ru-RU" sz="1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toChars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ru-RU" altLang="ru-RU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]), TYPE.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CHAR_TYPE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lang="ru-RU" altLang="ru-RU" sz="1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Character.</a:t>
            </a:r>
            <a:r>
              <a:rPr lang="ru-RU" altLang="ru-RU" sz="1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toChars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ru-RU" altLang="ru-RU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]), TYPE.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CHAR_TYPE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lang="ru-RU" altLang="ru-RU" sz="1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Character.</a:t>
            </a:r>
            <a:r>
              <a:rPr lang="ru-RU" altLang="ru-RU" sz="1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toChars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ru-RU" altLang="ru-RU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]), TYPE.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altLang="ru-RU" dirty="0">
              <a:latin typeface="Arial" panose="020B0604020202020204" pitchFamily="34" charset="0"/>
            </a:endParaRPr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16349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76BC4-1D50-4B79-97E9-24236E80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78803"/>
            <a:ext cx="11295978" cy="953709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Тестирование лексического анализатора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816D2E-0BF4-4674-ADE4-1D585069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0" y="6511382"/>
            <a:ext cx="7543800" cy="365125"/>
          </a:xfrm>
        </p:spPr>
        <p:txBody>
          <a:bodyPr/>
          <a:lstStyle/>
          <a:p>
            <a:r>
              <a:rPr lang="ru-RU" dirty="0"/>
              <a:t>Ст. гр. ИБ - 116 Шахина А.В. "Разработка компилятора подмножества процедурно-ориентированного языка"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0C44C8-1FFE-4244-9777-8AAD1F6F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945" y="6009272"/>
            <a:ext cx="1142245" cy="669925"/>
          </a:xfrm>
        </p:spPr>
        <p:txBody>
          <a:bodyPr/>
          <a:lstStyle/>
          <a:p>
            <a:fld id="{2A10E21C-946E-4366-90D7-9D8321F7EF14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418AD3-1D84-4428-8364-E940BD4668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701175"/>
            <a:ext cx="1990725" cy="117157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2265A6-329A-43B6-A1C8-6974235F9F00}"/>
              </a:ext>
            </a:extLst>
          </p:cNvPr>
          <p:cNvSpPr txBox="1"/>
          <p:nvPr/>
        </p:nvSpPr>
        <p:spPr>
          <a:xfrm>
            <a:off x="834352" y="1228900"/>
            <a:ext cx="5259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Тестируемая программа на исходном языке 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7DEDC93F-20ED-460D-93F3-6C4EC749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892167"/>
            <a:ext cx="8534400" cy="3615267"/>
          </a:xfrm>
        </p:spPr>
        <p:txBody>
          <a:bodyPr>
            <a:normAutofit fontScale="62500" lnSpcReduction="20000"/>
          </a:bodyPr>
          <a:lstStyle/>
          <a:p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f: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: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num1, num2: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 &lt;= 1)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a:=1;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num1:=a-1;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num2:=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(num1);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a:=a*num2;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factresult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:=a;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f:=5;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x:=fact(f);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dirty="0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DD9C3933-6648-458D-A90F-B086E982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0405" y="1552066"/>
            <a:ext cx="598884" cy="5029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581899F7-B1E5-466F-AB03-10CD4E6B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49268" y="1554519"/>
            <a:ext cx="619533" cy="494211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B32E1C-098C-42CD-B43D-517A9EDE5528}"/>
              </a:ext>
            </a:extLst>
          </p:cNvPr>
          <p:cNvSpPr txBox="1"/>
          <p:nvPr/>
        </p:nvSpPr>
        <p:spPr>
          <a:xfrm>
            <a:off x="6613423" y="1088955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Полученные токены</a:t>
            </a:r>
          </a:p>
        </p:txBody>
      </p:sp>
    </p:spTree>
    <p:extLst>
      <p:ext uri="{BB962C8B-B14F-4D97-AF65-F5344CB8AC3E}">
        <p14:creationId xmlns:p14="http://schemas.microsoft.com/office/powerpoint/2010/main" val="297205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0236D-E1B8-4CAF-AF24-26ADAA67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67" y="118531"/>
            <a:ext cx="8534400" cy="91259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СИНТАКСИЧЕСКИЙ АНАЛИЗАТОР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FB622-52AE-46EF-9389-C304E9EA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2" y="1512863"/>
            <a:ext cx="7063248" cy="4489731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</a:rPr>
              <a:t>Синтаксический анализатор является </a:t>
            </a:r>
            <a:r>
              <a:rPr lang="en-US" dirty="0">
                <a:solidFill>
                  <a:srgbClr val="002060"/>
                </a:solidFill>
              </a:rPr>
              <a:t>LL-</a:t>
            </a:r>
            <a:r>
              <a:rPr lang="ru-RU" dirty="0">
                <a:solidFill>
                  <a:srgbClr val="002060"/>
                </a:solidFill>
              </a:rPr>
              <a:t>парсером. Список токенов поступает на вход синтаксическому анализатору, после чего происходит их считывание слева направо. Далее создаётся список команд и стек переменных. 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Стек переменных содержит все переменные, объявленные в исходном файле. В начале стека хранятся глобальные переменные, а затем те, которые имеют различные области видимости.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6847CC-5958-4062-BF0D-28631081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2241" y="6386956"/>
            <a:ext cx="7543800" cy="365125"/>
          </a:xfrm>
        </p:spPr>
        <p:txBody>
          <a:bodyPr/>
          <a:lstStyle/>
          <a:p>
            <a:r>
              <a:rPr lang="ru-RU" dirty="0"/>
              <a:t>Ст. гр. ИБ - 116 Шахина А.В. "Разработка компилятора подмножества процедурно-ориентированного языка"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EC114D-D5DB-40E3-BCEE-EF3A80A8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3503" y="6051993"/>
            <a:ext cx="1142245" cy="669925"/>
          </a:xfrm>
        </p:spPr>
        <p:txBody>
          <a:bodyPr/>
          <a:lstStyle/>
          <a:p>
            <a:fld id="{2A10E21C-946E-4366-90D7-9D8321F7EF14}" type="slidenum">
              <a:rPr lang="ru-RU" smtClean="0"/>
              <a:t>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AACE08-D28F-4008-ABF9-BE8152773E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730672"/>
            <a:ext cx="1990725" cy="117157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30113D-8F52-4180-A1AD-05D2172D7D02}"/>
              </a:ext>
            </a:extLst>
          </p:cNvPr>
          <p:cNvSpPr txBox="1"/>
          <p:nvPr/>
        </p:nvSpPr>
        <p:spPr>
          <a:xfrm>
            <a:off x="8465574" y="1415490"/>
            <a:ext cx="30398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Каждая из команд определяет действия, которые должен выполнить генератор байт-кода. Например, команда </a:t>
            </a:r>
            <a:r>
              <a:rPr lang="en-US" dirty="0">
                <a:solidFill>
                  <a:srgbClr val="002060"/>
                </a:solidFill>
              </a:rPr>
              <a:t>HALT </a:t>
            </a:r>
            <a:r>
              <a:rPr lang="ru-RU" dirty="0">
                <a:solidFill>
                  <a:srgbClr val="002060"/>
                </a:solidFill>
              </a:rPr>
              <a:t>означает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конец команд, т.е. завершение программы. 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1D5C07-41EB-4D37-8F18-E13774FC1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186" y="4577223"/>
            <a:ext cx="3518075" cy="86528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1348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34C2B-C6DB-49F6-9522-C6A645EF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403394" cy="133777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Тестирование синтаксического анализатора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12AA26-E42F-446F-B32F-27CEFB01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0725" y="6427991"/>
            <a:ext cx="7543800" cy="365125"/>
          </a:xfrm>
        </p:spPr>
        <p:txBody>
          <a:bodyPr/>
          <a:lstStyle/>
          <a:p>
            <a:r>
              <a:rPr lang="ru-RU" dirty="0"/>
              <a:t>Ст. гр. ИБ - 116 Шахина А.В. "Разработка компилятора подмножества процедурно-ориентированного языка"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3C0338-8F2F-42CC-93E1-C05D4339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658" y="6103373"/>
            <a:ext cx="1142245" cy="669925"/>
          </a:xfrm>
        </p:spPr>
        <p:txBody>
          <a:bodyPr/>
          <a:lstStyle/>
          <a:p>
            <a:fld id="{2A10E21C-946E-4366-90D7-9D8321F7EF14}" type="slidenum">
              <a:rPr lang="ru-RU" smtClean="0"/>
              <a:t>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C6C478-B7D2-41EC-9BCB-D14AB956F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686425"/>
            <a:ext cx="1990725" cy="117157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F7FC66-B5B7-4681-A426-A10FECEFCB97}"/>
              </a:ext>
            </a:extLst>
          </p:cNvPr>
          <p:cNvSpPr txBox="1"/>
          <p:nvPr/>
        </p:nvSpPr>
        <p:spPr>
          <a:xfrm>
            <a:off x="7163" y="1228901"/>
            <a:ext cx="5259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Тестируемая программа на исходном языке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38ECC-7A62-4C67-9D09-8522A4CC303D}"/>
              </a:ext>
            </a:extLst>
          </p:cNvPr>
          <p:cNvSpPr txBox="1"/>
          <p:nvPr/>
        </p:nvSpPr>
        <p:spPr>
          <a:xfrm>
            <a:off x="6201697" y="1087782"/>
            <a:ext cx="4876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STARTGLOBALVARS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STARTVARDECL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INTVAR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ENDVARDECL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PUSHVARFROMDECL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FUNCTIONSTARTINT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STARTFUNCVARS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IFCMP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PUSHINTLIT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LEQ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IFTHEN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PUSHINTLIT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POP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IFELSE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PUSHINTLIT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SUB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POP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ISCALLINT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PUSHINT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PUSHINT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FUNCTIONCALL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REPLACERESULT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POP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MULT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POP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IFEND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FUNCRETURN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POP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FUNCTIONENDINT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STARTPROGRAM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PUSHINTLIT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POP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ISCALLINT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PUSHINT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PUSHINT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FUNCTIONCALL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REPLACERESULT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POP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PUSH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PRINT_INT</a:t>
            </a:r>
          </a:p>
          <a:p>
            <a:r>
              <a:rPr 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COMMAND_LIST: HALT</a:t>
            </a:r>
            <a:endParaRPr lang="ru-RU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689EC-13F1-444B-BA3D-65D26BC3F1E5}"/>
              </a:ext>
            </a:extLst>
          </p:cNvPr>
          <p:cNvSpPr txBox="1"/>
          <p:nvPr/>
        </p:nvSpPr>
        <p:spPr>
          <a:xfrm>
            <a:off x="8491384" y="3096600"/>
            <a:ext cx="3249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Команды, полученные после синтаксического анализа</a:t>
            </a:r>
          </a:p>
        </p:txBody>
      </p:sp>
      <p:sp>
        <p:nvSpPr>
          <p:cNvPr id="16" name="Объект 13">
            <a:extLst>
              <a:ext uri="{FF2B5EF4-FFF2-40B4-BE49-F238E27FC236}">
                <a16:creationId xmlns:a16="http://schemas.microsoft.com/office/drawing/2014/main" id="{ACB66E3D-B1C6-4FFC-AEA8-7665F097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55" y="2012014"/>
            <a:ext cx="8534400" cy="3614738"/>
          </a:xfrm>
        </p:spPr>
        <p:txBody>
          <a:bodyPr>
            <a:normAutofit fontScale="62500" lnSpcReduction="20000"/>
          </a:bodyPr>
          <a:lstStyle/>
          <a:p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f: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: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num1, num2: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 &lt;= 1)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a:=1;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num1:=a-1;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num2:=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(num1);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a:=a*num2;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factresult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:=a;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f:=5;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x:=fact(f);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05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51F2D-3B76-4FC5-B77D-C05DD6DF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311542"/>
            <a:ext cx="8534400" cy="150706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БАЙТ-КОДА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B4525-DCDB-4515-AB49-FA82085B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19" y="645082"/>
            <a:ext cx="4551466" cy="288331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Парсер отправляет список команд в класс </a:t>
            </a:r>
            <a:r>
              <a:rPr lang="en-US" dirty="0">
                <a:solidFill>
                  <a:srgbClr val="002060"/>
                </a:solidFill>
              </a:rPr>
              <a:t>Generator</a:t>
            </a:r>
            <a:r>
              <a:rPr lang="ru-RU" dirty="0">
                <a:solidFill>
                  <a:srgbClr val="002060"/>
                </a:solidFill>
              </a:rPr>
              <a:t>, где начинает составляться </a:t>
            </a:r>
            <a:r>
              <a:rPr lang="en-US" dirty="0">
                <a:solidFill>
                  <a:srgbClr val="002060"/>
                </a:solidFill>
              </a:rPr>
              <a:t>LLVM IR </a:t>
            </a:r>
            <a:r>
              <a:rPr lang="ru-RU" dirty="0">
                <a:solidFill>
                  <a:srgbClr val="002060"/>
                </a:solidFill>
              </a:rPr>
              <a:t>код. Каждая команда описывает некоторые действия с </a:t>
            </a:r>
            <a:r>
              <a:rPr lang="en-US" dirty="0">
                <a:solidFill>
                  <a:srgbClr val="002060"/>
                </a:solidFill>
              </a:rPr>
              <a:t>LLVM IR.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493E5B-D9E9-4956-B67D-2EDF8BD2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0725" y="6558909"/>
            <a:ext cx="7543800" cy="365125"/>
          </a:xfrm>
        </p:spPr>
        <p:txBody>
          <a:bodyPr/>
          <a:lstStyle/>
          <a:p>
            <a:r>
              <a:rPr lang="ru-RU" dirty="0"/>
              <a:t>Ст. гр. ИБ - 116 Шахина А.В. "Разработка компилятора подмножества процедурно-ориентированного языка"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3A3143-C996-4FD8-BC17-A15D85FE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3908" y="6157912"/>
            <a:ext cx="1142245" cy="669925"/>
          </a:xfrm>
        </p:spPr>
        <p:txBody>
          <a:bodyPr/>
          <a:lstStyle/>
          <a:p>
            <a:fld id="{2A10E21C-946E-4366-90D7-9D8321F7EF14}" type="slidenum">
              <a:rPr lang="ru-RU" smtClean="0"/>
              <a:t>8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188F74-F99D-4AC1-91F4-6427415DF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686425"/>
            <a:ext cx="1990725" cy="117157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5612D-FD35-44EF-AC58-4C0814B19521}"/>
              </a:ext>
            </a:extLst>
          </p:cNvPr>
          <p:cNvSpPr txBox="1"/>
          <p:nvPr/>
        </p:nvSpPr>
        <p:spPr>
          <a:xfrm rot="10800000" flipH="1" flipV="1">
            <a:off x="295960" y="645082"/>
            <a:ext cx="4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</a:rPr>
              <a:t>Например, список команд, когда переменной присваивают некоторое значение, выглядит следующим образом: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AE64-72B5-45BE-9589-CA0373D806F8}"/>
              </a:ext>
            </a:extLst>
          </p:cNvPr>
          <p:cNvSpPr txBox="1"/>
          <p:nvPr/>
        </p:nvSpPr>
        <p:spPr>
          <a:xfrm>
            <a:off x="1227188" y="4303835"/>
            <a:ext cx="2640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</a:rPr>
              <a:t>Данные команды преобразуются в следующий </a:t>
            </a:r>
            <a:r>
              <a:rPr lang="en-US" dirty="0">
                <a:solidFill>
                  <a:srgbClr val="002060"/>
                </a:solidFill>
              </a:rPr>
              <a:t>LLVM IR: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B79615-1B1B-41BC-B27B-DF485824F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188" y="1878492"/>
            <a:ext cx="2615814" cy="201701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DF5DB69-37D5-4ACF-A1EC-569C9E65C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940" y="2961909"/>
            <a:ext cx="7886700" cy="34099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8615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2F7-82F1-490B-8814-80FF70ED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16" y="40456"/>
            <a:ext cx="11724968" cy="150706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ТЕСТИРОВАНИЕ ПРОГРАММЫ НА СООТВЕТСТВИЕ ТРЕБОВАНИЯМ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5F323E-6A20-4523-A987-B72D8F71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127" y="6047094"/>
            <a:ext cx="1142245" cy="669925"/>
          </a:xfrm>
        </p:spPr>
        <p:txBody>
          <a:bodyPr/>
          <a:lstStyle/>
          <a:p>
            <a:fld id="{2A10E21C-946E-4366-90D7-9D8321F7EF14}" type="slidenum">
              <a:rPr lang="ru-RU" smtClean="0"/>
              <a:t>9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AF431-7C97-40FF-BFB9-BD4D2A882928}"/>
              </a:ext>
            </a:extLst>
          </p:cNvPr>
          <p:cNvSpPr txBox="1"/>
          <p:nvPr/>
        </p:nvSpPr>
        <p:spPr>
          <a:xfrm>
            <a:off x="586248" y="1281278"/>
            <a:ext cx="49702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solidFill>
                  <a:srgbClr val="002060"/>
                </a:solidFill>
                <a:cs typeface="Times New Roman" panose="02020603050405020304" pitchFamily="18" charset="0"/>
              </a:rPr>
              <a:t>В данном примере учтены все требования курсовой работы: игнорирование комментариев и </a:t>
            </a:r>
            <a:r>
              <a:rPr lang="ru-RU" sz="16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идентации</a:t>
            </a:r>
            <a:r>
              <a:rPr lang="ru-RU" sz="1600" dirty="0">
                <a:solidFill>
                  <a:srgbClr val="002060"/>
                </a:solidFill>
                <a:cs typeface="Times New Roman" panose="02020603050405020304" pitchFamily="18" charset="0"/>
              </a:rPr>
              <a:t>, два типа данных, вызов функции, вывод чисел и переменных, присутствие всех </a:t>
            </a:r>
            <a:r>
              <a:rPr lang="ru-RU" sz="16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операторой</a:t>
            </a:r>
            <a:r>
              <a:rPr lang="ru-RU" sz="1600" dirty="0">
                <a:solidFill>
                  <a:srgbClr val="002060"/>
                </a:solidFill>
                <a:cs typeface="Times New Roman" panose="02020603050405020304" pitchFamily="18" charset="0"/>
              </a:rPr>
              <a:t>, а также арифметических операций.  Полученный </a:t>
            </a:r>
            <a:r>
              <a:rPr lang="en-US" sz="1600" dirty="0">
                <a:solidFill>
                  <a:srgbClr val="002060"/>
                </a:solidFill>
                <a:cs typeface="Times New Roman" panose="02020603050405020304" pitchFamily="18" charset="0"/>
              </a:rPr>
              <a:t>LLVM IR </a:t>
            </a:r>
            <a:r>
              <a:rPr lang="ru-RU" sz="1600" dirty="0">
                <a:solidFill>
                  <a:srgbClr val="002060"/>
                </a:solidFill>
                <a:cs typeface="Times New Roman" panose="02020603050405020304" pitchFamily="18" charset="0"/>
              </a:rPr>
              <a:t>запускается без ошибок. 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F4767BD-DAE8-4F34-9E0C-36ED2934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9" y="3097160"/>
            <a:ext cx="6284605" cy="3720383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D4DDC5F2-248F-4D12-9E41-7999AD921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809" y="1547523"/>
            <a:ext cx="4387440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d, e, f, i: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!целочисленный тип данных?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c: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!вещественный тип данных?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!функция?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b: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:=17; !оператор присваивания?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b:=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354; !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идентации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не учитываются?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 !базовый вывод переменных?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test2(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!функция с переменной?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test2result:=0;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!а это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оооочень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длинный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комментарий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и он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игнорируется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компилятором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АААААААААААААААААААААА ?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a:=test(); !вызов функции?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 !функция возвращает результат?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test2(34); !вызов функции с переменной? e:=1;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(34 &lt; a)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!условный оператор с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i:=0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!оператор цикла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(i = 3)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!условный оператор без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(2605);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!оператор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d:=3;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= 18)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!оператор цикла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(d); d:=d+3;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(e &gt;= 24 )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!оператор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e:=e*3;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(e = 4)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f:=(42-6)*a + (5+96)*7 !изменение приоритета операций?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c:=e*3+240/3-3.659; !переменная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  <a:b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9625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Другая 1">
      <a:dk1>
        <a:sysClr val="windowText" lastClr="000000"/>
      </a:dk1>
      <a:lt1>
        <a:sysClr val="window" lastClr="FFFFFF"/>
      </a:lt1>
      <a:dk2>
        <a:srgbClr val="86C5EE"/>
      </a:dk2>
      <a:lt2>
        <a:srgbClr val="C8F0FA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664</TotalTime>
  <Words>1077</Words>
  <Application>Microsoft Office PowerPoint</Application>
  <PresentationFormat>Широкоэкранный</PresentationFormat>
  <Paragraphs>143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Microsoft JhengHei Light</vt:lpstr>
      <vt:lpstr>Arial</vt:lpstr>
      <vt:lpstr>Calibri</vt:lpstr>
      <vt:lpstr>Century Gothic</vt:lpstr>
      <vt:lpstr>Century Gothic (Основной текст)</vt:lpstr>
      <vt:lpstr>Courier New</vt:lpstr>
      <vt:lpstr>Times New Roman</vt:lpstr>
      <vt:lpstr>Wingdings</vt:lpstr>
      <vt:lpstr>Wingdings 3</vt:lpstr>
      <vt:lpstr>Сектор</vt:lpstr>
      <vt:lpstr>Презентация PowerPoint</vt:lpstr>
      <vt:lpstr>ПЛАН</vt:lpstr>
      <vt:lpstr>ТРЕБОВАНИЯ К РАЗРАБОТКЕ</vt:lpstr>
      <vt:lpstr>ЛЕКСИЧЕСКИЙ АНАЛИЗАТОР</vt:lpstr>
      <vt:lpstr>Тестирование лексического анализатора</vt:lpstr>
      <vt:lpstr>СИНТАКСИЧЕСКИЙ АНАЛИЗАТОР</vt:lpstr>
      <vt:lpstr>Тестирование синтаксического анализатора</vt:lpstr>
      <vt:lpstr>ГЕНЕРАЦИЯ БАЙТ-КОДА</vt:lpstr>
      <vt:lpstr>ТЕСТИРОВАНИЕ ПРОГРАММЫ НА СООТВЕТСТВИЕ ТРЕБОВАНИЯМ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Шахина</dc:creator>
  <cp:lastModifiedBy>Анастасия Шахина</cp:lastModifiedBy>
  <cp:revision>36</cp:revision>
  <dcterms:created xsi:type="dcterms:W3CDTF">2019-06-22T13:21:57Z</dcterms:created>
  <dcterms:modified xsi:type="dcterms:W3CDTF">2019-06-23T00:35:38Z</dcterms:modified>
</cp:coreProperties>
</file>