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1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Шахина" initials="АШ" lastIdx="1" clrIdx="0">
    <p:extLst>
      <p:ext uri="{19B8F6BF-5375-455C-9EA6-DF929625EA0E}">
        <p15:presenceInfo xmlns:p15="http://schemas.microsoft.com/office/powerpoint/2012/main" userId="6a458c96faa96d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69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8851-524C-47BB-BACC-199D8F57BFAE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C8954-A44F-4B7D-A0FA-8F636786A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44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620A-793C-43E8-BBA6-4AED815F7E84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79F7-8B7B-4E7A-B9FA-B12410790572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3371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79F7-8B7B-4E7A-B9FA-B12410790572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768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79F7-8B7B-4E7A-B9FA-B12410790572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64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79F7-8B7B-4E7A-B9FA-B12410790572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24973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79F7-8B7B-4E7A-B9FA-B12410790572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391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7B29-4C52-4FC2-8765-1D2B86E8800D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9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D629-19DF-4563-9027-09A9293700FE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3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F250-F0A8-47F1-B08C-A86F5078772D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3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0E96-F213-482A-920D-DED1B7786FF9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1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C1F4-A592-428B-85EC-F8F392BE6FF3}" type="datetime1">
              <a:rPr lang="ru-RU" smtClean="0"/>
              <a:t>30.05.2018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C48C-9EC6-4CF2-8456-0CF1B93B5B01}" type="datetime1">
              <a:rPr lang="ru-RU" smtClean="0"/>
              <a:t>30.05.2018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7726-79BE-4EA3-A047-7FBDE06E5D90}" type="datetime1">
              <a:rPr lang="ru-RU" smtClean="0"/>
              <a:t>30.05.2018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FFC5-2FE9-41CC-AFD8-8EC1B3A93299}" type="datetime1">
              <a:rPr lang="ru-RU" smtClean="0"/>
              <a:t>30.05.2018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DCE2-F89A-476F-BF53-8A671DF6735E}" type="datetime1">
              <a:rPr lang="ru-RU" smtClean="0"/>
              <a:t>30.05.2018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5464-A0DF-4A31-8F21-58646B421CFA}" type="datetime1">
              <a:rPr lang="ru-RU" smtClean="0"/>
              <a:t>30.05.2018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0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79F7-8B7B-4E7A-B9FA-B12410790572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Шахина А.В., ИБ - 116, презентация к курсовой работе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2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0497" y="332656"/>
            <a:ext cx="10511122" cy="182880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br>
              <a:rPr lang="ru-RU" sz="18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lang="ru-RU" sz="1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3803" y="2396480"/>
            <a:ext cx="10515203" cy="1752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ПРЕЗЕНТАЦИЯ К КУРСОВОЙ РАБОТЕ ПО ДИСЦИПЛИНЕ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«БЕЗОПАСНОСТЬ ОПЕРАЦИОННЫХ СИСТЕМ»</a:t>
            </a:r>
          </a:p>
          <a:p>
            <a:pPr algn="ctr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 ТЕМЕ: «РАЗРАБОТКА МНОГОПОТОЧНОГО КЛИЕНТ – СЕРВЕРНОГО ПРИЛОЖЕНИЯ ДЛЯ ОБМЕНА ТЕКСТОВЫМИ СООБЩЕНИЯМИ.»</a:t>
            </a:r>
          </a:p>
          <a:p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2" y="4250554"/>
            <a:ext cx="1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Руководитель: доцент кафедры ИЗИ Монахов Ю.М.</a:t>
            </a:r>
          </a:p>
          <a:p>
            <a:pPr algn="ctr"/>
            <a:r>
              <a:rPr lang="ru-RU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Исполнитель: студент группы ИБ-11</a:t>
            </a:r>
            <a:r>
              <a:rPr lang="en-US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6</a:t>
            </a:r>
            <a:r>
              <a:rPr lang="ru-RU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Шахина А.В.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97" y="5686429"/>
            <a:ext cx="2665014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6" name="TextBox 5"/>
          <p:cNvSpPr txBox="1"/>
          <p:nvPr/>
        </p:nvSpPr>
        <p:spPr>
          <a:xfrm>
            <a:off x="3878843" y="6272211"/>
            <a:ext cx="41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ВЛАДИМИР 2018</a:t>
            </a:r>
          </a:p>
        </p:txBody>
      </p:sp>
    </p:spTree>
    <p:extLst>
      <p:ext uri="{BB962C8B-B14F-4D97-AF65-F5344CB8AC3E}">
        <p14:creationId xmlns:p14="http://schemas.microsoft.com/office/powerpoint/2010/main" val="80377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31" y="478283"/>
            <a:ext cx="1180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7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шаг:  теперь введем полученные пароли в сервер и клиент. </a:t>
            </a:r>
          </a:p>
          <a:p>
            <a:pPr algn="ctr"/>
            <a:r>
              <a:rPr lang="ru-RU" sz="2400" dirty="0">
                <a:latin typeface="+mj-lt"/>
                <a:cs typeface="Times New Roman" panose="02020603050405020304" pitchFamily="18" charset="0"/>
              </a:rPr>
              <a:t>Аудит безопасности завершен.</a:t>
            </a:r>
          </a:p>
          <a:p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22646"/>
            <a:ext cx="5400600" cy="3240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360" y="4706491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cs typeface="Times New Roman" panose="02020603050405020304" pitchFamily="18" charset="0"/>
              </a:rPr>
              <a:t>Рисунок 1 – результат работы сервера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47" y="1422646"/>
            <a:ext cx="5051997" cy="3950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1548" y="5406893"/>
            <a:ext cx="5051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cs typeface="Times New Roman" panose="02020603050405020304" pitchFamily="18" charset="0"/>
              </a:rPr>
              <a:t>Рисунок 2 – результат работы клиента 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479376" y="6406487"/>
            <a:ext cx="6297612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-222334" y="6406487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10</a:t>
            </a:fld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924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0" y="3098892"/>
            <a:ext cx="404268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18433" y="6438472"/>
            <a:ext cx="6297612" cy="365125"/>
          </a:xfrm>
        </p:spPr>
        <p:txBody>
          <a:bodyPr/>
          <a:lstStyle/>
          <a:p>
            <a:r>
              <a:rPr lang="ru-RU" sz="1100" dirty="0"/>
              <a:t>Шахина А.В., ИБ – 116,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264906" y="6438472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2</a:t>
            </a:fld>
            <a:endParaRPr lang="ru-R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17338" y="5232458"/>
            <a:ext cx="471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ожидание ввода пароля и результат успешной аутентификации сервера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03334"/>
            <a:ext cx="5217065" cy="29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59" y="2979857"/>
            <a:ext cx="5217065" cy="294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0" y="5915252"/>
            <a:ext cx="569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ожидание ввода пароля и результат успешной аутентификации клиента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433" y="1120997"/>
            <a:ext cx="4514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был реализован на языке программирования С++.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двух частей: сервера и клиента.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запуска клиент и сервер ждут ввода лицензионного ключа.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аутентификация проходит успешно, запускается сервер/клиент, иначе программа закрывается.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95510" y="231500"/>
            <a:ext cx="8596668" cy="60985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  <a:cs typeface="Times New Roman" panose="02020603050405020304" pitchFamily="18" charset="0"/>
              </a:rPr>
              <a:t>Общие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2700" dirty="0">
                <a:solidFill>
                  <a:schemeClr val="tx1"/>
                </a:solidFill>
                <a:cs typeface="Times New Roman" panose="02020603050405020304" pitchFamily="18" charset="0"/>
              </a:rPr>
              <a:t>сведения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A22446-301D-4D29-9876-84C7D999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8" y="3656171"/>
            <a:ext cx="3754854" cy="13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738" y="188640"/>
            <a:ext cx="11017092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cs typeface="Times New Roman" panose="02020603050405020304" pitchFamily="18" charset="0"/>
              </a:rPr>
              <a:t>Также в клиенте реализована защита от «пустых полей»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4" y="1063585"/>
            <a:ext cx="5697698" cy="321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94398" y="6552613"/>
            <a:ext cx="7772400" cy="365125"/>
          </a:xfrm>
        </p:spPr>
        <p:txBody>
          <a:bodyPr/>
          <a:lstStyle/>
          <a:p>
            <a:r>
              <a:rPr lang="ru-RU" sz="1100" dirty="0"/>
              <a:t>Шахина А.В., ИБ – 116,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341670" y="6492875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3</a:t>
            </a:fld>
            <a:endParaRPr lang="ru-RU"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5" y="3279213"/>
            <a:ext cx="5814644" cy="32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94" y="1124744"/>
            <a:ext cx="5472608" cy="309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9" y="3279213"/>
            <a:ext cx="5365378" cy="334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51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1017092" cy="114300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cs typeface="Times New Roman" panose="02020603050405020304" pitchFamily="18" charset="0"/>
              </a:rPr>
              <a:t>Защита программного 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110531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приложении присутствуют следующие виды защиты:</a:t>
            </a:r>
          </a:p>
          <a:p>
            <a:pPr marL="274320" lvl="1" indent="-274320" algn="ctr">
              <a:buClr>
                <a:schemeClr val="accent3"/>
              </a:buClr>
              <a:buSzPct val="95000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статического анализа: аутентификация по паролю;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динамического анализа: защита от отладчика.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59825" y="6309320"/>
            <a:ext cx="6297612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-341670" y="6307690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4</a:t>
            </a:fld>
            <a:endParaRPr lang="ru-RU" sz="11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5664" y="2841790"/>
            <a:ext cx="5832344" cy="3650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Защита от статического анализа:</a:t>
            </a:r>
          </a:p>
          <a:p>
            <a:pPr marL="0" indent="0">
              <a:buFont typeface="Wingdings 3" charset="2"/>
              <a:buNone/>
            </a:pPr>
            <a:r>
              <a:rPr lang="ru-RU" sz="1400" dirty="0">
                <a:cs typeface="Times New Roman" panose="02020603050405020304" pitchFamily="18" charset="0"/>
              </a:rPr>
              <a:t>Принцип создания пароля основан на следующем алгоритме хеширования:</a:t>
            </a:r>
          </a:p>
          <a:p>
            <a:pPr marL="0" indent="0">
              <a:buFont typeface="Wingdings 3" charset="2"/>
              <a:buNone/>
            </a:pPr>
            <a:r>
              <a:rPr lang="ru-RU" sz="1400" dirty="0">
                <a:cs typeface="Times New Roman" panose="02020603050405020304" pitchFamily="18" charset="0"/>
              </a:rPr>
              <a:t>Пользователь вводит пароль, от каждого символа которого высчитывается </a:t>
            </a:r>
            <a:r>
              <a:rPr lang="en-US" sz="1400" dirty="0">
                <a:cs typeface="Times New Roman" panose="02020603050405020304" pitchFamily="18" charset="0"/>
              </a:rPr>
              <a:t>ASCII – </a:t>
            </a:r>
            <a:r>
              <a:rPr lang="ru-RU" sz="1400" dirty="0">
                <a:cs typeface="Times New Roman" panose="02020603050405020304" pitchFamily="18" charset="0"/>
              </a:rPr>
              <a:t>код. Далее этот код изменяется с помощью формулы (1) и уже полученный </a:t>
            </a:r>
            <a:r>
              <a:rPr lang="en-US" sz="1400" dirty="0">
                <a:cs typeface="Times New Roman" panose="02020603050405020304" pitchFamily="18" charset="0"/>
              </a:rPr>
              <a:t>ASCII – </a:t>
            </a:r>
            <a:r>
              <a:rPr lang="ru-RU" sz="1400" dirty="0">
                <a:cs typeface="Times New Roman" panose="02020603050405020304" pitchFamily="18" charset="0"/>
              </a:rPr>
              <a:t>код преобразуется в новый символ. Таким образом, мы получаем </a:t>
            </a:r>
            <a:r>
              <a:rPr lang="ru-RU" sz="1400" dirty="0" err="1">
                <a:cs typeface="Times New Roman" panose="02020603050405020304" pitchFamily="18" charset="0"/>
              </a:rPr>
              <a:t>хеш</a:t>
            </a:r>
            <a:r>
              <a:rPr lang="ru-RU" sz="1400" dirty="0">
                <a:cs typeface="Times New Roman" panose="02020603050405020304" pitchFamily="18" charset="0"/>
              </a:rPr>
              <a:t> пароля, который сравнивается с эталонной строкой, которая хранится в коде программы. </a:t>
            </a:r>
          </a:p>
          <a:p>
            <a:pPr marL="0" indent="0" algn="ctr">
              <a:buFont typeface="Wingdings 3" charset="2"/>
              <a:buNone/>
            </a:pPr>
            <a:r>
              <a:rPr lang="en-US" sz="1400" dirty="0">
                <a:cs typeface="Times New Roman" panose="02020603050405020304" pitchFamily="18" charset="0"/>
              </a:rPr>
              <a:t>(sin(x)/cos(x)+4*x*x)/1000+32 (</a:t>
            </a:r>
            <a:r>
              <a:rPr lang="ru-RU" sz="1400" dirty="0">
                <a:cs typeface="Times New Roman" panose="02020603050405020304" pitchFamily="18" charset="0"/>
              </a:rPr>
              <a:t>1</a:t>
            </a:r>
            <a:r>
              <a:rPr lang="en-US" sz="1400" dirty="0">
                <a:cs typeface="Times New Roman" panose="02020603050405020304" pitchFamily="18" charset="0"/>
              </a:rPr>
              <a:t>)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ru-RU" sz="105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68008" y="2840863"/>
            <a:ext cx="4968552" cy="288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динамического анализа: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отладчика реализована с помощью функций стандартной библиотеки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(Рисунок 1)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IsDebuggerPresent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CheckRemoteDebuggerPresent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3427" t="46782" r="53322" b="42584"/>
          <a:stretch/>
        </p:blipFill>
        <p:spPr>
          <a:xfrm>
            <a:off x="6004792" y="4056394"/>
            <a:ext cx="4760963" cy="856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49616" y="4912467"/>
            <a:ext cx="438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защита от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20231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521" y="185730"/>
            <a:ext cx="4608512" cy="1143000"/>
          </a:xfrm>
        </p:spPr>
        <p:txBody>
          <a:bodyPr>
            <a:noAutofit/>
          </a:bodyPr>
          <a:lstStyle/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 строка разделена на 4 части, которые находятся в разных местах кода программы.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0" y="1124634"/>
            <a:ext cx="47148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7368" y="6406487"/>
            <a:ext cx="6297612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-275971" y="6406487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5</a:t>
            </a:fld>
            <a:endParaRPr lang="ru-RU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5698" y="5598252"/>
            <a:ext cx="64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Разделение эталонной строки на части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11" y="4676493"/>
            <a:ext cx="2819740" cy="85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52" y="502141"/>
            <a:ext cx="318516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52" y="4693141"/>
            <a:ext cx="3185160" cy="138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28248" y="185730"/>
            <a:ext cx="152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пароля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08576" y="1823032"/>
            <a:ext cx="30118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вводимый пользователем пароль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khvo1, khvo2, khvo3, khvo4 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эталонной строки,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которыми будет сравниваться полученный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200" y="6165304"/>
            <a:ext cx="307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цикл проверки пароля</a:t>
            </a:r>
          </a:p>
        </p:txBody>
      </p:sp>
    </p:spTree>
    <p:extLst>
      <p:ext uri="{BB962C8B-B14F-4D97-AF65-F5344CB8AC3E}">
        <p14:creationId xmlns:p14="http://schemas.microsoft.com/office/powerpoint/2010/main" val="384451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053" y="200984"/>
            <a:ext cx="10864077" cy="158072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ea typeface="Yu Gothic" panose="020B0400000000000000" pitchFamily="34" charset="-128"/>
                <a:cs typeface="Times New Roman" panose="02020603050405020304" pitchFamily="18" charset="0"/>
              </a:rPr>
              <a:t>Аудит безопасности</a:t>
            </a:r>
            <a:r>
              <a:rPr lang="en-US" sz="2400" dirty="0">
                <a:solidFill>
                  <a:schemeClr val="tx1"/>
                </a:solidFill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a typeface="Yu Gothic" panose="020B0400000000000000" pitchFamily="34" charset="-128"/>
                <a:cs typeface="Times New Roman" panose="02020603050405020304" pitchFamily="18" charset="0"/>
              </a:rPr>
              <a:t>программного продукта студента группы ИБ-116 Зеленцовой А.А.</a:t>
            </a:r>
            <a:br>
              <a:rPr lang="ru-RU" sz="24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1124744"/>
            <a:ext cx="5277587" cy="4124901"/>
          </a:xfr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663963" y="6406486"/>
            <a:ext cx="6297612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-238733" y="6406487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6</a:t>
            </a:fld>
            <a:endParaRPr lang="ru-RU" sz="11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99" y="1124744"/>
            <a:ext cx="5313431" cy="4124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606" y="5465298"/>
            <a:ext cx="527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Клиент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0105" y="5383040"/>
            <a:ext cx="52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Сервер </a:t>
            </a:r>
          </a:p>
        </p:txBody>
      </p:sp>
    </p:spTree>
    <p:extLst>
      <p:ext uri="{BB962C8B-B14F-4D97-AF65-F5344CB8AC3E}">
        <p14:creationId xmlns:p14="http://schemas.microsoft.com/office/powerpoint/2010/main" val="19085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2" y="1667459"/>
            <a:ext cx="3119789" cy="3888432"/>
          </a:xfr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558018" y="6406487"/>
            <a:ext cx="7772400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-341670" y="6479123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7</a:t>
            </a:fld>
            <a:endParaRPr lang="ru-R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35200" y="851155"/>
            <a:ext cx="5038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шаг: просмотр всевозможных функций позволил выявить реализацию динамической защиты - функцию от отладчика такую, как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IsDebuggerPresent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592" y="5575009"/>
            <a:ext cx="309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список функций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388825"/>
            <a:ext cx="6247260" cy="2715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7071" y="17103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шаг: далее провела статический анализ. При переводе программы в строковой вид, заметила, что присутствуют строки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Password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1864" y="521656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программа в строковом виде</a:t>
            </a:r>
          </a:p>
        </p:txBody>
      </p:sp>
    </p:spTree>
    <p:extLst>
      <p:ext uri="{BB962C8B-B14F-4D97-AF65-F5344CB8AC3E}">
        <p14:creationId xmlns:p14="http://schemas.microsoft.com/office/powerpoint/2010/main" val="21972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67" y="331085"/>
            <a:ext cx="7120949" cy="3168352"/>
          </a:xfr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13713" y="6406487"/>
            <a:ext cx="7772400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-341670" y="6465055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8</a:t>
            </a:fld>
            <a:endParaRPr lang="ru-R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16805" y="494366"/>
            <a:ext cx="45401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шаг: перешла к найденной строке программы, там заметила строку со значением «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Мимесис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перед которой была найдена сама функция, осуществляющая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пароля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6224" t="18797" r="30140" b="22808"/>
          <a:stretch/>
        </p:blipFill>
        <p:spPr>
          <a:xfrm>
            <a:off x="187686" y="2561537"/>
            <a:ext cx="4968552" cy="3738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713" y="1717214"/>
            <a:ext cx="4576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шаг: проанализировав функцию, не трудно заметить, что проверка пароля осуществляется с помощью цикла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1984" y="3654054"/>
            <a:ext cx="466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Строки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Мимесис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41" y="6251870"/>
            <a:ext cx="52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Функция,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хеширующая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пароль </a:t>
            </a:r>
          </a:p>
        </p:txBody>
      </p:sp>
    </p:spTree>
    <p:extLst>
      <p:ext uri="{BB962C8B-B14F-4D97-AF65-F5344CB8AC3E}">
        <p14:creationId xmlns:p14="http://schemas.microsoft.com/office/powerpoint/2010/main" val="23259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704" y="479818"/>
            <a:ext cx="3816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шаг: анализируя эту функцию, я смогла восстановить формулу, по которой изменяется каждый символ строки.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y=(x+120)%125+12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23" t="27377" r="33391" b="47250"/>
          <a:stretch/>
        </p:blipFill>
        <p:spPr>
          <a:xfrm>
            <a:off x="331444" y="476672"/>
            <a:ext cx="2970937" cy="2232248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551384" y="6406487"/>
            <a:ext cx="6297612" cy="365125"/>
          </a:xfrm>
        </p:spPr>
        <p:txBody>
          <a:bodyPr/>
          <a:lstStyle/>
          <a:p>
            <a:r>
              <a:rPr lang="ru-RU" sz="1100" dirty="0"/>
              <a:t>Шахина А.В., ИБ – 116,  «Разработка многопоточного клиент – серверного приложения для обмена сообщениями»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-351895" y="6420870"/>
            <a:ext cx="683339" cy="365125"/>
          </a:xfrm>
        </p:spPr>
        <p:txBody>
          <a:bodyPr/>
          <a:lstStyle/>
          <a:p>
            <a:fld id="{B19B0651-EE4F-4900-A07F-96A6BFA9D0F0}" type="slidenum">
              <a:rPr lang="ru-RU" sz="1100" smtClean="0"/>
              <a:t>9</a:t>
            </a:fld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1444" y="2708920"/>
            <a:ext cx="297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функция,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хэширующая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пароль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31704" y="1869592"/>
            <a:ext cx="4032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шаг:  теперь реализовала функцию, обратную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восстановить исходный пароль.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9" y="3248199"/>
            <a:ext cx="4007402" cy="1527297"/>
          </a:xfrm>
          <a:prstGeom prst="rect">
            <a:avLst/>
          </a:prstGeom>
        </p:spPr>
      </p:pic>
      <p:pic>
        <p:nvPicPr>
          <p:cNvPr id="9" name="Рисунок 8" descr="D:\Скрины\Снимок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26" y="3949486"/>
            <a:ext cx="3512176" cy="1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331444" y="5673428"/>
            <a:ext cx="5908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результат выполнения программы подбора пароля  для сервера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–результат выполнения программы подбора пароля для клиента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8128" y="0"/>
            <a:ext cx="4248472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setlocale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(LC_ALL,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hash[] =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fdsssdf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pass[8];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s[3];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(hash)-1;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char(hash[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0;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 = 0;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(flag != 1)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(char)(q + 120) % 125 + 12;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(m == p)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pass[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char(q);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flag = 1;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q = q + 1;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c",pass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(“pause&gt;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834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760</Words>
  <Application>Microsoft Office PowerPoint</Application>
  <PresentationFormat>Широкоэкранный</PresentationFormat>
  <Paragraphs>104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Microsoft JhengHei Light</vt:lpstr>
      <vt:lpstr>Yu Gothic</vt:lpstr>
      <vt:lpstr>Arial</vt:lpstr>
      <vt:lpstr>Calibri</vt:lpstr>
      <vt:lpstr>Times New Roman</vt:lpstr>
      <vt:lpstr>Trebuchet MS</vt:lpstr>
      <vt:lpstr>Wingdings 3</vt:lpstr>
      <vt:lpstr>Аспект</vt:lpstr>
      <vt:lpstr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 (ВлГУ) </vt:lpstr>
      <vt:lpstr>Общие сведения</vt:lpstr>
      <vt:lpstr>Также в клиенте реализована защита от «пустых полей»</vt:lpstr>
      <vt:lpstr>Защита программного  продукта</vt:lpstr>
      <vt:lpstr>Эталонная строка разделена на 4 части, которые находятся в разных местах кода программы.</vt:lpstr>
      <vt:lpstr>Аудит безопасности программного продукта студента группы ИБ-116 Зеленцовой А.А.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Шахина</dc:creator>
  <cp:lastModifiedBy>Анастасия Шахина</cp:lastModifiedBy>
  <cp:revision>30</cp:revision>
  <dcterms:created xsi:type="dcterms:W3CDTF">2018-05-23T15:25:03Z</dcterms:created>
  <dcterms:modified xsi:type="dcterms:W3CDTF">2018-05-30T18:11:14Z</dcterms:modified>
</cp:coreProperties>
</file>