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7FC4ECE-D5A6-C612-7A89-7EBF9C3371B9}">
  <a:tblStyle styleId="{87FC4ECE-D5A6-C612-7A89-7EBF9C3371B9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38100">
              <a:solidFill>
                <a:schemeClr val="dk1"/>
              </a:solidFill>
            </a:ln>
          </a:top>
          <a:bottom>
            <a:ln w="38100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freelance.ru/" TargetMode="External"/><Relationship Id="rId3" Type="http://schemas.openxmlformats.org/officeDocument/2006/relationships/hyperlink" Target="https://www.fl.ru/" TargetMode="External"/><Relationship Id="rId4" Type="http://schemas.openxmlformats.org/officeDocument/2006/relationships/hyperlink" Target="https://kwork.ru/" TargetMode="External"/><Relationship Id="rId5" Type="http://schemas.openxmlformats.org/officeDocument/2006/relationships/hyperlink" Target="https://workspace.ru/freelance/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68600"/>
            <a:ext cx="9144000" cy="2387599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ru-RU">
                <a:latin typeface="Oswald"/>
                <a:ea typeface="Oswald"/>
                <a:cs typeface="Oswald"/>
              </a:rPr>
              <a:t>Как взять свой первый заказ на фриланс биржах</a:t>
            </a:r>
            <a:endParaRPr>
              <a:latin typeface="Oswald"/>
              <a:ea typeface="Oswald"/>
              <a:cs typeface="Oswald"/>
            </a:endParaRPr>
          </a:p>
        </p:txBody>
      </p:sp>
      <p:sp>
        <p:nvSpPr>
          <p:cNvPr id="1562850802" name="" hidden="0"/>
          <p:cNvSpPr txBox="1"/>
          <p:nvPr isPhoto="0" userDrawn="0"/>
        </p:nvSpPr>
        <p:spPr bwMode="auto">
          <a:xfrm flipH="0" flipV="0">
            <a:off x="1989174" y="4179901"/>
            <a:ext cx="7770408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Способ подойдет даже для самых начинающих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3619329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ru-RU">
                <a:latin typeface="Oswald"/>
                <a:ea typeface="Oswald"/>
                <a:cs typeface="Oswald"/>
              </a:rPr>
              <a:t>Нужно не искать заказ, а создать его</a:t>
            </a:r>
            <a:endParaRPr>
              <a:latin typeface="Oswald"/>
              <a:ea typeface="Oswald"/>
              <a:cs typeface="Oswald"/>
            </a:endParaRPr>
          </a:p>
        </p:txBody>
      </p:sp>
      <p:sp>
        <p:nvSpPr>
          <p:cNvPr id="1560175268" name="" hidden="0"/>
          <p:cNvSpPr txBox="1"/>
          <p:nvPr isPhoto="0" userDrawn="0"/>
        </p:nvSpPr>
        <p:spPr bwMode="auto">
          <a:xfrm flipH="0" flipV="0">
            <a:off x="1767232" y="4346359"/>
            <a:ext cx="7564982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800" b="0" i="0" u="sng" strike="noStrike" cap="none" spc="0">
                <a:latin typeface="Arial"/>
                <a:ea typeface="Arial"/>
                <a:cs typeface="Arial"/>
                <a:hlinkClick r:id="rId2" tooltip="https://freelance.ru/"/>
              </a:rPr>
              <a:t>https://freelance.ru/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sng" strike="noStrike" cap="none" spc="0">
                <a:latin typeface="Arial"/>
                <a:ea typeface="Arial"/>
                <a:cs typeface="Arial"/>
                <a:hlinkClick r:id="rId3" tooltip="https://www.fl.ru/"/>
              </a:rPr>
              <a:t>https://www.fl.ru/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4" tooltip="https://kwork.ru/"/>
              </a:rPr>
              <a:t>https://kwork.ru/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5" tooltip="https://workspace.ru/freelance/"/>
              </a:rPr>
              <a:t>https://workspace.ru/freelance/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8119970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691718" y="-144553"/>
            <a:ext cx="10674495" cy="2387599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ru-RU">
                <a:latin typeface="Oswald"/>
                <a:ea typeface="Oswald"/>
                <a:cs typeface="Oswald"/>
              </a:rPr>
              <a:t>Описать техническое задание, которое вы сами можете выполнить</a:t>
            </a:r>
            <a:endParaRPr>
              <a:latin typeface="Oswald"/>
              <a:ea typeface="Oswald"/>
              <a:cs typeface="Oswald"/>
            </a:endParaRPr>
          </a:p>
        </p:txBody>
      </p:sp>
      <p:sp>
        <p:nvSpPr>
          <p:cNvPr id="1546956134" name="" hidden="0"/>
          <p:cNvSpPr txBox="1"/>
          <p:nvPr isPhoto="0" userDrawn="0"/>
        </p:nvSpPr>
        <p:spPr bwMode="auto">
          <a:xfrm flipH="0" flipV="0">
            <a:off x="473367" y="4050436"/>
            <a:ext cx="4246471" cy="20117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AutoNum type="arabicPeriod"/>
              <a:defRPr/>
            </a:pPr>
            <a:r>
              <a:rPr lang="ru-RU"/>
              <a:t>Что нужно сделать</a:t>
            </a:r>
            <a:endParaRPr lang="ru-RU"/>
          </a:p>
          <a:p>
            <a:pPr marL="283879" indent="-283879">
              <a:buAutoNum type="arabicPeriod"/>
              <a:defRPr/>
            </a:pPr>
            <a:r>
              <a:rPr lang="ru-RU"/>
              <a:t>Какие навыки требуются (программы, языки, библиотеки, фреймворки)</a:t>
            </a:r>
            <a:endParaRPr lang="ru-RU"/>
          </a:p>
          <a:p>
            <a:pPr marL="283879" indent="-283879">
              <a:buAutoNum type="arabicPeriod"/>
              <a:defRPr/>
            </a:pPr>
            <a:r>
              <a:rPr lang="ru-RU"/>
              <a:t>Посмотреть подобные заказы на биржах для примера</a:t>
            </a:r>
            <a:endParaRPr lang="ru-RU"/>
          </a:p>
          <a:p>
            <a:pPr>
              <a:defRPr/>
            </a:pPr>
            <a:endParaRPr lang="ru-RU"/>
          </a:p>
        </p:txBody>
      </p:sp>
      <p:sp>
        <p:nvSpPr>
          <p:cNvPr id="2031324859" name="" hidden="0"/>
          <p:cNvSpPr txBox="1"/>
          <p:nvPr isPhoto="0" userDrawn="0"/>
        </p:nvSpPr>
        <p:spPr bwMode="auto">
          <a:xfrm flipH="0" flipV="0">
            <a:off x="5272062" y="2845293"/>
            <a:ext cx="6516178" cy="42062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b="1"/>
              <a:t>Пример</a:t>
            </a:r>
            <a:endParaRPr b="1"/>
          </a:p>
          <a:p>
            <a:pPr>
              <a:defRPr/>
            </a:pPr>
            <a:endParaRPr lang="ru-RU"/>
          </a:p>
          <a:p>
            <a:pPr>
              <a:defRPr/>
            </a:pPr>
            <a:r>
              <a:rPr lang="ru-RU"/>
              <a:t>Нужно сделать верстку одностраничного сайта</a:t>
            </a:r>
            <a:endParaRPr lang="ru-RU"/>
          </a:p>
          <a:p>
            <a:pPr>
              <a:defRPr/>
            </a:pPr>
            <a:endParaRPr b="1"/>
          </a:p>
          <a:p>
            <a:pPr>
              <a:defRPr/>
            </a:pPr>
            <a:r>
              <a:rPr lang="ru-RU" b="1"/>
              <a:t>Требования к исполнителю:</a:t>
            </a:r>
            <a:endParaRPr lang="ru-RU" b="1"/>
          </a:p>
          <a:p>
            <a:pPr>
              <a:defRPr/>
            </a:pPr>
            <a:endParaRPr lang="ru-RU" b="1"/>
          </a:p>
          <a:p>
            <a:pPr marL="283879" indent="-283879">
              <a:buAutoNum type="arabicPeriod"/>
              <a:defRPr/>
            </a:pPr>
            <a:r>
              <a:rPr lang="ru-RU" b="0"/>
              <a:t>Уверенные знания </a:t>
            </a:r>
            <a:r>
              <a:rPr lang="en-US" b="0"/>
              <a:t>HTML + CSS</a:t>
            </a:r>
            <a:endParaRPr lang="en-US" b="0"/>
          </a:p>
          <a:p>
            <a:pPr marL="283879" indent="-283879">
              <a:buAutoNum type="arabicPeriod"/>
              <a:defRPr/>
            </a:pPr>
            <a:r>
              <a:rPr lang="ru-RU" b="0"/>
              <a:t>Работа с </a:t>
            </a:r>
            <a:r>
              <a:rPr lang="en-US" b="0"/>
              <a:t>Flexbox </a:t>
            </a:r>
            <a:r>
              <a:rPr lang="ru-RU" b="0"/>
              <a:t>и </a:t>
            </a:r>
            <a:r>
              <a:rPr lang="en-US" b="0"/>
              <a:t>Grid</a:t>
            </a:r>
            <a:endParaRPr lang="en-US" b="0"/>
          </a:p>
          <a:p>
            <a:pPr marL="283879" indent="-283879">
              <a:buAutoNum type="arabicPeriod"/>
              <a:defRPr/>
            </a:pPr>
            <a:r>
              <a:rPr lang="ru-RU" b="0"/>
              <a:t>Знание </a:t>
            </a:r>
            <a:r>
              <a:rPr lang="en-US" b="0"/>
              <a:t>CSS </a:t>
            </a:r>
            <a:r>
              <a:rPr lang="ru-RU" b="0"/>
              <a:t>фреймворка например </a:t>
            </a:r>
            <a:r>
              <a:rPr lang="en-US" b="0"/>
              <a:t>Bootstrap </a:t>
            </a:r>
            <a:r>
              <a:rPr lang="ru-RU" b="0"/>
              <a:t>(для использования его адаптивной сетки)</a:t>
            </a:r>
            <a:endParaRPr lang="ru-RU" b="0"/>
          </a:p>
          <a:p>
            <a:pPr marL="283879" indent="-283879">
              <a:buAutoNum type="arabicPeriod"/>
              <a:defRPr/>
            </a:pPr>
            <a:r>
              <a:rPr lang="ru-RU" b="0"/>
              <a:t>Основы </a:t>
            </a:r>
            <a:r>
              <a:rPr lang="en-US" b="0"/>
              <a:t>JS </a:t>
            </a:r>
            <a:r>
              <a:rPr lang="ru-RU" b="0"/>
              <a:t>(</a:t>
            </a:r>
            <a:r>
              <a:rPr lang="en-US" b="0"/>
              <a:t>DOM, </a:t>
            </a:r>
            <a:r>
              <a:rPr lang="ru-RU" b="0"/>
              <a:t>События) </a:t>
            </a:r>
            <a:r>
              <a:rPr lang="ru-RU" b="0"/>
              <a:t>и работа с библиотеками для создания слайдеров, галерей, меню, модальных окон и других интерактивных элементов.</a:t>
            </a:r>
            <a:endParaRPr lang="ru-RU" b="1"/>
          </a:p>
          <a:p>
            <a:pPr>
              <a:defRPr/>
            </a:pPr>
            <a:endParaRPr lang="ru-RU"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7051946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617736" y="1211430"/>
            <a:ext cx="5745538" cy="1188821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>
                <a:latin typeface="Oswald"/>
                <a:ea typeface="Oswald"/>
                <a:cs typeface="Oswald"/>
              </a:rPr>
              <a:t>Что требуется от вас</a:t>
            </a:r>
            <a:r>
              <a:rPr>
                <a:latin typeface="Oswald"/>
                <a:ea typeface="Oswald"/>
                <a:cs typeface="Oswald"/>
              </a:rPr>
              <a:t>?</a:t>
            </a:r>
            <a:endParaRPr>
              <a:latin typeface="Oswald"/>
              <a:ea typeface="Oswald"/>
              <a:cs typeface="Oswald"/>
            </a:endParaRPr>
          </a:p>
        </p:txBody>
      </p:sp>
      <p:sp>
        <p:nvSpPr>
          <p:cNvPr id="116913291" name="" hidden="0"/>
          <p:cNvSpPr txBox="1"/>
          <p:nvPr isPhoto="0" userDrawn="0"/>
        </p:nvSpPr>
        <p:spPr bwMode="auto">
          <a:xfrm flipH="0" flipV="0">
            <a:off x="466513" y="3094976"/>
            <a:ext cx="6048019" cy="22860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AutoNum type="arabicPeriod"/>
              <a:defRPr/>
            </a:pPr>
            <a:r>
              <a:rPr lang="ru-RU"/>
              <a:t>Уметь делать все что вы описали в ТЗ, чтобы выполнять подобные работы</a:t>
            </a:r>
            <a:endParaRPr lang="ru-RU"/>
          </a:p>
          <a:p>
            <a:pPr marL="283879" indent="-283879">
              <a:buAutoNum type="arabicPeriod"/>
              <a:defRPr/>
            </a:pPr>
            <a:r>
              <a:rPr lang="ru-RU" b="1"/>
              <a:t>Верить в себя, свои силы и не бояться</a:t>
            </a:r>
            <a:endParaRPr lang="ru-RU" b="1"/>
          </a:p>
          <a:p>
            <a:pPr marL="283879" indent="-283879">
              <a:buAutoNum type="arabicPeriod"/>
              <a:defRPr/>
            </a:pPr>
            <a:r>
              <a:rPr lang="ru-RU" b="0"/>
              <a:t>Составить своё резюме (заранее)</a:t>
            </a:r>
            <a:endParaRPr lang="ru-RU" b="0"/>
          </a:p>
          <a:p>
            <a:pPr marL="283879" indent="-283879">
              <a:buAutoNum type="arabicPeriod"/>
              <a:defRPr/>
            </a:pPr>
            <a:r>
              <a:rPr lang="ru-RU" b="0"/>
              <a:t>Иметь портфолио с работами (например верс</a:t>
            </a:r>
            <a:r>
              <a:rPr lang="ru-RU" b="0"/>
              <a:t>тка сайтов, код на </a:t>
            </a:r>
            <a:r>
              <a:rPr lang="en-US" b="0"/>
              <a:t>GitHub)</a:t>
            </a:r>
            <a:endParaRPr lang="ru-RU" b="0"/>
          </a:p>
          <a:p>
            <a:pPr marL="283879" indent="-283879">
              <a:buAutoNum type="arabicPeriod"/>
              <a:defRPr/>
            </a:pPr>
            <a:r>
              <a:rPr lang="ru-RU" b="0"/>
              <a:t>Желание работать и зарабатывать</a:t>
            </a:r>
            <a:endParaRPr b="0"/>
          </a:p>
          <a:p>
            <a:pPr>
              <a:defRPr/>
            </a:pPr>
            <a:endParaRPr b="1"/>
          </a:p>
        </p:txBody>
      </p:sp>
      <p:pic>
        <p:nvPicPr>
          <p:cNvPr id="7766146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363380" y="0"/>
            <a:ext cx="488816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7833923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3490506" y="684319"/>
            <a:ext cx="5745537" cy="1188820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ru-RU">
                <a:latin typeface="Oswald"/>
                <a:ea typeface="Oswald"/>
                <a:cs typeface="Oswald"/>
              </a:rPr>
              <a:t>Реальные шаги</a:t>
            </a:r>
            <a:endParaRPr>
              <a:latin typeface="Oswald"/>
              <a:ea typeface="Oswald"/>
              <a:cs typeface="Oswald"/>
            </a:endParaRPr>
          </a:p>
        </p:txBody>
      </p:sp>
      <p:sp>
        <p:nvSpPr>
          <p:cNvPr id="1238269229" name="" hidden="0"/>
          <p:cNvSpPr txBox="1"/>
          <p:nvPr isPhoto="0" userDrawn="0"/>
        </p:nvSpPr>
        <p:spPr bwMode="auto">
          <a:xfrm flipH="0" flipV="0">
            <a:off x="1430746" y="2873034"/>
            <a:ext cx="9880247" cy="2834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AutoNum type="arabicPeriod"/>
              <a:defRPr/>
            </a:pPr>
            <a:r>
              <a:rPr b="0"/>
              <a:t>Зарегистрироваться на фриланс биржах и </a:t>
            </a:r>
            <a:r>
              <a:rPr b="0"/>
              <a:t>создать объявление с вашим ТЗ</a:t>
            </a:r>
            <a:endParaRPr b="0"/>
          </a:p>
          <a:p>
            <a:pPr marL="283879" indent="-283879">
              <a:buAutoNum type="arabicPeriod"/>
              <a:defRPr/>
            </a:pPr>
            <a:r>
              <a:rPr b="0"/>
              <a:t>Вам начнут писать фрилансеры и предлагать свои услуги по выполнению работы</a:t>
            </a:r>
            <a:endParaRPr b="0"/>
          </a:p>
          <a:p>
            <a:pPr marL="283879" indent="-283879">
              <a:buAutoNum type="arabicPeriod"/>
              <a:defRPr/>
            </a:pPr>
            <a:r>
              <a:rPr b="0"/>
              <a:t>Изучить их письма и посмотреть как они оформляют их и преподносят себя, чтобы заинтересовать клиента и продать свои услуги (пригодится в будущем)</a:t>
            </a:r>
            <a:endParaRPr b="0"/>
          </a:p>
          <a:p>
            <a:pPr marL="283879" indent="-283879">
              <a:buAutoNum type="arabicPeriod"/>
              <a:defRPr/>
            </a:pPr>
            <a:r>
              <a:rPr b="0"/>
              <a:t>Написать всем ответ и объяснить, что вам на самом деле нужна работа, а не исполнитель и так как начинающему трудно взять заказ вам пришлось пойти на такую хитрость</a:t>
            </a:r>
            <a:endParaRPr b="0"/>
          </a:p>
          <a:p>
            <a:pPr marL="283879" indent="-283879">
              <a:buAutoNum type="arabicPeriod"/>
              <a:defRPr/>
            </a:pPr>
            <a:r>
              <a:rPr b="0"/>
              <a:t>Договориться с некоторыми из фрилансеров (которые будут согласны) о работе с ними, как с посредниками (они дают вам заказы, которые не успевают выполнить и берут часть оплаты себе, а остальное вам)</a:t>
            </a:r>
            <a:endParaRPr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1744687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3314803" y="332911"/>
            <a:ext cx="5745537" cy="1188820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ru-RU">
                <a:latin typeface="Oswald"/>
                <a:ea typeface="Oswald"/>
                <a:cs typeface="Oswald"/>
              </a:rPr>
              <a:t>Итог</a:t>
            </a:r>
            <a:endParaRPr>
              <a:latin typeface="Oswald"/>
              <a:ea typeface="Oswald"/>
              <a:cs typeface="Oswald"/>
            </a:endParaRPr>
          </a:p>
        </p:txBody>
      </p:sp>
      <p:graphicFrame>
        <p:nvGraphicFramePr>
          <p:cNvPr id="1317792999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028140" y="2546041"/>
          <a:ext cx="10320291" cy="39490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{87FC4ECE-D5A6-C612-7A89-7EBF9C3371B9}</a:tableStyleId>
              </a:tblPr>
              <a:tblGrid>
                <a:gridCol w="5160145"/>
                <a:gridCol w="5160145"/>
              </a:tblGrid>
              <a:tr h="4895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Плюсы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Минусы</a:t>
                      </a:r>
                      <a:endParaRPr/>
                    </a:p>
                  </a:txBody>
                  <a:tcPr/>
                </a:tc>
              </a:tr>
              <a:tr h="378459">
                <a:tc>
                  <a:txBody>
                    <a:bodyPr/>
                    <a:p>
                      <a:pPr marL="283879" indent="-283879">
                        <a:buAutoNum type="arabicPeriod"/>
                        <a:defRPr/>
                      </a:pPr>
                      <a:r>
                        <a:rPr/>
                        <a:t>Вы найдете работу</a:t>
                      </a:r>
                      <a:endParaRPr/>
                    </a:p>
                    <a:p>
                      <a:pPr marL="283879" indent="-283879">
                        <a:buAutoNum type="arabicPeriod"/>
                        <a:defRPr/>
                      </a:pPr>
                      <a:r>
                        <a:rPr/>
                        <a:t>Начнете зарабатывать деньги</a:t>
                      </a:r>
                      <a:endParaRPr/>
                    </a:p>
                    <a:p>
                      <a:pPr marL="283879" indent="-283879">
                        <a:buAutoNum type="arabicPeriod"/>
                        <a:defRPr/>
                      </a:pPr>
                      <a:r>
                        <a:rPr/>
                        <a:t>Возможность найти клиентов для дальнейшей работы с ними напрямую</a:t>
                      </a:r>
                      <a:endParaRPr/>
                    </a:p>
                    <a:p>
                      <a:pPr marL="283879" indent="-283879">
                        <a:buAutoNum type="arabicPeriod"/>
                        <a:defRPr/>
                      </a:pPr>
                      <a:r>
                        <a:rPr/>
                        <a:t>Изучать новое на практике и на реальных примерах</a:t>
                      </a:r>
                      <a:endParaRPr/>
                    </a:p>
                    <a:p>
                      <a:pPr marL="283879" indent="-283879">
                        <a:buAutoNum type="arabicPeriod"/>
                        <a:defRPr/>
                      </a:pPr>
                      <a:r>
                        <a:rPr/>
                        <a:t>Пополните портфолио реальными работами</a:t>
                      </a:r>
                      <a:endParaRPr/>
                    </a:p>
                    <a:p>
                      <a:pPr marL="283879" indent="-283879">
                        <a:buAutoNum type="arabicPeriod"/>
                        <a:defRPr/>
                      </a:pPr>
                      <a:r>
                        <a:rPr/>
                        <a:t>Получите огромное количество опыта</a:t>
                      </a:r>
                      <a:endParaRPr/>
                    </a:p>
                    <a:p>
                      <a:pPr marL="283879" indent="-283879">
                        <a:buAutoNum type="arabicPeriod"/>
                        <a:defRPr/>
                      </a:pPr>
                      <a:r>
                        <a:rPr/>
                        <a:t>Больше шансов устроиться в хорошую компанию в будущем</a:t>
                      </a:r>
                      <a:endParaRPr/>
                    </a:p>
                    <a:p>
                      <a:pPr marL="283879" indent="-283879">
                        <a:buAutoNum type="arabicPeriod"/>
                        <a:defRPr/>
                      </a:pPr>
                      <a:r>
                        <a:rPr/>
                        <a:t>Все в плюсе даже не смотря на минусы</a:t>
                      </a:r>
                      <a:endParaRPr/>
                    </a:p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marL="283879" indent="-283879">
                        <a:buAutoNum type="arabicPeriod"/>
                        <a:defRPr/>
                      </a:pPr>
                      <a:r>
                        <a:rPr/>
                        <a:t>Вам придется работать через посредника и отдавать часть денег ему</a:t>
                      </a:r>
                      <a:endParaRPr/>
                    </a:p>
                    <a:p>
                      <a:pPr marL="283879" indent="-283879">
                        <a:buAutoNum type="arabicPeriod"/>
                        <a:defRPr/>
                      </a:pPr>
                      <a:r>
                        <a:rPr/>
                        <a:t>Ваш доход зависит от того как вы сможете договориться с опытным фрилансером (обычно они забирают от 10 до 50% себе)</a:t>
                      </a:r>
                      <a:endParaRPr/>
                    </a:p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7984797" name="" hidden="0"/>
          <p:cNvSpPr txBox="1"/>
          <p:nvPr isPhoto="0" userDrawn="0"/>
        </p:nvSpPr>
        <p:spPr bwMode="auto">
          <a:xfrm flipH="0" flipV="0">
            <a:off x="3316087" y="1662509"/>
            <a:ext cx="5744398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Поработайте так хотя бы пол года или год...</a:t>
            </a:r>
            <a:endParaRPr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ONLYOFFICE/7.0.1.37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2022-08-03T10:37:37Z</dcterms:modified>
  <cp:category/>
  <cp:contentStatus/>
  <cp:version/>
</cp:coreProperties>
</file>