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66" r:id="rId5"/>
    <p:sldId id="334" r:id="rId6"/>
    <p:sldId id="345" r:id="rId7"/>
    <p:sldId id="325" r:id="rId8"/>
    <p:sldId id="336" r:id="rId9"/>
    <p:sldId id="337" r:id="rId10"/>
    <p:sldId id="339" r:id="rId11"/>
    <p:sldId id="340" r:id="rId12"/>
    <p:sldId id="338" r:id="rId13"/>
    <p:sldId id="341" r:id="rId14"/>
    <p:sldId id="342" r:id="rId15"/>
    <p:sldId id="332" r:id="rId16"/>
    <p:sldId id="3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C33DE-0B7F-4EEA-BA27-D8D3BC910825}" v="22" dt="2023-03-02T06:01:50.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Par" userId="554bec0ce29a50bd" providerId="LiveId" clId="{106C33DE-0B7F-4EEA-BA27-D8D3BC910825}"/>
    <pc:docChg chg="undo custSel addSld delSld modSld sldOrd">
      <pc:chgData name="Janine Par" userId="554bec0ce29a50bd" providerId="LiveId" clId="{106C33DE-0B7F-4EEA-BA27-D8D3BC910825}" dt="2023-03-02T06:16:14.024" v="2375" actId="478"/>
      <pc:docMkLst>
        <pc:docMk/>
      </pc:docMkLst>
      <pc:sldChg chg="modSp mod">
        <pc:chgData name="Janine Par" userId="554bec0ce29a50bd" providerId="LiveId" clId="{106C33DE-0B7F-4EEA-BA27-D8D3BC910825}" dt="2023-03-02T04:38:44.256" v="0" actId="1076"/>
        <pc:sldMkLst>
          <pc:docMk/>
          <pc:sldMk cId="895915843" sldId="266"/>
        </pc:sldMkLst>
        <pc:picChg chg="mod">
          <ac:chgData name="Janine Par" userId="554bec0ce29a50bd" providerId="LiveId" clId="{106C33DE-0B7F-4EEA-BA27-D8D3BC910825}" dt="2023-03-02T04:38:44.256" v="0" actId="1076"/>
          <ac:picMkLst>
            <pc:docMk/>
            <pc:sldMk cId="895915843" sldId="266"/>
            <ac:picMk id="5" creationId="{A3F9CACF-1ADC-0B9E-B8C8-6F9E5F163283}"/>
          </ac:picMkLst>
        </pc:picChg>
      </pc:sldChg>
      <pc:sldChg chg="del">
        <pc:chgData name="Janine Par" userId="554bec0ce29a50bd" providerId="LiveId" clId="{106C33DE-0B7F-4EEA-BA27-D8D3BC910825}" dt="2023-03-02T04:39:15.396" v="4" actId="47"/>
        <pc:sldMkLst>
          <pc:docMk/>
          <pc:sldMk cId="69910948" sldId="324"/>
        </pc:sldMkLst>
      </pc:sldChg>
      <pc:sldChg chg="addSp delSp modSp mod ord">
        <pc:chgData name="Janine Par" userId="554bec0ce29a50bd" providerId="LiveId" clId="{106C33DE-0B7F-4EEA-BA27-D8D3BC910825}" dt="2023-03-02T06:16:14.024" v="2375" actId="478"/>
        <pc:sldMkLst>
          <pc:docMk/>
          <pc:sldMk cId="3487369945" sldId="325"/>
        </pc:sldMkLst>
        <pc:spChg chg="mod">
          <ac:chgData name="Janine Par" userId="554bec0ce29a50bd" providerId="LiveId" clId="{106C33DE-0B7F-4EEA-BA27-D8D3BC910825}" dt="2023-03-02T06:12:28.777" v="2313" actId="20577"/>
          <ac:spMkLst>
            <pc:docMk/>
            <pc:sldMk cId="3487369945" sldId="325"/>
            <ac:spMk id="3" creationId="{1E798AEA-4657-4AC2-AB1F-40B93469DA1D}"/>
          </ac:spMkLst>
        </pc:spChg>
        <pc:spChg chg="del">
          <ac:chgData name="Janine Par" userId="554bec0ce29a50bd" providerId="LiveId" clId="{106C33DE-0B7F-4EEA-BA27-D8D3BC910825}" dt="2023-03-02T06:12:46.955" v="2314" actId="478"/>
          <ac:spMkLst>
            <pc:docMk/>
            <pc:sldMk cId="3487369945" sldId="325"/>
            <ac:spMk id="4" creationId="{0494F424-6881-47BC-BF59-9F51B0AFEB07}"/>
          </ac:spMkLst>
        </pc:spChg>
        <pc:spChg chg="del">
          <ac:chgData name="Janine Par" userId="554bec0ce29a50bd" providerId="LiveId" clId="{106C33DE-0B7F-4EEA-BA27-D8D3BC910825}" dt="2023-03-02T06:12:55.546" v="2317" actId="478"/>
          <ac:spMkLst>
            <pc:docMk/>
            <pc:sldMk cId="3487369945" sldId="325"/>
            <ac:spMk id="30" creationId="{860839E2-437F-4897-AF64-A99806966140}"/>
          </ac:spMkLst>
        </pc:spChg>
        <pc:spChg chg="mod">
          <ac:chgData name="Janine Par" userId="554bec0ce29a50bd" providerId="LiveId" clId="{106C33DE-0B7F-4EEA-BA27-D8D3BC910825}" dt="2023-03-02T06:14:38.362" v="2355" actId="20577"/>
          <ac:spMkLst>
            <pc:docMk/>
            <pc:sldMk cId="3487369945" sldId="325"/>
            <ac:spMk id="34" creationId="{5C65E7A6-314E-4449-91B1-59D7CD7887B1}"/>
          </ac:spMkLst>
        </pc:spChg>
        <pc:spChg chg="del">
          <ac:chgData name="Janine Par" userId="554bec0ce29a50bd" providerId="LiveId" clId="{106C33DE-0B7F-4EEA-BA27-D8D3BC910825}" dt="2023-03-02T06:12:49.931" v="2315" actId="478"/>
          <ac:spMkLst>
            <pc:docMk/>
            <pc:sldMk cId="3487369945" sldId="325"/>
            <ac:spMk id="35" creationId="{B1EBE2CD-F320-439D-B061-499A06CC028E}"/>
          </ac:spMkLst>
        </pc:spChg>
        <pc:spChg chg="del">
          <ac:chgData name="Janine Par" userId="554bec0ce29a50bd" providerId="LiveId" clId="{106C33DE-0B7F-4EEA-BA27-D8D3BC910825}" dt="2023-03-02T06:12:46.955" v="2314" actId="478"/>
          <ac:spMkLst>
            <pc:docMk/>
            <pc:sldMk cId="3487369945" sldId="325"/>
            <ac:spMk id="40" creationId="{BED08445-FE2F-44C8-91FD-4452DA11FAF9}"/>
          </ac:spMkLst>
        </pc:spChg>
        <pc:spChg chg="del">
          <ac:chgData name="Janine Par" userId="554bec0ce29a50bd" providerId="LiveId" clId="{106C33DE-0B7F-4EEA-BA27-D8D3BC910825}" dt="2023-03-02T06:12:46.955" v="2314" actId="478"/>
          <ac:spMkLst>
            <pc:docMk/>
            <pc:sldMk cId="3487369945" sldId="325"/>
            <ac:spMk id="41" creationId="{4E08E25B-2416-40FF-8841-740D57625B18}"/>
          </ac:spMkLst>
        </pc:spChg>
        <pc:spChg chg="del">
          <ac:chgData name="Janine Par" userId="554bec0ce29a50bd" providerId="LiveId" clId="{106C33DE-0B7F-4EEA-BA27-D8D3BC910825}" dt="2023-03-02T06:12:52.042" v="2316" actId="478"/>
          <ac:spMkLst>
            <pc:docMk/>
            <pc:sldMk cId="3487369945" sldId="325"/>
            <ac:spMk id="53" creationId="{8AAC8122-C154-40D5-B62F-47A9DB5A6BAD}"/>
          </ac:spMkLst>
        </pc:spChg>
        <pc:spChg chg="del">
          <ac:chgData name="Janine Par" userId="554bec0ce29a50bd" providerId="LiveId" clId="{106C33DE-0B7F-4EEA-BA27-D8D3BC910825}" dt="2023-03-02T06:12:55.546" v="2317" actId="478"/>
          <ac:spMkLst>
            <pc:docMk/>
            <pc:sldMk cId="3487369945" sldId="325"/>
            <ac:spMk id="58" creationId="{171DBA5A-B998-4F81-866C-B5736AF43CC6}"/>
          </ac:spMkLst>
        </pc:spChg>
        <pc:grpChg chg="del">
          <ac:chgData name="Janine Par" userId="554bec0ce29a50bd" providerId="LiveId" clId="{106C33DE-0B7F-4EEA-BA27-D8D3BC910825}" dt="2023-03-02T06:12:58.217" v="2318" actId="478"/>
          <ac:grpSpMkLst>
            <pc:docMk/>
            <pc:sldMk cId="3487369945" sldId="325"/>
            <ac:grpSpMk id="50" creationId="{E9FAE785-9226-47D0-AF82-89494133C761}"/>
          </ac:grpSpMkLst>
        </pc:grpChg>
        <pc:picChg chg="add mod">
          <ac:chgData name="Janine Par" userId="554bec0ce29a50bd" providerId="LiveId" clId="{106C33DE-0B7F-4EEA-BA27-D8D3BC910825}" dt="2023-03-02T06:15:53.438" v="2373" actId="1076"/>
          <ac:picMkLst>
            <pc:docMk/>
            <pc:sldMk cId="3487369945" sldId="325"/>
            <ac:picMk id="6" creationId="{7FCA596A-F1D5-12C2-B1F7-F15745AEE6B6}"/>
          </ac:picMkLst>
        </pc:picChg>
        <pc:picChg chg="add del mod">
          <ac:chgData name="Janine Par" userId="554bec0ce29a50bd" providerId="LiveId" clId="{106C33DE-0B7F-4EEA-BA27-D8D3BC910825}" dt="2023-03-02T06:16:14.024" v="2375" actId="478"/>
          <ac:picMkLst>
            <pc:docMk/>
            <pc:sldMk cId="3487369945" sldId="325"/>
            <ac:picMk id="8" creationId="{7DBF6417-74B0-B284-6628-127EEFFEB4C1}"/>
          </ac:picMkLst>
        </pc:picChg>
        <pc:picChg chg="add mod">
          <ac:chgData name="Janine Par" userId="554bec0ce29a50bd" providerId="LiveId" clId="{106C33DE-0B7F-4EEA-BA27-D8D3BC910825}" dt="2023-03-02T06:15:56.214" v="2374" actId="1076"/>
          <ac:picMkLst>
            <pc:docMk/>
            <pc:sldMk cId="3487369945" sldId="325"/>
            <ac:picMk id="10" creationId="{D2193146-F864-C643-CF50-0508B8D48D7E}"/>
          </ac:picMkLst>
        </pc:picChg>
        <pc:picChg chg="del">
          <ac:chgData name="Janine Par" userId="554bec0ce29a50bd" providerId="LiveId" clId="{106C33DE-0B7F-4EEA-BA27-D8D3BC910825}" dt="2023-03-02T06:12:46.955" v="2314" actId="478"/>
          <ac:picMkLst>
            <pc:docMk/>
            <pc:sldMk cId="3487369945" sldId="325"/>
            <ac:picMk id="31" creationId="{FA723BAA-BC8D-4C8D-94AE-23036703FE8C}"/>
          </ac:picMkLst>
        </pc:picChg>
        <pc:picChg chg="del">
          <ac:chgData name="Janine Par" userId="554bec0ce29a50bd" providerId="LiveId" clId="{106C33DE-0B7F-4EEA-BA27-D8D3BC910825}" dt="2023-03-02T06:12:46.955" v="2314" actId="478"/>
          <ac:picMkLst>
            <pc:docMk/>
            <pc:sldMk cId="3487369945" sldId="325"/>
            <ac:picMk id="32" creationId="{42BC1A1A-2056-4FB9-B9C7-CF071EB17007}"/>
          </ac:picMkLst>
        </pc:picChg>
        <pc:picChg chg="del">
          <ac:chgData name="Janine Par" userId="554bec0ce29a50bd" providerId="LiveId" clId="{106C33DE-0B7F-4EEA-BA27-D8D3BC910825}" dt="2023-03-02T06:12:46.955" v="2314" actId="478"/>
          <ac:picMkLst>
            <pc:docMk/>
            <pc:sldMk cId="3487369945" sldId="325"/>
            <ac:picMk id="33" creationId="{FC4FA48B-6EC7-4798-ACFC-15A9973466A2}"/>
          </ac:picMkLst>
        </pc:picChg>
        <pc:picChg chg="del">
          <ac:chgData name="Janine Par" userId="554bec0ce29a50bd" providerId="LiveId" clId="{106C33DE-0B7F-4EEA-BA27-D8D3BC910825}" dt="2023-03-02T06:12:46.955" v="2314" actId="478"/>
          <ac:picMkLst>
            <pc:docMk/>
            <pc:sldMk cId="3487369945" sldId="325"/>
            <ac:picMk id="55" creationId="{475140B3-67FC-449B-9ED1-21250CC38969}"/>
          </ac:picMkLst>
        </pc:picChg>
        <pc:picChg chg="del">
          <ac:chgData name="Janine Par" userId="554bec0ce29a50bd" providerId="LiveId" clId="{106C33DE-0B7F-4EEA-BA27-D8D3BC910825}" dt="2023-03-02T06:13:02.747" v="2320" actId="478"/>
          <ac:picMkLst>
            <pc:docMk/>
            <pc:sldMk cId="3487369945" sldId="325"/>
            <ac:picMk id="60" creationId="{DEF00793-7AE2-4332-B896-CE41EC14904A}"/>
          </ac:picMkLst>
        </pc:picChg>
        <pc:cxnChg chg="del">
          <ac:chgData name="Janine Par" userId="554bec0ce29a50bd" providerId="LiveId" clId="{106C33DE-0B7F-4EEA-BA27-D8D3BC910825}" dt="2023-03-02T06:12:46.955" v="2314" actId="478"/>
          <ac:cxnSpMkLst>
            <pc:docMk/>
            <pc:sldMk cId="3487369945" sldId="325"/>
            <ac:cxnSpMk id="37" creationId="{2A41B59E-DCD8-430B-976D-6DADFC4B2759}"/>
          </ac:cxnSpMkLst>
        </pc:cxnChg>
        <pc:cxnChg chg="del">
          <ac:chgData name="Janine Par" userId="554bec0ce29a50bd" providerId="LiveId" clId="{106C33DE-0B7F-4EEA-BA27-D8D3BC910825}" dt="2023-03-02T06:13:00.506" v="2319" actId="478"/>
          <ac:cxnSpMkLst>
            <pc:docMk/>
            <pc:sldMk cId="3487369945" sldId="325"/>
            <ac:cxnSpMk id="38" creationId="{AE2C70F8-01A8-479E-8ECC-C964C9AC48CA}"/>
          </ac:cxnSpMkLst>
        </pc:cxnChg>
      </pc:sldChg>
      <pc:sldChg chg="del">
        <pc:chgData name="Janine Par" userId="554bec0ce29a50bd" providerId="LiveId" clId="{106C33DE-0B7F-4EEA-BA27-D8D3BC910825}" dt="2023-03-02T04:39:17.397" v="5" actId="47"/>
        <pc:sldMkLst>
          <pc:docMk/>
          <pc:sldMk cId="3466633916" sldId="326"/>
        </pc:sldMkLst>
      </pc:sldChg>
      <pc:sldChg chg="del">
        <pc:chgData name="Janine Par" userId="554bec0ce29a50bd" providerId="LiveId" clId="{106C33DE-0B7F-4EEA-BA27-D8D3BC910825}" dt="2023-03-02T04:39:18.450" v="6" actId="47"/>
        <pc:sldMkLst>
          <pc:docMk/>
          <pc:sldMk cId="1026564271" sldId="328"/>
        </pc:sldMkLst>
      </pc:sldChg>
      <pc:sldChg chg="del">
        <pc:chgData name="Janine Par" userId="554bec0ce29a50bd" providerId="LiveId" clId="{106C33DE-0B7F-4EEA-BA27-D8D3BC910825}" dt="2023-03-02T04:39:19.400" v="7" actId="47"/>
        <pc:sldMkLst>
          <pc:docMk/>
          <pc:sldMk cId="2981577547" sldId="329"/>
        </pc:sldMkLst>
      </pc:sldChg>
      <pc:sldChg chg="add del">
        <pc:chgData name="Janine Par" userId="554bec0ce29a50bd" providerId="LiveId" clId="{106C33DE-0B7F-4EEA-BA27-D8D3BC910825}" dt="2023-03-02T04:41:28.165" v="85" actId="47"/>
        <pc:sldMkLst>
          <pc:docMk/>
          <pc:sldMk cId="93076526" sldId="331"/>
        </pc:sldMkLst>
      </pc:sldChg>
      <pc:sldChg chg="modSp add del mod ord">
        <pc:chgData name="Janine Par" userId="554bec0ce29a50bd" providerId="LiveId" clId="{106C33DE-0B7F-4EEA-BA27-D8D3BC910825}" dt="2023-03-02T04:45:25.663" v="372" actId="20577"/>
        <pc:sldMkLst>
          <pc:docMk/>
          <pc:sldMk cId="3989556334" sldId="332"/>
        </pc:sldMkLst>
        <pc:spChg chg="mod">
          <ac:chgData name="Janine Par" userId="554bec0ce29a50bd" providerId="LiveId" clId="{106C33DE-0B7F-4EEA-BA27-D8D3BC910825}" dt="2023-03-02T04:45:25.663" v="372" actId="20577"/>
          <ac:spMkLst>
            <pc:docMk/>
            <pc:sldMk cId="3989556334" sldId="332"/>
            <ac:spMk id="3" creationId="{1E798AEA-4657-4AC2-AB1F-40B93469DA1D}"/>
          </ac:spMkLst>
        </pc:spChg>
      </pc:sldChg>
      <pc:sldChg chg="add del">
        <pc:chgData name="Janine Par" userId="554bec0ce29a50bd" providerId="LiveId" clId="{106C33DE-0B7F-4EEA-BA27-D8D3BC910825}" dt="2023-03-02T04:45:31.508" v="373" actId="47"/>
        <pc:sldMkLst>
          <pc:docMk/>
          <pc:sldMk cId="668296518" sldId="333"/>
        </pc:sldMkLst>
      </pc:sldChg>
      <pc:sldChg chg="addSp delSp modSp add del mod ord">
        <pc:chgData name="Janine Par" userId="554bec0ce29a50bd" providerId="LiveId" clId="{106C33DE-0B7F-4EEA-BA27-D8D3BC910825}" dt="2023-03-02T06:07:37.305" v="1762" actId="20577"/>
        <pc:sldMkLst>
          <pc:docMk/>
          <pc:sldMk cId="1061488422" sldId="334"/>
        </pc:sldMkLst>
        <pc:spChg chg="mod">
          <ac:chgData name="Janine Par" userId="554bec0ce29a50bd" providerId="LiveId" clId="{106C33DE-0B7F-4EEA-BA27-D8D3BC910825}" dt="2023-03-02T05:38:37.706" v="399" actId="20577"/>
          <ac:spMkLst>
            <pc:docMk/>
            <pc:sldMk cId="1061488422" sldId="334"/>
            <ac:spMk id="3" creationId="{1E798AEA-4657-4AC2-AB1F-40B93469DA1D}"/>
          </ac:spMkLst>
        </pc:spChg>
        <pc:spChg chg="mod">
          <ac:chgData name="Janine Par" userId="554bec0ce29a50bd" providerId="LiveId" clId="{106C33DE-0B7F-4EEA-BA27-D8D3BC910825}" dt="2023-03-02T06:07:37.305" v="1762" actId="20577"/>
          <ac:spMkLst>
            <pc:docMk/>
            <pc:sldMk cId="1061488422" sldId="334"/>
            <ac:spMk id="7" creationId="{BCAB18D2-6C50-4697-ACCB-30E0DF18843C}"/>
          </ac:spMkLst>
        </pc:spChg>
        <pc:spChg chg="del mod">
          <ac:chgData name="Janine Par" userId="554bec0ce29a50bd" providerId="LiveId" clId="{106C33DE-0B7F-4EEA-BA27-D8D3BC910825}" dt="2023-03-02T05:55:13.818" v="1418" actId="478"/>
          <ac:spMkLst>
            <pc:docMk/>
            <pc:sldMk cId="1061488422" sldId="334"/>
            <ac:spMk id="14" creationId="{17783C9B-929E-4970-9A69-9A2F2E3AD666}"/>
          </ac:spMkLst>
        </pc:spChg>
        <pc:spChg chg="del mod">
          <ac:chgData name="Janine Par" userId="554bec0ce29a50bd" providerId="LiveId" clId="{106C33DE-0B7F-4EEA-BA27-D8D3BC910825}" dt="2023-03-02T05:54:29.162" v="1376" actId="478"/>
          <ac:spMkLst>
            <pc:docMk/>
            <pc:sldMk cId="1061488422" sldId="334"/>
            <ac:spMk id="22" creationId="{72E2189C-B182-4550-BE72-15D67F96DC57}"/>
          </ac:spMkLst>
        </pc:spChg>
        <pc:picChg chg="add del mod">
          <ac:chgData name="Janine Par" userId="554bec0ce29a50bd" providerId="LiveId" clId="{106C33DE-0B7F-4EEA-BA27-D8D3BC910825}" dt="2023-03-02T05:48:06.684" v="843" actId="478"/>
          <ac:picMkLst>
            <pc:docMk/>
            <pc:sldMk cId="1061488422" sldId="334"/>
            <ac:picMk id="4" creationId="{476E0050-484E-F6E6-2256-1DF4E6309FA0}"/>
          </ac:picMkLst>
        </pc:picChg>
        <pc:picChg chg="add del">
          <ac:chgData name="Janine Par" userId="554bec0ce29a50bd" providerId="LiveId" clId="{106C33DE-0B7F-4EEA-BA27-D8D3BC910825}" dt="2023-03-02T05:48:05.114" v="842" actId="22"/>
          <ac:picMkLst>
            <pc:docMk/>
            <pc:sldMk cId="1061488422" sldId="334"/>
            <ac:picMk id="6" creationId="{3965E3E7-236C-C227-79F5-44D3EA79F1AE}"/>
          </ac:picMkLst>
        </pc:picChg>
        <pc:picChg chg="del">
          <ac:chgData name="Janine Par" userId="554bec0ce29a50bd" providerId="LiveId" clId="{106C33DE-0B7F-4EEA-BA27-D8D3BC910825}" dt="2023-03-02T05:47:38.125" v="839" actId="478"/>
          <ac:picMkLst>
            <pc:docMk/>
            <pc:sldMk cId="1061488422" sldId="334"/>
            <ac:picMk id="8" creationId="{C8BE2C0F-9251-48FE-AE61-C86C26A15420}"/>
          </ac:picMkLst>
        </pc:picChg>
        <pc:picChg chg="del">
          <ac:chgData name="Janine Par" userId="554bec0ce29a50bd" providerId="LiveId" clId="{106C33DE-0B7F-4EEA-BA27-D8D3BC910825}" dt="2023-03-02T05:48:23.918" v="846" actId="478"/>
          <ac:picMkLst>
            <pc:docMk/>
            <pc:sldMk cId="1061488422" sldId="334"/>
            <ac:picMk id="10" creationId="{8110D858-97C2-422D-A0AF-AE777C140077}"/>
          </ac:picMkLst>
        </pc:picChg>
        <pc:picChg chg="add mod">
          <ac:chgData name="Janine Par" userId="554bec0ce29a50bd" providerId="LiveId" clId="{106C33DE-0B7F-4EEA-BA27-D8D3BC910825}" dt="2023-03-02T06:01:21.335" v="1517" actId="14100"/>
          <ac:picMkLst>
            <pc:docMk/>
            <pc:sldMk cId="1061488422" sldId="334"/>
            <ac:picMk id="11" creationId="{8A411E76-0301-BB1C-E897-B16760DC951A}"/>
          </ac:picMkLst>
        </pc:picChg>
        <pc:picChg chg="del">
          <ac:chgData name="Janine Par" userId="554bec0ce29a50bd" providerId="LiveId" clId="{106C33DE-0B7F-4EEA-BA27-D8D3BC910825}" dt="2023-03-02T05:48:23.918" v="846" actId="478"/>
          <ac:picMkLst>
            <pc:docMk/>
            <pc:sldMk cId="1061488422" sldId="334"/>
            <ac:picMk id="13" creationId="{C44594B5-56C0-475D-9833-FF6C66F67D8C}"/>
          </ac:picMkLst>
        </pc:picChg>
        <pc:picChg chg="del">
          <ac:chgData name="Janine Par" userId="554bec0ce29a50bd" providerId="LiveId" clId="{106C33DE-0B7F-4EEA-BA27-D8D3BC910825}" dt="2023-03-02T05:48:23.918" v="846" actId="478"/>
          <ac:picMkLst>
            <pc:docMk/>
            <pc:sldMk cId="1061488422" sldId="334"/>
            <ac:picMk id="18" creationId="{52B3EDF0-0287-45DA-A26B-371B42E2B758}"/>
          </ac:picMkLst>
        </pc:picChg>
        <pc:picChg chg="del">
          <ac:chgData name="Janine Par" userId="554bec0ce29a50bd" providerId="LiveId" clId="{106C33DE-0B7F-4EEA-BA27-D8D3BC910825}" dt="2023-03-02T05:48:23.918" v="846" actId="478"/>
          <ac:picMkLst>
            <pc:docMk/>
            <pc:sldMk cId="1061488422" sldId="334"/>
            <ac:picMk id="26" creationId="{FE460600-5F85-4BA2-886C-A9C983DC5434}"/>
          </ac:picMkLst>
        </pc:picChg>
      </pc:sldChg>
      <pc:sldChg chg="modSp mod">
        <pc:chgData name="Janine Par" userId="554bec0ce29a50bd" providerId="LiveId" clId="{106C33DE-0B7F-4EEA-BA27-D8D3BC910825}" dt="2023-03-02T06:05:27.922" v="1582"/>
        <pc:sldMkLst>
          <pc:docMk/>
          <pc:sldMk cId="912172551" sldId="335"/>
        </pc:sldMkLst>
        <pc:spChg chg="mod">
          <ac:chgData name="Janine Par" userId="554bec0ce29a50bd" providerId="LiveId" clId="{106C33DE-0B7F-4EEA-BA27-D8D3BC910825}" dt="2023-03-02T06:05:27.922" v="1582"/>
          <ac:spMkLst>
            <pc:docMk/>
            <pc:sldMk cId="912172551" sldId="335"/>
            <ac:spMk id="7" creationId="{5B47CE0E-0877-4E98-A00B-E6A582759AE3}"/>
          </ac:spMkLst>
        </pc:spChg>
      </pc:sldChg>
      <pc:sldChg chg="modSp add mod ord">
        <pc:chgData name="Janine Par" userId="554bec0ce29a50bd" providerId="LiveId" clId="{106C33DE-0B7F-4EEA-BA27-D8D3BC910825}" dt="2023-03-02T04:42:23.239" v="169"/>
        <pc:sldMkLst>
          <pc:docMk/>
          <pc:sldMk cId="779814751" sldId="336"/>
        </pc:sldMkLst>
        <pc:spChg chg="mod">
          <ac:chgData name="Janine Par" userId="554bec0ce29a50bd" providerId="LiveId" clId="{106C33DE-0B7F-4EEA-BA27-D8D3BC910825}" dt="2023-03-02T04:42:11.840" v="167" actId="20577"/>
          <ac:spMkLst>
            <pc:docMk/>
            <pc:sldMk cId="779814751" sldId="336"/>
            <ac:spMk id="3" creationId="{1E798AEA-4657-4AC2-AB1F-40B93469DA1D}"/>
          </ac:spMkLst>
        </pc:spChg>
      </pc:sldChg>
      <pc:sldChg chg="addSp delSp add del mod">
        <pc:chgData name="Janine Par" userId="554bec0ce29a50bd" providerId="LiveId" clId="{106C33DE-0B7F-4EEA-BA27-D8D3BC910825}" dt="2023-03-02T04:41:28.165" v="85" actId="47"/>
        <pc:sldMkLst>
          <pc:docMk/>
          <pc:sldMk cId="2652095666" sldId="336"/>
        </pc:sldMkLst>
        <pc:spChg chg="add del">
          <ac:chgData name="Janine Par" userId="554bec0ce29a50bd" providerId="LiveId" clId="{106C33DE-0B7F-4EEA-BA27-D8D3BC910825}" dt="2023-03-02T04:41:11.646" v="65" actId="478"/>
          <ac:spMkLst>
            <pc:docMk/>
            <pc:sldMk cId="2652095666" sldId="336"/>
            <ac:spMk id="4" creationId="{0494F424-6881-47BC-BF59-9F51B0AFEB07}"/>
          </ac:spMkLst>
        </pc:spChg>
        <pc:spChg chg="add del">
          <ac:chgData name="Janine Par" userId="554bec0ce29a50bd" providerId="LiveId" clId="{106C33DE-0B7F-4EEA-BA27-D8D3BC910825}" dt="2023-03-02T04:41:11.646" v="65" actId="478"/>
          <ac:spMkLst>
            <pc:docMk/>
            <pc:sldMk cId="2652095666" sldId="336"/>
            <ac:spMk id="30" creationId="{860839E2-437F-4897-AF64-A99806966140}"/>
          </ac:spMkLst>
        </pc:spChg>
        <pc:spChg chg="add del">
          <ac:chgData name="Janine Par" userId="554bec0ce29a50bd" providerId="LiveId" clId="{106C33DE-0B7F-4EEA-BA27-D8D3BC910825}" dt="2023-03-02T04:41:11.646" v="65" actId="478"/>
          <ac:spMkLst>
            <pc:docMk/>
            <pc:sldMk cId="2652095666" sldId="336"/>
            <ac:spMk id="35" creationId="{B1EBE2CD-F320-439D-B061-499A06CC028E}"/>
          </ac:spMkLst>
        </pc:spChg>
        <pc:spChg chg="add del">
          <ac:chgData name="Janine Par" userId="554bec0ce29a50bd" providerId="LiveId" clId="{106C33DE-0B7F-4EEA-BA27-D8D3BC910825}" dt="2023-03-02T04:41:11.646" v="65" actId="478"/>
          <ac:spMkLst>
            <pc:docMk/>
            <pc:sldMk cId="2652095666" sldId="336"/>
            <ac:spMk id="40" creationId="{BED08445-FE2F-44C8-91FD-4452DA11FAF9}"/>
          </ac:spMkLst>
        </pc:spChg>
        <pc:spChg chg="add del">
          <ac:chgData name="Janine Par" userId="554bec0ce29a50bd" providerId="LiveId" clId="{106C33DE-0B7F-4EEA-BA27-D8D3BC910825}" dt="2023-03-02T04:41:11.646" v="65" actId="478"/>
          <ac:spMkLst>
            <pc:docMk/>
            <pc:sldMk cId="2652095666" sldId="336"/>
            <ac:spMk id="41" creationId="{4E08E25B-2416-40FF-8841-740D57625B18}"/>
          </ac:spMkLst>
        </pc:spChg>
        <pc:spChg chg="add del">
          <ac:chgData name="Janine Par" userId="554bec0ce29a50bd" providerId="LiveId" clId="{106C33DE-0B7F-4EEA-BA27-D8D3BC910825}" dt="2023-03-02T04:41:11.646" v="65" actId="478"/>
          <ac:spMkLst>
            <pc:docMk/>
            <pc:sldMk cId="2652095666" sldId="336"/>
            <ac:spMk id="53" creationId="{8AAC8122-C154-40D5-B62F-47A9DB5A6BAD}"/>
          </ac:spMkLst>
        </pc:spChg>
        <pc:spChg chg="add del">
          <ac:chgData name="Janine Par" userId="554bec0ce29a50bd" providerId="LiveId" clId="{106C33DE-0B7F-4EEA-BA27-D8D3BC910825}" dt="2023-03-02T04:41:11.646" v="65" actId="478"/>
          <ac:spMkLst>
            <pc:docMk/>
            <pc:sldMk cId="2652095666" sldId="336"/>
            <ac:spMk id="58" creationId="{171DBA5A-B998-4F81-866C-B5736AF43CC6}"/>
          </ac:spMkLst>
        </pc:spChg>
        <pc:grpChg chg="add del">
          <ac:chgData name="Janine Par" userId="554bec0ce29a50bd" providerId="LiveId" clId="{106C33DE-0B7F-4EEA-BA27-D8D3BC910825}" dt="2023-03-02T04:41:11.646" v="65" actId="478"/>
          <ac:grpSpMkLst>
            <pc:docMk/>
            <pc:sldMk cId="2652095666" sldId="336"/>
            <ac:grpSpMk id="50" creationId="{E9FAE785-9226-47D0-AF82-89494133C761}"/>
          </ac:grpSpMkLst>
        </pc:grpChg>
        <pc:picChg chg="add del">
          <ac:chgData name="Janine Par" userId="554bec0ce29a50bd" providerId="LiveId" clId="{106C33DE-0B7F-4EEA-BA27-D8D3BC910825}" dt="2023-03-02T04:41:11.646" v="65" actId="478"/>
          <ac:picMkLst>
            <pc:docMk/>
            <pc:sldMk cId="2652095666" sldId="336"/>
            <ac:picMk id="31" creationId="{FA723BAA-BC8D-4C8D-94AE-23036703FE8C}"/>
          </ac:picMkLst>
        </pc:picChg>
        <pc:picChg chg="add del">
          <ac:chgData name="Janine Par" userId="554bec0ce29a50bd" providerId="LiveId" clId="{106C33DE-0B7F-4EEA-BA27-D8D3BC910825}" dt="2023-03-02T04:41:11.646" v="65" actId="478"/>
          <ac:picMkLst>
            <pc:docMk/>
            <pc:sldMk cId="2652095666" sldId="336"/>
            <ac:picMk id="32" creationId="{42BC1A1A-2056-4FB9-B9C7-CF071EB17007}"/>
          </ac:picMkLst>
        </pc:picChg>
        <pc:picChg chg="add del">
          <ac:chgData name="Janine Par" userId="554bec0ce29a50bd" providerId="LiveId" clId="{106C33DE-0B7F-4EEA-BA27-D8D3BC910825}" dt="2023-03-02T04:41:11.646" v="65" actId="478"/>
          <ac:picMkLst>
            <pc:docMk/>
            <pc:sldMk cId="2652095666" sldId="336"/>
            <ac:picMk id="33" creationId="{FC4FA48B-6EC7-4798-ACFC-15A9973466A2}"/>
          </ac:picMkLst>
        </pc:picChg>
        <pc:picChg chg="add del">
          <ac:chgData name="Janine Par" userId="554bec0ce29a50bd" providerId="LiveId" clId="{106C33DE-0B7F-4EEA-BA27-D8D3BC910825}" dt="2023-03-02T04:41:11.646" v="65" actId="478"/>
          <ac:picMkLst>
            <pc:docMk/>
            <pc:sldMk cId="2652095666" sldId="336"/>
            <ac:picMk id="55" creationId="{475140B3-67FC-449B-9ED1-21250CC38969}"/>
          </ac:picMkLst>
        </pc:picChg>
        <pc:picChg chg="add del">
          <ac:chgData name="Janine Par" userId="554bec0ce29a50bd" providerId="LiveId" clId="{106C33DE-0B7F-4EEA-BA27-D8D3BC910825}" dt="2023-03-02T04:41:11.646" v="65" actId="478"/>
          <ac:picMkLst>
            <pc:docMk/>
            <pc:sldMk cId="2652095666" sldId="336"/>
            <ac:picMk id="60" creationId="{DEF00793-7AE2-4332-B896-CE41EC14904A}"/>
          </ac:picMkLst>
        </pc:picChg>
        <pc:cxnChg chg="add del">
          <ac:chgData name="Janine Par" userId="554bec0ce29a50bd" providerId="LiveId" clId="{106C33DE-0B7F-4EEA-BA27-D8D3BC910825}" dt="2023-03-02T04:41:11.646" v="65" actId="478"/>
          <ac:cxnSpMkLst>
            <pc:docMk/>
            <pc:sldMk cId="2652095666" sldId="336"/>
            <ac:cxnSpMk id="37" creationId="{2A41B59E-DCD8-430B-976D-6DADFC4B2759}"/>
          </ac:cxnSpMkLst>
        </pc:cxnChg>
        <pc:cxnChg chg="add del">
          <ac:chgData name="Janine Par" userId="554bec0ce29a50bd" providerId="LiveId" clId="{106C33DE-0B7F-4EEA-BA27-D8D3BC910825}" dt="2023-03-02T04:41:11.646" v="65" actId="478"/>
          <ac:cxnSpMkLst>
            <pc:docMk/>
            <pc:sldMk cId="2652095666" sldId="336"/>
            <ac:cxnSpMk id="38" creationId="{AE2C70F8-01A8-479E-8ECC-C964C9AC48CA}"/>
          </ac:cxnSpMkLst>
        </pc:cxnChg>
      </pc:sldChg>
      <pc:sldChg chg="modSp add mod">
        <pc:chgData name="Janine Par" userId="554bec0ce29a50bd" providerId="LiveId" clId="{106C33DE-0B7F-4EEA-BA27-D8D3BC910825}" dt="2023-03-02T04:43:15.774" v="232" actId="20577"/>
        <pc:sldMkLst>
          <pc:docMk/>
          <pc:sldMk cId="122707658" sldId="337"/>
        </pc:sldMkLst>
        <pc:spChg chg="mod">
          <ac:chgData name="Janine Par" userId="554bec0ce29a50bd" providerId="LiveId" clId="{106C33DE-0B7F-4EEA-BA27-D8D3BC910825}" dt="2023-03-02T04:43:15.774" v="232" actId="20577"/>
          <ac:spMkLst>
            <pc:docMk/>
            <pc:sldMk cId="122707658" sldId="337"/>
            <ac:spMk id="3" creationId="{1E798AEA-4657-4AC2-AB1F-40B93469DA1D}"/>
          </ac:spMkLst>
        </pc:spChg>
      </pc:sldChg>
      <pc:sldChg chg="addSp delSp modSp add del mod">
        <pc:chgData name="Janine Par" userId="554bec0ce29a50bd" providerId="LiveId" clId="{106C33DE-0B7F-4EEA-BA27-D8D3BC910825}" dt="2023-03-02T04:41:16.851" v="75"/>
        <pc:sldMkLst>
          <pc:docMk/>
          <pc:sldMk cId="1659787181" sldId="337"/>
        </pc:sldMkLst>
        <pc:spChg chg="add del">
          <ac:chgData name="Janine Par" userId="554bec0ce29a50bd" providerId="LiveId" clId="{106C33DE-0B7F-4EEA-BA27-D8D3BC910825}" dt="2023-03-02T04:41:16.296" v="73" actId="478"/>
          <ac:spMkLst>
            <pc:docMk/>
            <pc:sldMk cId="1659787181" sldId="337"/>
            <ac:spMk id="4" creationId="{0494F424-6881-47BC-BF59-9F51B0AFEB07}"/>
          </ac:spMkLst>
        </pc:spChg>
        <pc:spChg chg="mod">
          <ac:chgData name="Janine Par" userId="554bec0ce29a50bd" providerId="LiveId" clId="{106C33DE-0B7F-4EEA-BA27-D8D3BC910825}" dt="2023-03-02T04:40:18.966" v="32" actId="1076"/>
          <ac:spMkLst>
            <pc:docMk/>
            <pc:sldMk cId="1659787181" sldId="337"/>
            <ac:spMk id="29" creationId="{5B88C625-67F1-4677-B918-4E6BE60E0D9E}"/>
          </ac:spMkLst>
        </pc:spChg>
        <pc:spChg chg="mod">
          <ac:chgData name="Janine Par" userId="554bec0ce29a50bd" providerId="LiveId" clId="{106C33DE-0B7F-4EEA-BA27-D8D3BC910825}" dt="2023-03-02T04:41:14.104" v="71" actId="1076"/>
          <ac:spMkLst>
            <pc:docMk/>
            <pc:sldMk cId="1659787181" sldId="337"/>
            <ac:spMk id="30" creationId="{860839E2-437F-4897-AF64-A99806966140}"/>
          </ac:spMkLst>
        </pc:spChg>
        <pc:grpChg chg="add del">
          <ac:chgData name="Janine Par" userId="554bec0ce29a50bd" providerId="LiveId" clId="{106C33DE-0B7F-4EEA-BA27-D8D3BC910825}" dt="2023-03-02T04:41:16.581" v="74" actId="478"/>
          <ac:grpSpMkLst>
            <pc:docMk/>
            <pc:sldMk cId="1659787181" sldId="337"/>
            <ac:grpSpMk id="50" creationId="{E9FAE785-9226-47D0-AF82-89494133C761}"/>
          </ac:grpSpMkLst>
        </pc:grpChg>
        <pc:cxnChg chg="add del mod">
          <ac:chgData name="Janine Par" userId="554bec0ce29a50bd" providerId="LiveId" clId="{106C33DE-0B7F-4EEA-BA27-D8D3BC910825}" dt="2023-03-02T04:41:15.526" v="72" actId="1076"/>
          <ac:cxnSpMkLst>
            <pc:docMk/>
            <pc:sldMk cId="1659787181" sldId="337"/>
            <ac:cxnSpMk id="37" creationId="{2A41B59E-DCD8-430B-976D-6DADFC4B2759}"/>
          </ac:cxnSpMkLst>
        </pc:cxnChg>
        <pc:cxnChg chg="mod">
          <ac:chgData name="Janine Par" userId="554bec0ce29a50bd" providerId="LiveId" clId="{106C33DE-0B7F-4EEA-BA27-D8D3BC910825}" dt="2023-03-02T04:41:13.378" v="70" actId="1076"/>
          <ac:cxnSpMkLst>
            <pc:docMk/>
            <pc:sldMk cId="1659787181" sldId="337"/>
            <ac:cxnSpMk id="38" creationId="{AE2C70F8-01A8-479E-8ECC-C964C9AC48CA}"/>
          </ac:cxnSpMkLst>
        </pc:cxnChg>
      </pc:sldChg>
      <pc:sldChg chg="modSp add mod">
        <pc:chgData name="Janine Par" userId="554bec0ce29a50bd" providerId="LiveId" clId="{106C33DE-0B7F-4EEA-BA27-D8D3BC910825}" dt="2023-03-02T04:44:18.740" v="304" actId="20577"/>
        <pc:sldMkLst>
          <pc:docMk/>
          <pc:sldMk cId="422667224" sldId="338"/>
        </pc:sldMkLst>
        <pc:spChg chg="mod">
          <ac:chgData name="Janine Par" userId="554bec0ce29a50bd" providerId="LiveId" clId="{106C33DE-0B7F-4EEA-BA27-D8D3BC910825}" dt="2023-03-02T04:44:18.740" v="304" actId="20577"/>
          <ac:spMkLst>
            <pc:docMk/>
            <pc:sldMk cId="422667224" sldId="338"/>
            <ac:spMk id="3" creationId="{1E798AEA-4657-4AC2-AB1F-40B93469DA1D}"/>
          </ac:spMkLst>
        </pc:spChg>
      </pc:sldChg>
      <pc:sldChg chg="addSp delSp modSp add del mod">
        <pc:chgData name="Janine Par" userId="554bec0ce29a50bd" providerId="LiveId" clId="{106C33DE-0B7F-4EEA-BA27-D8D3BC910825}" dt="2023-03-02T04:41:13.154" v="69"/>
        <pc:sldMkLst>
          <pc:docMk/>
          <pc:sldMk cId="1787446800" sldId="338"/>
        </pc:sldMkLst>
        <pc:spChg chg="mod">
          <ac:chgData name="Janine Par" userId="554bec0ce29a50bd" providerId="LiveId" clId="{106C33DE-0B7F-4EEA-BA27-D8D3BC910825}" dt="2023-03-02T04:41:12.883" v="68" actId="20577"/>
          <ac:spMkLst>
            <pc:docMk/>
            <pc:sldMk cId="1787446800" sldId="338"/>
            <ac:spMk id="3" creationId="{1E798AEA-4657-4AC2-AB1F-40B93469DA1D}"/>
          </ac:spMkLst>
        </pc:spChg>
        <pc:spChg chg="mod">
          <ac:chgData name="Janine Par" userId="554bec0ce29a50bd" providerId="LiveId" clId="{106C33DE-0B7F-4EEA-BA27-D8D3BC910825}" dt="2023-03-02T04:40:58.628" v="62" actId="6549"/>
          <ac:spMkLst>
            <pc:docMk/>
            <pc:sldMk cId="1787446800" sldId="338"/>
            <ac:spMk id="58" creationId="{171DBA5A-B998-4F81-866C-B5736AF43CC6}"/>
          </ac:spMkLst>
        </pc:spChg>
        <pc:grpChg chg="add del">
          <ac:chgData name="Janine Par" userId="554bec0ce29a50bd" providerId="LiveId" clId="{106C33DE-0B7F-4EEA-BA27-D8D3BC910825}" dt="2023-03-02T04:41:11.962" v="66" actId="478"/>
          <ac:grpSpMkLst>
            <pc:docMk/>
            <pc:sldMk cId="1787446800" sldId="338"/>
            <ac:grpSpMk id="50" creationId="{E9FAE785-9226-47D0-AF82-89494133C761}"/>
          </ac:grpSpMkLst>
        </pc:grpChg>
      </pc:sldChg>
      <pc:sldChg chg="modSp add mod ord">
        <pc:chgData name="Janine Par" userId="554bec0ce29a50bd" providerId="LiveId" clId="{106C33DE-0B7F-4EEA-BA27-D8D3BC910825}" dt="2023-03-02T04:43:38.021" v="263" actId="20577"/>
        <pc:sldMkLst>
          <pc:docMk/>
          <pc:sldMk cId="4048642611" sldId="339"/>
        </pc:sldMkLst>
        <pc:spChg chg="mod">
          <ac:chgData name="Janine Par" userId="554bec0ce29a50bd" providerId="LiveId" clId="{106C33DE-0B7F-4EEA-BA27-D8D3BC910825}" dt="2023-03-02T04:43:38.021" v="263" actId="20577"/>
          <ac:spMkLst>
            <pc:docMk/>
            <pc:sldMk cId="4048642611" sldId="339"/>
            <ac:spMk id="3" creationId="{1E798AEA-4657-4AC2-AB1F-40B93469DA1D}"/>
          </ac:spMkLst>
        </pc:spChg>
      </pc:sldChg>
      <pc:sldChg chg="add">
        <pc:chgData name="Janine Par" userId="554bec0ce29a50bd" providerId="LiveId" clId="{106C33DE-0B7F-4EEA-BA27-D8D3BC910825}" dt="2023-03-02T04:43:57.240" v="264"/>
        <pc:sldMkLst>
          <pc:docMk/>
          <pc:sldMk cId="3721627370" sldId="340"/>
        </pc:sldMkLst>
      </pc:sldChg>
      <pc:sldChg chg="add del">
        <pc:chgData name="Janine Par" userId="554bec0ce29a50bd" providerId="LiveId" clId="{106C33DE-0B7F-4EEA-BA27-D8D3BC910825}" dt="2023-03-02T04:44:00.208" v="266"/>
        <pc:sldMkLst>
          <pc:docMk/>
          <pc:sldMk cId="1588367456" sldId="341"/>
        </pc:sldMkLst>
      </pc:sldChg>
      <pc:sldChg chg="modSp add mod">
        <pc:chgData name="Janine Par" userId="554bec0ce29a50bd" providerId="LiveId" clId="{106C33DE-0B7F-4EEA-BA27-D8D3BC910825}" dt="2023-03-02T04:45:01.427" v="346" actId="20577"/>
        <pc:sldMkLst>
          <pc:docMk/>
          <pc:sldMk cId="3081733930" sldId="341"/>
        </pc:sldMkLst>
        <pc:spChg chg="mod">
          <ac:chgData name="Janine Par" userId="554bec0ce29a50bd" providerId="LiveId" clId="{106C33DE-0B7F-4EEA-BA27-D8D3BC910825}" dt="2023-03-02T04:45:01.427" v="346" actId="20577"/>
          <ac:spMkLst>
            <pc:docMk/>
            <pc:sldMk cId="3081733930" sldId="341"/>
            <ac:spMk id="3" creationId="{1E798AEA-4657-4AC2-AB1F-40B93469DA1D}"/>
          </ac:spMkLst>
        </pc:spChg>
      </pc:sldChg>
      <pc:sldChg chg="add">
        <pc:chgData name="Janine Par" userId="554bec0ce29a50bd" providerId="LiveId" clId="{106C33DE-0B7F-4EEA-BA27-D8D3BC910825}" dt="2023-03-02T04:45:03.516" v="347"/>
        <pc:sldMkLst>
          <pc:docMk/>
          <pc:sldMk cId="1372879902" sldId="342"/>
        </pc:sldMkLst>
      </pc:sldChg>
      <pc:sldChg chg="add del">
        <pc:chgData name="Janine Par" userId="554bec0ce29a50bd" providerId="LiveId" clId="{106C33DE-0B7F-4EEA-BA27-D8D3BC910825}" dt="2023-03-02T05:38:48.593" v="416"/>
        <pc:sldMkLst>
          <pc:docMk/>
          <pc:sldMk cId="1488758184" sldId="343"/>
        </pc:sldMkLst>
      </pc:sldChg>
      <pc:sldChg chg="add del">
        <pc:chgData name="Janine Par" userId="554bec0ce29a50bd" providerId="LiveId" clId="{106C33DE-0B7F-4EEA-BA27-D8D3BC910825}" dt="2023-03-02T05:38:41.332" v="401" actId="47"/>
        <pc:sldMkLst>
          <pc:docMk/>
          <pc:sldMk cId="2852375539" sldId="343"/>
        </pc:sldMkLst>
      </pc:sldChg>
      <pc:sldChg chg="add del">
        <pc:chgData name="Janine Par" userId="554bec0ce29a50bd" providerId="LiveId" clId="{106C33DE-0B7F-4EEA-BA27-D8D3BC910825}" dt="2023-03-02T06:12:05.695" v="2292" actId="47"/>
        <pc:sldMkLst>
          <pc:docMk/>
          <pc:sldMk cId="3451546618" sldId="343"/>
        </pc:sldMkLst>
      </pc:sldChg>
      <pc:sldChg chg="delSp modSp add del mod">
        <pc:chgData name="Janine Par" userId="554bec0ce29a50bd" providerId="LiveId" clId="{106C33DE-0B7F-4EEA-BA27-D8D3BC910825}" dt="2023-03-02T06:07:46.441" v="1763" actId="47"/>
        <pc:sldMkLst>
          <pc:docMk/>
          <pc:sldMk cId="1195987902" sldId="344"/>
        </pc:sldMkLst>
        <pc:spChg chg="mod">
          <ac:chgData name="Janine Par" userId="554bec0ce29a50bd" providerId="LiveId" clId="{106C33DE-0B7F-4EEA-BA27-D8D3BC910825}" dt="2023-03-02T06:01:43.225" v="1538" actId="20577"/>
          <ac:spMkLst>
            <pc:docMk/>
            <pc:sldMk cId="1195987902" sldId="344"/>
            <ac:spMk id="7" creationId="{BCAB18D2-6C50-4697-ACCB-30E0DF18843C}"/>
          </ac:spMkLst>
        </pc:spChg>
        <pc:picChg chg="del">
          <ac:chgData name="Janine Par" userId="554bec0ce29a50bd" providerId="LiveId" clId="{106C33DE-0B7F-4EEA-BA27-D8D3BC910825}" dt="2023-03-02T06:01:33.193" v="1518" actId="478"/>
          <ac:picMkLst>
            <pc:docMk/>
            <pc:sldMk cId="1195987902" sldId="344"/>
            <ac:picMk id="11" creationId="{8A411E76-0301-BB1C-E897-B16760DC951A}"/>
          </ac:picMkLst>
        </pc:picChg>
      </pc:sldChg>
      <pc:sldChg chg="modSp add mod">
        <pc:chgData name="Janine Par" userId="554bec0ce29a50bd" providerId="LiveId" clId="{106C33DE-0B7F-4EEA-BA27-D8D3BC910825}" dt="2023-03-02T06:11:50.472" v="2291" actId="5793"/>
        <pc:sldMkLst>
          <pc:docMk/>
          <pc:sldMk cId="1768601469" sldId="345"/>
        </pc:sldMkLst>
        <pc:spChg chg="mod">
          <ac:chgData name="Janine Par" userId="554bec0ce29a50bd" providerId="LiveId" clId="{106C33DE-0B7F-4EEA-BA27-D8D3BC910825}" dt="2023-03-02T06:01:58.776" v="1551" actId="20577"/>
          <ac:spMkLst>
            <pc:docMk/>
            <pc:sldMk cId="1768601469" sldId="345"/>
            <ac:spMk id="3" creationId="{1E798AEA-4657-4AC2-AB1F-40B93469DA1D}"/>
          </ac:spMkLst>
        </pc:spChg>
        <pc:spChg chg="mod">
          <ac:chgData name="Janine Par" userId="554bec0ce29a50bd" providerId="LiveId" clId="{106C33DE-0B7F-4EEA-BA27-D8D3BC910825}" dt="2023-03-02T06:11:50.472" v="2291" actId="5793"/>
          <ac:spMkLst>
            <pc:docMk/>
            <pc:sldMk cId="1768601469" sldId="345"/>
            <ac:spMk id="6" creationId="{74B9C796-15A8-487E-865A-4C280C0C2C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CFE3-D912-4FF0-955A-250807CE238D}"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AC83-867D-40A4-88BE-A6BDABD04853}" type="slidenum">
              <a:rPr lang="en-US" smtClean="0"/>
              <a:t>‹#›</a:t>
            </a:fld>
            <a:endParaRPr lang="en-US"/>
          </a:p>
        </p:txBody>
      </p:sp>
    </p:spTree>
    <p:extLst>
      <p:ext uri="{BB962C8B-B14F-4D97-AF65-F5344CB8AC3E}">
        <p14:creationId xmlns:p14="http://schemas.microsoft.com/office/powerpoint/2010/main" val="308662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elp.com/datas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5999" y="639097"/>
            <a:ext cx="6095999" cy="3494791"/>
          </a:xfrm>
        </p:spPr>
        <p:txBody>
          <a:bodyPr>
            <a:normAutofit/>
          </a:bodyPr>
          <a:lstStyle/>
          <a:p>
            <a:r>
              <a:rPr lang="en-US" sz="4400" dirty="0"/>
              <a:t>DSC-530 </a:t>
            </a:r>
            <a:br>
              <a:rPr lang="en-US" sz="4400" dirty="0"/>
            </a:br>
            <a:r>
              <a:rPr lang="en-US" sz="4400" dirty="0"/>
              <a:t>Term Project </a:t>
            </a:r>
            <a:br>
              <a:rPr lang="en-US" sz="4400" dirty="0"/>
            </a:br>
            <a:r>
              <a:rPr lang="en-US" sz="4400" dirty="0"/>
              <a:t>Exploration and Analysis</a:t>
            </a:r>
            <a:br>
              <a:rPr lang="en-US" sz="4400" dirty="0"/>
            </a:br>
            <a:endParaRPr lang="en-US" sz="4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Janine Par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F9CACF-1ADC-0B9E-B8C8-6F9E5F163283}"/>
              </a:ext>
            </a:extLst>
          </p:cNvPr>
          <p:cNvPicPr>
            <a:picLocks noChangeAspect="1"/>
          </p:cNvPicPr>
          <p:nvPr/>
        </p:nvPicPr>
        <p:blipFill>
          <a:blip r:embed="rId4"/>
          <a:stretch>
            <a:fillRect/>
          </a:stretch>
        </p:blipFill>
        <p:spPr>
          <a:xfrm>
            <a:off x="7820872" y="3614246"/>
            <a:ext cx="2066925" cy="600075"/>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Hypothesis Test</a:t>
            </a:r>
          </a:p>
        </p:txBody>
      </p:sp>
      <p:sp>
        <p:nvSpPr>
          <p:cNvPr id="7" name="TextBox 6">
            <a:extLst>
              <a:ext uri="{FF2B5EF4-FFF2-40B4-BE49-F238E27FC236}">
                <a16:creationId xmlns:a16="http://schemas.microsoft.com/office/drawing/2014/main" id="{BCAB18D2-6C50-4697-ACCB-30E0DF18843C}"/>
              </a:ext>
            </a:extLst>
          </p:cNvPr>
          <p:cNvSpPr txBox="1"/>
          <p:nvPr/>
        </p:nvSpPr>
        <p:spPr>
          <a:xfrm>
            <a:off x="441405" y="898590"/>
            <a:ext cx="11368818" cy="369332"/>
          </a:xfrm>
          <a:prstGeom prst="rect">
            <a:avLst/>
          </a:prstGeom>
          <a:noFill/>
        </p:spPr>
        <p:txBody>
          <a:bodyPr wrap="none" rtlCol="0">
            <a:spAutoFit/>
          </a:bodyPr>
          <a:lstStyle/>
          <a:p>
            <a:r>
              <a:rPr lang="en-US" dirty="0">
                <a:latin typeface="Abadi" panose="020B0604020104020204" pitchFamily="34" charset="0"/>
              </a:rPr>
              <a:t>Problems are easier to solve, Work are easily done, People are being connected, Diseases are detected earlier…..</a:t>
            </a:r>
          </a:p>
        </p:txBody>
      </p:sp>
      <p:sp>
        <p:nvSpPr>
          <p:cNvPr id="22" name="TextBox 21">
            <a:extLst>
              <a:ext uri="{FF2B5EF4-FFF2-40B4-BE49-F238E27FC236}">
                <a16:creationId xmlns:a16="http://schemas.microsoft.com/office/drawing/2014/main" id="{72E2189C-B182-4550-BE72-15D67F96DC57}"/>
              </a:ext>
            </a:extLst>
          </p:cNvPr>
          <p:cNvSpPr txBox="1"/>
          <p:nvPr/>
        </p:nvSpPr>
        <p:spPr>
          <a:xfrm>
            <a:off x="8149389" y="2253784"/>
            <a:ext cx="2834262" cy="2723823"/>
          </a:xfrm>
          <a:prstGeom prst="rect">
            <a:avLst/>
          </a:prstGeom>
          <a:noFill/>
        </p:spPr>
        <p:txBody>
          <a:bodyPr wrap="square" rtlCol="0">
            <a:spAutoFit/>
          </a:bodyPr>
          <a:lstStyle/>
          <a:p>
            <a:r>
              <a:rPr lang="en-US" sz="1050" b="1" dirty="0">
                <a:solidFill>
                  <a:schemeClr val="bg1"/>
                </a:solidFill>
                <a:latin typeface="Abadi" panose="020B0604020104020204" pitchFamily="34" charset="0"/>
              </a:rPr>
              <a:t>Risk and Fraud Management decision (Examples)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Reporting, Alerting and Notification System </a:t>
            </a:r>
          </a:p>
          <a:p>
            <a:pPr marL="171450" indent="-171450">
              <a:buFont typeface="Wingdings" panose="05000000000000000000" pitchFamily="2" charset="2"/>
              <a:buChar char="ü"/>
            </a:pPr>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Monitoring Application</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Automated Case Management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Reduction of False Positive when identifying fraud</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Influence Security Applications</a:t>
            </a:r>
          </a:p>
          <a:p>
            <a:endParaRPr lang="en-US" sz="1050" b="1" dirty="0">
              <a:solidFill>
                <a:schemeClr val="bg1"/>
              </a:solidFill>
            </a:endParaRPr>
          </a:p>
          <a:p>
            <a:endParaRPr lang="en-US" sz="1200" b="1" dirty="0">
              <a:solidFill>
                <a:schemeClr val="bg1"/>
              </a:solidFill>
            </a:endParaRPr>
          </a:p>
          <a:p>
            <a:pPr marL="171450" indent="-171450">
              <a:buFont typeface="Wingdings" panose="05000000000000000000" pitchFamily="2" charset="2"/>
              <a:buChar char="ü"/>
            </a:pPr>
            <a:endParaRPr lang="en-US" sz="1200" b="1" dirty="0">
              <a:solidFill>
                <a:schemeClr val="bg1"/>
              </a:solidFill>
            </a:endParaRPr>
          </a:p>
        </p:txBody>
      </p:sp>
      <p:pic>
        <p:nvPicPr>
          <p:cNvPr id="8" name="Graphic 7" descr="Doctor female with solid fill">
            <a:extLst>
              <a:ext uri="{FF2B5EF4-FFF2-40B4-BE49-F238E27FC236}">
                <a16:creationId xmlns:a16="http://schemas.microsoft.com/office/drawing/2014/main" id="{C8BE2C0F-9251-48FE-AE61-C86C26A154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 y="1353537"/>
            <a:ext cx="914400" cy="914400"/>
          </a:xfrm>
          <a:prstGeom prst="rect">
            <a:avLst/>
          </a:prstGeom>
        </p:spPr>
      </p:pic>
      <p:pic>
        <p:nvPicPr>
          <p:cNvPr id="10" name="Graphic 9" descr="Travel outline">
            <a:extLst>
              <a:ext uri="{FF2B5EF4-FFF2-40B4-BE49-F238E27FC236}">
                <a16:creationId xmlns:a16="http://schemas.microsoft.com/office/drawing/2014/main" id="{8110D858-97C2-422D-A0AF-AE777C140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598" y="2511933"/>
            <a:ext cx="724323" cy="724323"/>
          </a:xfrm>
          <a:prstGeom prst="rect">
            <a:avLst/>
          </a:prstGeom>
        </p:spPr>
      </p:pic>
      <p:pic>
        <p:nvPicPr>
          <p:cNvPr id="13" name="Graphic 12" descr="Connections outline">
            <a:extLst>
              <a:ext uri="{FF2B5EF4-FFF2-40B4-BE49-F238E27FC236}">
                <a16:creationId xmlns:a16="http://schemas.microsoft.com/office/drawing/2014/main" id="{C44594B5-56C0-475D-9833-FF6C66F67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865" y="3565867"/>
            <a:ext cx="914400" cy="914400"/>
          </a:xfrm>
          <a:prstGeom prst="rect">
            <a:avLst/>
          </a:prstGeom>
        </p:spPr>
      </p:pic>
      <p:sp>
        <p:nvSpPr>
          <p:cNvPr id="14" name="TextBox 13">
            <a:extLst>
              <a:ext uri="{FF2B5EF4-FFF2-40B4-BE49-F238E27FC236}">
                <a16:creationId xmlns:a16="http://schemas.microsoft.com/office/drawing/2014/main" id="{17783C9B-929E-4970-9A69-9A2F2E3AD666}"/>
              </a:ext>
            </a:extLst>
          </p:cNvPr>
          <p:cNvSpPr txBox="1"/>
          <p:nvPr/>
        </p:nvSpPr>
        <p:spPr>
          <a:xfrm>
            <a:off x="2207126" y="1353537"/>
            <a:ext cx="9256295" cy="4524315"/>
          </a:xfrm>
          <a:prstGeom prst="rect">
            <a:avLst/>
          </a:prstGeom>
          <a:noFill/>
        </p:spPr>
        <p:txBody>
          <a:bodyPr wrap="square" rtlCol="0">
            <a:spAutoFit/>
          </a:bodyPr>
          <a:lstStyle/>
          <a:p>
            <a:r>
              <a:rPr lang="en-US" sz="1600" b="1" dirty="0"/>
              <a:t>Medical and Healthcare</a:t>
            </a:r>
          </a:p>
          <a:p>
            <a:r>
              <a:rPr lang="en-US" sz="1600" dirty="0"/>
              <a:t>Faster Diagnosis using known medical information and captured patient data</a:t>
            </a:r>
          </a:p>
          <a:p>
            <a:r>
              <a:rPr lang="en-US" sz="1600" dirty="0"/>
              <a:t>Recommendation on treatments where effectiveness are backed by data </a:t>
            </a:r>
          </a:p>
          <a:p>
            <a:r>
              <a:rPr lang="en-US" sz="1600" dirty="0"/>
              <a:t>Improve hospitals and healthcare facilities services</a:t>
            </a:r>
          </a:p>
          <a:p>
            <a:endParaRPr lang="en-US" sz="1600" dirty="0"/>
          </a:p>
          <a:p>
            <a:r>
              <a:rPr lang="en-US" sz="1600" b="1" dirty="0"/>
              <a:t>Travel and Logistics</a:t>
            </a:r>
          </a:p>
          <a:p>
            <a:r>
              <a:rPr lang="en-US" sz="1600" dirty="0"/>
              <a:t>Improve Travel by recommending routes base on real-time situations (weather, events, roadside accidents)</a:t>
            </a:r>
          </a:p>
          <a:p>
            <a:r>
              <a:rPr lang="en-US" sz="1600" dirty="0"/>
              <a:t>Optimize Delivery routes that guarantee customer satisfaction and lower delivery cost</a:t>
            </a:r>
          </a:p>
          <a:p>
            <a:endParaRPr lang="en-US" sz="1600" dirty="0"/>
          </a:p>
          <a:p>
            <a:r>
              <a:rPr lang="en-US" sz="1600" b="1" dirty="0"/>
              <a:t>Social Media</a:t>
            </a:r>
          </a:p>
          <a:p>
            <a:r>
              <a:rPr lang="en-US" sz="1600" dirty="0"/>
              <a:t>Connecting people with the same likes, background, and acquaintances (Facebook, Instagram, </a:t>
            </a:r>
            <a:r>
              <a:rPr lang="en-US" sz="1600" dirty="0" err="1"/>
              <a:t>Linkedin</a:t>
            </a:r>
            <a:r>
              <a:rPr lang="en-US" sz="1600" dirty="0"/>
              <a:t>) </a:t>
            </a:r>
          </a:p>
          <a:p>
            <a:r>
              <a:rPr lang="en-US" sz="1600" dirty="0"/>
              <a:t>Builds community, group and organization with shared ideas and common goals</a:t>
            </a:r>
          </a:p>
          <a:p>
            <a:endParaRPr lang="en-US" sz="1600" dirty="0"/>
          </a:p>
          <a:p>
            <a:r>
              <a:rPr lang="en-US" sz="1600" b="1" dirty="0"/>
              <a:t>Users Experience</a:t>
            </a:r>
          </a:p>
          <a:p>
            <a:r>
              <a:rPr lang="en-US" sz="1600" dirty="0"/>
              <a:t>Personalize customer experiences</a:t>
            </a:r>
          </a:p>
          <a:p>
            <a:r>
              <a:rPr lang="en-US" sz="1600" dirty="0"/>
              <a:t>Suggest Product and Services and compare pricing </a:t>
            </a:r>
          </a:p>
          <a:p>
            <a:r>
              <a:rPr lang="en-US" sz="1600" dirty="0"/>
              <a:t>Ease in searches by providing recommendation that fit’s customer need (Amazon recommends, Auto-fill on Search engines)</a:t>
            </a:r>
          </a:p>
        </p:txBody>
      </p:sp>
      <p:pic>
        <p:nvPicPr>
          <p:cNvPr id="18" name="Graphic 17" descr="Shopping cart with solid fill">
            <a:extLst>
              <a:ext uri="{FF2B5EF4-FFF2-40B4-BE49-F238E27FC236}">
                <a16:creationId xmlns:a16="http://schemas.microsoft.com/office/drawing/2014/main" id="{52B3EDF0-0287-45DA-A26B-371B42E2B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803" y="4780610"/>
            <a:ext cx="914400" cy="914400"/>
          </a:xfrm>
          <a:prstGeom prst="rect">
            <a:avLst/>
          </a:prstGeom>
        </p:spPr>
      </p:pic>
      <p:pic>
        <p:nvPicPr>
          <p:cNvPr id="26" name="Graphic 25" descr="Fork In Road outline">
            <a:extLst>
              <a:ext uri="{FF2B5EF4-FFF2-40B4-BE49-F238E27FC236}">
                <a16:creationId xmlns:a16="http://schemas.microsoft.com/office/drawing/2014/main" id="{FE460600-5F85-4BA2-886C-A9C983DC54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9003" y="2724350"/>
            <a:ext cx="599832" cy="599832"/>
          </a:xfrm>
          <a:prstGeom prst="rect">
            <a:avLst/>
          </a:prstGeom>
        </p:spPr>
      </p:pic>
    </p:spTree>
    <p:extLst>
      <p:ext uri="{BB962C8B-B14F-4D97-AF65-F5344CB8AC3E}">
        <p14:creationId xmlns:p14="http://schemas.microsoft.com/office/powerpoint/2010/main" val="308173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Hypothesis Test</a:t>
            </a:r>
          </a:p>
        </p:txBody>
      </p:sp>
      <p:sp>
        <p:nvSpPr>
          <p:cNvPr id="7" name="TextBox 6">
            <a:extLst>
              <a:ext uri="{FF2B5EF4-FFF2-40B4-BE49-F238E27FC236}">
                <a16:creationId xmlns:a16="http://schemas.microsoft.com/office/drawing/2014/main" id="{BCAB18D2-6C50-4697-ACCB-30E0DF18843C}"/>
              </a:ext>
            </a:extLst>
          </p:cNvPr>
          <p:cNvSpPr txBox="1"/>
          <p:nvPr/>
        </p:nvSpPr>
        <p:spPr>
          <a:xfrm>
            <a:off x="441405" y="898590"/>
            <a:ext cx="11368818" cy="369332"/>
          </a:xfrm>
          <a:prstGeom prst="rect">
            <a:avLst/>
          </a:prstGeom>
          <a:noFill/>
        </p:spPr>
        <p:txBody>
          <a:bodyPr wrap="none" rtlCol="0">
            <a:spAutoFit/>
          </a:bodyPr>
          <a:lstStyle/>
          <a:p>
            <a:r>
              <a:rPr lang="en-US" dirty="0">
                <a:latin typeface="Abadi" panose="020B0604020104020204" pitchFamily="34" charset="0"/>
              </a:rPr>
              <a:t>Problems are easier to solve, Work are easily done, People are being connected, Diseases are detected earlier…..</a:t>
            </a:r>
          </a:p>
        </p:txBody>
      </p:sp>
      <p:sp>
        <p:nvSpPr>
          <p:cNvPr id="22" name="TextBox 21">
            <a:extLst>
              <a:ext uri="{FF2B5EF4-FFF2-40B4-BE49-F238E27FC236}">
                <a16:creationId xmlns:a16="http://schemas.microsoft.com/office/drawing/2014/main" id="{72E2189C-B182-4550-BE72-15D67F96DC57}"/>
              </a:ext>
            </a:extLst>
          </p:cNvPr>
          <p:cNvSpPr txBox="1"/>
          <p:nvPr/>
        </p:nvSpPr>
        <p:spPr>
          <a:xfrm>
            <a:off x="8149389" y="2253784"/>
            <a:ext cx="2834262" cy="2723823"/>
          </a:xfrm>
          <a:prstGeom prst="rect">
            <a:avLst/>
          </a:prstGeom>
          <a:noFill/>
        </p:spPr>
        <p:txBody>
          <a:bodyPr wrap="square" rtlCol="0">
            <a:spAutoFit/>
          </a:bodyPr>
          <a:lstStyle/>
          <a:p>
            <a:r>
              <a:rPr lang="en-US" sz="1050" b="1" dirty="0">
                <a:solidFill>
                  <a:schemeClr val="bg1"/>
                </a:solidFill>
                <a:latin typeface="Abadi" panose="020B0604020104020204" pitchFamily="34" charset="0"/>
              </a:rPr>
              <a:t>Risk and Fraud Management decision (Examples)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Reporting, Alerting and Notification System </a:t>
            </a:r>
          </a:p>
          <a:p>
            <a:pPr marL="171450" indent="-171450">
              <a:buFont typeface="Wingdings" panose="05000000000000000000" pitchFamily="2" charset="2"/>
              <a:buChar char="ü"/>
            </a:pPr>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Monitoring Application</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Automated Case Management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Reduction of False Positive when identifying fraud</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Influence Security Applications</a:t>
            </a:r>
          </a:p>
          <a:p>
            <a:endParaRPr lang="en-US" sz="1050" b="1" dirty="0">
              <a:solidFill>
                <a:schemeClr val="bg1"/>
              </a:solidFill>
            </a:endParaRPr>
          </a:p>
          <a:p>
            <a:endParaRPr lang="en-US" sz="1200" b="1" dirty="0">
              <a:solidFill>
                <a:schemeClr val="bg1"/>
              </a:solidFill>
            </a:endParaRPr>
          </a:p>
          <a:p>
            <a:pPr marL="171450" indent="-171450">
              <a:buFont typeface="Wingdings" panose="05000000000000000000" pitchFamily="2" charset="2"/>
              <a:buChar char="ü"/>
            </a:pPr>
            <a:endParaRPr lang="en-US" sz="1200" b="1" dirty="0">
              <a:solidFill>
                <a:schemeClr val="bg1"/>
              </a:solidFill>
            </a:endParaRPr>
          </a:p>
        </p:txBody>
      </p:sp>
      <p:pic>
        <p:nvPicPr>
          <p:cNvPr id="8" name="Graphic 7" descr="Doctor female with solid fill">
            <a:extLst>
              <a:ext uri="{FF2B5EF4-FFF2-40B4-BE49-F238E27FC236}">
                <a16:creationId xmlns:a16="http://schemas.microsoft.com/office/drawing/2014/main" id="{C8BE2C0F-9251-48FE-AE61-C86C26A154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 y="1353537"/>
            <a:ext cx="914400" cy="914400"/>
          </a:xfrm>
          <a:prstGeom prst="rect">
            <a:avLst/>
          </a:prstGeom>
        </p:spPr>
      </p:pic>
      <p:pic>
        <p:nvPicPr>
          <p:cNvPr id="10" name="Graphic 9" descr="Travel outline">
            <a:extLst>
              <a:ext uri="{FF2B5EF4-FFF2-40B4-BE49-F238E27FC236}">
                <a16:creationId xmlns:a16="http://schemas.microsoft.com/office/drawing/2014/main" id="{8110D858-97C2-422D-A0AF-AE777C140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598" y="2511933"/>
            <a:ext cx="724323" cy="724323"/>
          </a:xfrm>
          <a:prstGeom prst="rect">
            <a:avLst/>
          </a:prstGeom>
        </p:spPr>
      </p:pic>
      <p:pic>
        <p:nvPicPr>
          <p:cNvPr id="13" name="Graphic 12" descr="Connections outline">
            <a:extLst>
              <a:ext uri="{FF2B5EF4-FFF2-40B4-BE49-F238E27FC236}">
                <a16:creationId xmlns:a16="http://schemas.microsoft.com/office/drawing/2014/main" id="{C44594B5-56C0-475D-9833-FF6C66F67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865" y="3565867"/>
            <a:ext cx="914400" cy="914400"/>
          </a:xfrm>
          <a:prstGeom prst="rect">
            <a:avLst/>
          </a:prstGeom>
        </p:spPr>
      </p:pic>
      <p:sp>
        <p:nvSpPr>
          <p:cNvPr id="14" name="TextBox 13">
            <a:extLst>
              <a:ext uri="{FF2B5EF4-FFF2-40B4-BE49-F238E27FC236}">
                <a16:creationId xmlns:a16="http://schemas.microsoft.com/office/drawing/2014/main" id="{17783C9B-929E-4970-9A69-9A2F2E3AD666}"/>
              </a:ext>
            </a:extLst>
          </p:cNvPr>
          <p:cNvSpPr txBox="1"/>
          <p:nvPr/>
        </p:nvSpPr>
        <p:spPr>
          <a:xfrm>
            <a:off x="2207126" y="1353537"/>
            <a:ext cx="9256295" cy="4524315"/>
          </a:xfrm>
          <a:prstGeom prst="rect">
            <a:avLst/>
          </a:prstGeom>
          <a:noFill/>
        </p:spPr>
        <p:txBody>
          <a:bodyPr wrap="square" rtlCol="0">
            <a:spAutoFit/>
          </a:bodyPr>
          <a:lstStyle/>
          <a:p>
            <a:r>
              <a:rPr lang="en-US" sz="1600" b="1" dirty="0"/>
              <a:t>Medical and Healthcare</a:t>
            </a:r>
          </a:p>
          <a:p>
            <a:r>
              <a:rPr lang="en-US" sz="1600" dirty="0"/>
              <a:t>Faster Diagnosis using known medical information and captured patient data</a:t>
            </a:r>
          </a:p>
          <a:p>
            <a:r>
              <a:rPr lang="en-US" sz="1600" dirty="0"/>
              <a:t>Recommendation on treatments where effectiveness are backed by data </a:t>
            </a:r>
          </a:p>
          <a:p>
            <a:r>
              <a:rPr lang="en-US" sz="1600" dirty="0"/>
              <a:t>Improve hospitals and healthcare facilities services</a:t>
            </a:r>
          </a:p>
          <a:p>
            <a:endParaRPr lang="en-US" sz="1600" dirty="0"/>
          </a:p>
          <a:p>
            <a:r>
              <a:rPr lang="en-US" sz="1600" b="1" dirty="0"/>
              <a:t>Travel and Logistics</a:t>
            </a:r>
          </a:p>
          <a:p>
            <a:r>
              <a:rPr lang="en-US" sz="1600" dirty="0"/>
              <a:t>Improve Travel by recommending routes base on real-time situations (weather, events, roadside accidents)</a:t>
            </a:r>
          </a:p>
          <a:p>
            <a:r>
              <a:rPr lang="en-US" sz="1600" dirty="0"/>
              <a:t>Optimize Delivery routes that guarantee customer satisfaction and lower delivery cost</a:t>
            </a:r>
          </a:p>
          <a:p>
            <a:endParaRPr lang="en-US" sz="1600" dirty="0"/>
          </a:p>
          <a:p>
            <a:r>
              <a:rPr lang="en-US" sz="1600" b="1" dirty="0"/>
              <a:t>Social Media</a:t>
            </a:r>
          </a:p>
          <a:p>
            <a:r>
              <a:rPr lang="en-US" sz="1600" dirty="0"/>
              <a:t>Connecting people with the same likes, background, and acquaintances (Facebook, Instagram, </a:t>
            </a:r>
            <a:r>
              <a:rPr lang="en-US" sz="1600" dirty="0" err="1"/>
              <a:t>Linkedin</a:t>
            </a:r>
            <a:r>
              <a:rPr lang="en-US" sz="1600" dirty="0"/>
              <a:t>) </a:t>
            </a:r>
          </a:p>
          <a:p>
            <a:r>
              <a:rPr lang="en-US" sz="1600" dirty="0"/>
              <a:t>Builds community, group and organization with shared ideas and common goals</a:t>
            </a:r>
          </a:p>
          <a:p>
            <a:endParaRPr lang="en-US" sz="1600" dirty="0"/>
          </a:p>
          <a:p>
            <a:r>
              <a:rPr lang="en-US" sz="1600" b="1" dirty="0"/>
              <a:t>Users Experience</a:t>
            </a:r>
          </a:p>
          <a:p>
            <a:r>
              <a:rPr lang="en-US" sz="1600" dirty="0"/>
              <a:t>Personalize customer experiences</a:t>
            </a:r>
          </a:p>
          <a:p>
            <a:r>
              <a:rPr lang="en-US" sz="1600" dirty="0"/>
              <a:t>Suggest Product and Services and compare pricing </a:t>
            </a:r>
          </a:p>
          <a:p>
            <a:r>
              <a:rPr lang="en-US" sz="1600" dirty="0"/>
              <a:t>Ease in searches by providing recommendation that fit’s customer need (Amazon recommends, Auto-fill on Search engines)</a:t>
            </a:r>
          </a:p>
        </p:txBody>
      </p:sp>
      <p:pic>
        <p:nvPicPr>
          <p:cNvPr id="18" name="Graphic 17" descr="Shopping cart with solid fill">
            <a:extLst>
              <a:ext uri="{FF2B5EF4-FFF2-40B4-BE49-F238E27FC236}">
                <a16:creationId xmlns:a16="http://schemas.microsoft.com/office/drawing/2014/main" id="{52B3EDF0-0287-45DA-A26B-371B42E2B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803" y="4780610"/>
            <a:ext cx="914400" cy="914400"/>
          </a:xfrm>
          <a:prstGeom prst="rect">
            <a:avLst/>
          </a:prstGeom>
        </p:spPr>
      </p:pic>
      <p:pic>
        <p:nvPicPr>
          <p:cNvPr id="26" name="Graphic 25" descr="Fork In Road outline">
            <a:extLst>
              <a:ext uri="{FF2B5EF4-FFF2-40B4-BE49-F238E27FC236}">
                <a16:creationId xmlns:a16="http://schemas.microsoft.com/office/drawing/2014/main" id="{FE460600-5F85-4BA2-886C-A9C983DC54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9003" y="2724350"/>
            <a:ext cx="599832" cy="599832"/>
          </a:xfrm>
          <a:prstGeom prst="rect">
            <a:avLst/>
          </a:prstGeom>
        </p:spPr>
      </p:pic>
    </p:spTree>
    <p:extLst>
      <p:ext uri="{BB962C8B-B14F-4D97-AF65-F5344CB8AC3E}">
        <p14:creationId xmlns:p14="http://schemas.microsoft.com/office/powerpoint/2010/main" val="137287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Regression Analysis</a:t>
            </a:r>
          </a:p>
        </p:txBody>
      </p:sp>
      <p:sp>
        <p:nvSpPr>
          <p:cNvPr id="6" name="TextBox 5">
            <a:extLst>
              <a:ext uri="{FF2B5EF4-FFF2-40B4-BE49-F238E27FC236}">
                <a16:creationId xmlns:a16="http://schemas.microsoft.com/office/drawing/2014/main" id="{74B9C796-15A8-487E-865A-4C280C0C2CD0}"/>
              </a:ext>
            </a:extLst>
          </p:cNvPr>
          <p:cNvSpPr txBox="1"/>
          <p:nvPr/>
        </p:nvSpPr>
        <p:spPr>
          <a:xfrm>
            <a:off x="441405" y="1059873"/>
            <a:ext cx="11309190" cy="4524315"/>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Abadi" panose="020B0604020104020204" pitchFamily="34" charset="0"/>
              </a:rPr>
              <a:t>Prediction and Forecast Future based on the company’s data assets in a combination of other relevant business data domain =“New Data”</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Delivers models that can be used to predict real-time scenarios that can improve user experience.</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Capabilities in looking at a wide range of business operations and discover unknown unknown allowing focus on areas with potential risk and failures before it happens.  </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Scale up the data analytics and reporting by looking at a larger volume and variety of datasets (Big Data) with the use of technology.</a:t>
            </a:r>
          </a:p>
          <a:p>
            <a:pPr marL="285750" indent="-285750">
              <a:buFont typeface="Wingdings" panose="05000000000000000000" pitchFamily="2" charset="2"/>
              <a:buChar char="ü"/>
            </a:pPr>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Develop new capabilities by innovating products and services backed by customer data.</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Learn and Improve with wide range of new solutions with predicted best-case outcomes.</a:t>
            </a: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398955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References</a:t>
            </a:r>
          </a:p>
        </p:txBody>
      </p:sp>
      <p:sp>
        <p:nvSpPr>
          <p:cNvPr id="6" name="TextBox 5">
            <a:extLst>
              <a:ext uri="{FF2B5EF4-FFF2-40B4-BE49-F238E27FC236}">
                <a16:creationId xmlns:a16="http://schemas.microsoft.com/office/drawing/2014/main" id="{74B9C796-15A8-487E-865A-4C280C0C2CD0}"/>
              </a:ext>
            </a:extLst>
          </p:cNvPr>
          <p:cNvSpPr txBox="1"/>
          <p:nvPr/>
        </p:nvSpPr>
        <p:spPr>
          <a:xfrm>
            <a:off x="256674" y="714237"/>
            <a:ext cx="11309190" cy="646331"/>
          </a:xfrm>
          <a:prstGeom prst="rect">
            <a:avLst/>
          </a:prstGeom>
          <a:noFill/>
        </p:spPr>
        <p:txBody>
          <a:bodyPr wrap="square" rtlCol="0">
            <a:spAutoFit/>
          </a:bodyPr>
          <a:lstStyle/>
          <a:p>
            <a:endParaRPr lang="en-US" dirty="0">
              <a:latin typeface="Abadi" panose="020B0604020104020204" pitchFamily="34" charset="0"/>
            </a:endParaRPr>
          </a:p>
          <a:p>
            <a:endParaRPr lang="en-US" dirty="0">
              <a:latin typeface="Abadi" panose="020B0604020104020204" pitchFamily="34" charset="0"/>
            </a:endParaRPr>
          </a:p>
        </p:txBody>
      </p:sp>
      <p:sp>
        <p:nvSpPr>
          <p:cNvPr id="7" name="TextBox 6">
            <a:extLst>
              <a:ext uri="{FF2B5EF4-FFF2-40B4-BE49-F238E27FC236}">
                <a16:creationId xmlns:a16="http://schemas.microsoft.com/office/drawing/2014/main" id="{5B47CE0E-0877-4E98-A00B-E6A582759AE3}"/>
              </a:ext>
            </a:extLst>
          </p:cNvPr>
          <p:cNvSpPr txBox="1"/>
          <p:nvPr/>
        </p:nvSpPr>
        <p:spPr>
          <a:xfrm>
            <a:off x="349038" y="605330"/>
            <a:ext cx="10864393" cy="2585323"/>
          </a:xfrm>
          <a:prstGeom prst="rect">
            <a:avLst/>
          </a:prstGeom>
          <a:noFill/>
        </p:spPr>
        <p:txBody>
          <a:bodyPr wrap="square">
            <a:spAutoFit/>
          </a:bodyPr>
          <a:lstStyle/>
          <a:p>
            <a:endParaRPr lang="en-US" dirty="0"/>
          </a:p>
          <a:p>
            <a:r>
              <a:rPr lang="en-US" dirty="0">
                <a:effectLst/>
              </a:rPr>
              <a:t>Lau, D. C. H. (2019, January 10). </a:t>
            </a:r>
            <a:r>
              <a:rPr lang="en-US" i="1" dirty="0">
                <a:effectLst/>
              </a:rPr>
              <a:t>5 steps of a data science project lifecycle</a:t>
            </a:r>
            <a:r>
              <a:rPr lang="en-US" dirty="0">
                <a:effectLst/>
              </a:rPr>
              <a:t>. Towards Data Science. https://towardsdatascience.com/5-steps-of-a-data-science-project-lifecycle-26c50372b492</a:t>
            </a:r>
          </a:p>
          <a:p>
            <a:endParaRPr lang="en-US" dirty="0"/>
          </a:p>
          <a:p>
            <a:r>
              <a:rPr lang="en-US" i="1" dirty="0">
                <a:effectLst/>
              </a:rPr>
              <a:t>Upasana. </a:t>
            </a:r>
            <a:r>
              <a:rPr lang="en-US" dirty="0">
                <a:effectLst/>
              </a:rPr>
              <a:t>(2021, July 15). </a:t>
            </a:r>
            <a:r>
              <a:rPr lang="en-US" i="1" dirty="0">
                <a:effectLst/>
              </a:rPr>
              <a:t>Data science Applications: Top 10 use cases of data science</a:t>
            </a:r>
            <a:r>
              <a:rPr lang="en-US" dirty="0">
                <a:effectLst/>
              </a:rPr>
              <a:t>. </a:t>
            </a:r>
            <a:r>
              <a:rPr lang="en-US" dirty="0" err="1">
                <a:effectLst/>
              </a:rPr>
              <a:t>Edureka</a:t>
            </a:r>
            <a:r>
              <a:rPr lang="en-US" dirty="0">
                <a:effectLst/>
              </a:rPr>
              <a:t>. https://www.edureka.co/blog/data-science-applications/. </a:t>
            </a:r>
          </a:p>
          <a:p>
            <a:endParaRPr lang="en-US" dirty="0"/>
          </a:p>
          <a:p>
            <a:r>
              <a:rPr lang="en-US" dirty="0">
                <a:effectLst/>
              </a:rPr>
              <a:t>https://observablehq.com/@louismlym/assignment-2-exploratory-data-analysis</a:t>
            </a:r>
          </a:p>
          <a:p>
            <a:endParaRPr lang="en-US" dirty="0"/>
          </a:p>
        </p:txBody>
      </p:sp>
    </p:spTree>
    <p:extLst>
      <p:ext uri="{BB962C8B-B14F-4D97-AF65-F5344CB8AC3E}">
        <p14:creationId xmlns:p14="http://schemas.microsoft.com/office/powerpoint/2010/main" val="91217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7" name="TextBox 6">
            <a:extLst>
              <a:ext uri="{FF2B5EF4-FFF2-40B4-BE49-F238E27FC236}">
                <a16:creationId xmlns:a16="http://schemas.microsoft.com/office/drawing/2014/main" id="{BCAB18D2-6C50-4697-ACCB-30E0DF18843C}"/>
              </a:ext>
            </a:extLst>
          </p:cNvPr>
          <p:cNvSpPr txBox="1"/>
          <p:nvPr/>
        </p:nvSpPr>
        <p:spPr>
          <a:xfrm>
            <a:off x="256674" y="898590"/>
            <a:ext cx="11935326" cy="5847755"/>
          </a:xfrm>
          <a:prstGeom prst="rect">
            <a:avLst/>
          </a:prstGeom>
          <a:noFill/>
        </p:spPr>
        <p:txBody>
          <a:bodyPr wrap="square" rtlCol="0">
            <a:spAutoFit/>
          </a:bodyPr>
          <a:lstStyle/>
          <a:p>
            <a:pPr algn="l" fontAlgn="t"/>
            <a:r>
              <a:rPr lang="en-US" b="0" i="0" dirty="0">
                <a:solidFill>
                  <a:srgbClr val="4D5156"/>
                </a:solidFill>
                <a:effectLst/>
                <a:latin typeface="Roboto" panose="02000000000000000000" pitchFamily="2" charset="0"/>
              </a:rPr>
              <a:t>              </a:t>
            </a:r>
            <a:r>
              <a:rPr lang="en-US" sz="1600" b="1" dirty="0"/>
              <a:t>is a website with business directory and customer rate, comment, provide tip and contact these establishment where enterprises can get listed and found online. Customers can find them, contact them and rate them. Yelp is used like Yellow Pages but online and interactive where customers can collaborate and provide meaningful feedback.</a:t>
            </a:r>
          </a:p>
          <a:p>
            <a:pPr algn="l" fontAlgn="t"/>
            <a:endParaRPr lang="en-US" sz="1600" b="1" dirty="0"/>
          </a:p>
          <a:p>
            <a:pPr algn="l" fontAlgn="t"/>
            <a:r>
              <a:rPr lang="en-US" sz="1600" b="1" dirty="0"/>
              <a:t>Yelp Dataset can be downloaded in a compressed format (tar) and when decompressed will have subset of business, reviews, tip and user data in JSON files which intended to be used in personal, educational and academic purposes. </a:t>
            </a:r>
          </a:p>
          <a:p>
            <a:pPr algn="l" fontAlgn="t"/>
            <a:endParaRPr lang="en-US" sz="1600" b="1" dirty="0"/>
          </a:p>
          <a:p>
            <a:pPr algn="l" fontAlgn="t"/>
            <a:r>
              <a:rPr lang="en-US" sz="1600" b="1" dirty="0"/>
              <a:t>Scope: </a:t>
            </a:r>
            <a:r>
              <a:rPr lang="en-US" sz="1600" dirty="0">
                <a:latin typeface="Abadi" panose="020B0604020104020204" pitchFamily="34" charset="0"/>
              </a:rPr>
              <a:t>Businesses that are </a:t>
            </a:r>
            <a:r>
              <a:rPr lang="en-US" sz="1600" dirty="0" err="1">
                <a:latin typeface="Abadi" panose="020B0604020104020204" pitchFamily="34" charset="0"/>
              </a:rPr>
              <a:t>categories.str.contains</a:t>
            </a:r>
            <a:r>
              <a:rPr lang="en-US" sz="1600" dirty="0">
                <a:latin typeface="Abadi" panose="020B0604020104020204" pitchFamily="34" charset="0"/>
              </a:rPr>
              <a:t>("Restaurants") or </a:t>
            </a:r>
            <a:r>
              <a:rPr lang="en-US" sz="1600" dirty="0" err="1">
                <a:latin typeface="Abadi" panose="020B0604020104020204" pitchFamily="34" charset="0"/>
              </a:rPr>
              <a:t>categories.str.contains</a:t>
            </a:r>
            <a:r>
              <a:rPr lang="en-US" sz="1600" dirty="0">
                <a:latin typeface="Abadi" panose="020B0604020104020204" pitchFamily="34" charset="0"/>
              </a:rPr>
              <a:t>("Food")’. I used the unique ID: </a:t>
            </a:r>
            <a:r>
              <a:rPr lang="en-US" sz="1600" dirty="0" err="1">
                <a:latin typeface="Abadi" panose="020B0604020104020204" pitchFamily="34" charset="0"/>
              </a:rPr>
              <a:t>business_id</a:t>
            </a:r>
            <a:r>
              <a:rPr lang="en-US" sz="1600" dirty="0">
                <a:latin typeface="Abadi" panose="020B0604020104020204" pitchFamily="34" charset="0"/>
              </a:rPr>
              <a:t> to join these datasets:</a:t>
            </a:r>
          </a:p>
          <a:p>
            <a:pPr algn="l" fontAlgn="t"/>
            <a:endParaRPr lang="en-US" sz="1600" b="1" dirty="0"/>
          </a:p>
          <a:p>
            <a:pPr marL="800100" lvl="1" indent="-342900" fontAlgn="base">
              <a:buFont typeface="Arial" panose="020B0604020202020204" pitchFamily="34" charset="0"/>
              <a:buChar char="•"/>
            </a:pPr>
            <a:r>
              <a:rPr lang="en-US" sz="1600" b="1" dirty="0" err="1"/>
              <a:t>yelp_academic_dataset_business.json</a:t>
            </a:r>
            <a:r>
              <a:rPr lang="en-US" sz="1600" b="1" dirty="0"/>
              <a:t> : Contains business data including location data, attributes, and categories.</a:t>
            </a:r>
          </a:p>
          <a:p>
            <a:pPr marL="742950" lvl="1" indent="-285750">
              <a:buFont typeface="Arial" panose="020B0604020202020204" pitchFamily="34" charset="0"/>
              <a:buChar char="•"/>
            </a:pPr>
            <a:endParaRPr lang="en-US" sz="1600" b="1" dirty="0"/>
          </a:p>
          <a:p>
            <a:pPr marL="742950" lvl="1" indent="-285750">
              <a:buFont typeface="Arial" panose="020B0604020202020204" pitchFamily="34" charset="0"/>
              <a:buChar char="•"/>
            </a:pPr>
            <a:r>
              <a:rPr lang="en-US" sz="1600" b="1" dirty="0"/>
              <a:t>2. </a:t>
            </a:r>
            <a:r>
              <a:rPr lang="en-US" sz="1600" b="1" dirty="0" err="1"/>
              <a:t>yelp_academic_dataset_tip.json</a:t>
            </a:r>
            <a:r>
              <a:rPr lang="en-US" sz="1600" b="1" dirty="0"/>
              <a:t>: Tips written by a user on a business. Tips are shorter than reviews and tend to convey quick suggestions.</a:t>
            </a:r>
          </a:p>
          <a:p>
            <a:pPr marL="742950" lvl="1" indent="-285750" fontAlgn="base">
              <a:buFont typeface="Arial" panose="020B0604020202020204" pitchFamily="34" charset="0"/>
              <a:buChar char="•"/>
            </a:pPr>
            <a:endParaRPr lang="en-US" sz="1600" b="1" dirty="0"/>
          </a:p>
          <a:p>
            <a:pPr marL="742950" lvl="1" indent="-285750" fontAlgn="base">
              <a:buFont typeface="Arial" panose="020B0604020202020204" pitchFamily="34" charset="0"/>
              <a:buChar char="•"/>
            </a:pPr>
            <a:r>
              <a:rPr lang="en-US" sz="1600" b="1" dirty="0"/>
              <a:t>3. </a:t>
            </a:r>
            <a:r>
              <a:rPr lang="en-US" sz="1600" b="1" dirty="0" err="1"/>
              <a:t>yelp_academic_dataset_checkin.json</a:t>
            </a:r>
            <a:r>
              <a:rPr lang="en-US" sz="1600" b="1" dirty="0"/>
              <a:t>: </a:t>
            </a:r>
            <a:r>
              <a:rPr lang="en-US" sz="1600" b="1" dirty="0" err="1"/>
              <a:t>Checkins</a:t>
            </a:r>
            <a:r>
              <a:rPr lang="en-US" sz="1600" b="1" dirty="0"/>
              <a:t> on a business.</a:t>
            </a:r>
          </a:p>
          <a:p>
            <a:br>
              <a:rPr lang="en-US" sz="1600" b="0" i="0" dirty="0">
                <a:solidFill>
                  <a:srgbClr val="333333"/>
                </a:solidFill>
                <a:effectLst/>
                <a:latin typeface="Helvetica Neue"/>
              </a:rPr>
            </a:br>
            <a:endParaRPr lang="en-US" sz="1600" b="1" dirty="0"/>
          </a:p>
          <a:p>
            <a:pPr algn="l" fontAlgn="t"/>
            <a:r>
              <a:rPr lang="en-US" sz="1600" b="1" i="1" dirty="0"/>
              <a:t>Links: </a:t>
            </a:r>
          </a:p>
          <a:p>
            <a:pPr fontAlgn="t"/>
            <a:r>
              <a:rPr lang="en-US" sz="1600" b="1" i="1" dirty="0">
                <a:hlinkClick r:id="rId2"/>
              </a:rPr>
              <a:t>https://www.yelp.com/dataset</a:t>
            </a:r>
            <a:endParaRPr lang="en-US" sz="1600" b="1" i="1" dirty="0"/>
          </a:p>
          <a:p>
            <a:pPr algn="l" fontAlgn="t"/>
            <a:r>
              <a:rPr lang="en-US" sz="1600" b="1" i="1" dirty="0"/>
              <a:t>https://www.yelp.com/dataset/documentation/main </a:t>
            </a:r>
          </a:p>
          <a:p>
            <a:endParaRPr lang="en-US" dirty="0">
              <a:latin typeface="Abadi" panose="020B0604020104020204" pitchFamily="34" charset="0"/>
            </a:endParaRPr>
          </a:p>
          <a:p>
            <a:r>
              <a:rPr lang="en-US" dirty="0">
                <a:latin typeface="Abadi" panose="020B0604020104020204" pitchFamily="34" charset="0"/>
              </a:rPr>
              <a:t> </a:t>
            </a:r>
          </a:p>
        </p:txBody>
      </p:sp>
      <p:pic>
        <p:nvPicPr>
          <p:cNvPr id="11" name="Picture 10">
            <a:extLst>
              <a:ext uri="{FF2B5EF4-FFF2-40B4-BE49-F238E27FC236}">
                <a16:creationId xmlns:a16="http://schemas.microsoft.com/office/drawing/2014/main" id="{8A411E76-0301-BB1C-E897-B16760DC951A}"/>
              </a:ext>
            </a:extLst>
          </p:cNvPr>
          <p:cNvPicPr>
            <a:picLocks noChangeAspect="1"/>
          </p:cNvPicPr>
          <p:nvPr/>
        </p:nvPicPr>
        <p:blipFill>
          <a:blip r:embed="rId3"/>
          <a:stretch>
            <a:fillRect/>
          </a:stretch>
        </p:blipFill>
        <p:spPr>
          <a:xfrm>
            <a:off x="256674" y="677678"/>
            <a:ext cx="804491" cy="493096"/>
          </a:xfrm>
          <a:prstGeom prst="rect">
            <a:avLst/>
          </a:prstGeom>
        </p:spPr>
      </p:pic>
    </p:spTree>
    <p:extLst>
      <p:ext uri="{BB962C8B-B14F-4D97-AF65-F5344CB8AC3E}">
        <p14:creationId xmlns:p14="http://schemas.microsoft.com/office/powerpoint/2010/main" val="106148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Yelp Dataset</a:t>
            </a:r>
          </a:p>
        </p:txBody>
      </p:sp>
      <p:sp>
        <p:nvSpPr>
          <p:cNvPr id="6" name="TextBox 5">
            <a:extLst>
              <a:ext uri="{FF2B5EF4-FFF2-40B4-BE49-F238E27FC236}">
                <a16:creationId xmlns:a16="http://schemas.microsoft.com/office/drawing/2014/main" id="{74B9C796-15A8-487E-865A-4C280C0C2CD0}"/>
              </a:ext>
            </a:extLst>
          </p:cNvPr>
          <p:cNvSpPr txBox="1"/>
          <p:nvPr/>
        </p:nvSpPr>
        <p:spPr>
          <a:xfrm>
            <a:off x="441405" y="1059873"/>
            <a:ext cx="11309190" cy="3416320"/>
          </a:xfrm>
          <a:prstGeom prst="rect">
            <a:avLst/>
          </a:prstGeom>
          <a:noFill/>
        </p:spPr>
        <p:txBody>
          <a:bodyPr wrap="square" rtlCol="0">
            <a:spAutoFit/>
          </a:bodyPr>
          <a:lstStyle/>
          <a:p>
            <a:r>
              <a:rPr lang="en-US" dirty="0">
                <a:latin typeface="Abadi" panose="020B0604020104020204" pitchFamily="34" charset="0"/>
              </a:rPr>
              <a:t>Analysis Questions: </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What are the factors that impacts the rating of the business establishment</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How can features and attribute impacts the establishment outcome</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How does the attributes or features affect rating or reviews</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Is there any association between number of check-ins and number of reviews</a:t>
            </a:r>
          </a:p>
          <a:p>
            <a:endParaRPr lang="en-US" dirty="0">
              <a:latin typeface="Abadi" panose="020B06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Can we predict a closure of a business establishment? </a:t>
            </a:r>
          </a:p>
          <a:p>
            <a:endParaRPr lang="en-US" dirty="0">
              <a:latin typeface="Abadi" panose="020B0604020104020204" pitchFamily="34" charset="0"/>
            </a:endParaRPr>
          </a:p>
        </p:txBody>
      </p:sp>
    </p:spTree>
    <p:extLst>
      <p:ext uri="{BB962C8B-B14F-4D97-AF65-F5344CB8AC3E}">
        <p14:creationId xmlns:p14="http://schemas.microsoft.com/office/powerpoint/2010/main" val="176860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Variables</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65E7A6-314E-4449-91B1-59D7CD7887B1}"/>
              </a:ext>
            </a:extLst>
          </p:cNvPr>
          <p:cNvSpPr txBox="1"/>
          <p:nvPr/>
        </p:nvSpPr>
        <p:spPr>
          <a:xfrm>
            <a:off x="256674" y="754527"/>
            <a:ext cx="5050264" cy="646331"/>
          </a:xfrm>
          <a:prstGeom prst="rect">
            <a:avLst/>
          </a:prstGeom>
          <a:noFill/>
        </p:spPr>
        <p:txBody>
          <a:bodyPr wrap="square" rtlCol="0">
            <a:spAutoFit/>
          </a:bodyPr>
          <a:lstStyle/>
          <a:p>
            <a:r>
              <a:rPr lang="en-US" b="1" dirty="0"/>
              <a:t> Business Dataset</a:t>
            </a:r>
          </a:p>
          <a:p>
            <a:r>
              <a:rPr lang="en-US" b="1" dirty="0"/>
              <a:t>  </a:t>
            </a:r>
          </a:p>
        </p:txBody>
      </p:sp>
      <p:pic>
        <p:nvPicPr>
          <p:cNvPr id="6" name="Picture 5">
            <a:extLst>
              <a:ext uri="{FF2B5EF4-FFF2-40B4-BE49-F238E27FC236}">
                <a16:creationId xmlns:a16="http://schemas.microsoft.com/office/drawing/2014/main" id="{7FCA596A-F1D5-12C2-B1F7-F15745AEE6B6}"/>
              </a:ext>
            </a:extLst>
          </p:cNvPr>
          <p:cNvPicPr>
            <a:picLocks noChangeAspect="1"/>
          </p:cNvPicPr>
          <p:nvPr/>
        </p:nvPicPr>
        <p:blipFill>
          <a:blip r:embed="rId2"/>
          <a:stretch>
            <a:fillRect/>
          </a:stretch>
        </p:blipFill>
        <p:spPr>
          <a:xfrm>
            <a:off x="7091858" y="556073"/>
            <a:ext cx="3101403" cy="1689570"/>
          </a:xfrm>
          <a:prstGeom prst="rect">
            <a:avLst/>
          </a:prstGeom>
        </p:spPr>
      </p:pic>
      <p:pic>
        <p:nvPicPr>
          <p:cNvPr id="10" name="Picture 9">
            <a:extLst>
              <a:ext uri="{FF2B5EF4-FFF2-40B4-BE49-F238E27FC236}">
                <a16:creationId xmlns:a16="http://schemas.microsoft.com/office/drawing/2014/main" id="{D2193146-F864-C643-CF50-0508B8D48D7E}"/>
              </a:ext>
            </a:extLst>
          </p:cNvPr>
          <p:cNvPicPr>
            <a:picLocks noChangeAspect="1"/>
          </p:cNvPicPr>
          <p:nvPr/>
        </p:nvPicPr>
        <p:blipFill>
          <a:blip r:embed="rId3"/>
          <a:stretch>
            <a:fillRect/>
          </a:stretch>
        </p:blipFill>
        <p:spPr>
          <a:xfrm>
            <a:off x="7051011" y="2484381"/>
            <a:ext cx="3183095" cy="1819716"/>
          </a:xfrm>
          <a:prstGeom prst="rect">
            <a:avLst/>
          </a:prstGeom>
        </p:spPr>
      </p:pic>
    </p:spTree>
    <p:extLst>
      <p:ext uri="{BB962C8B-B14F-4D97-AF65-F5344CB8AC3E}">
        <p14:creationId xmlns:p14="http://schemas.microsoft.com/office/powerpoint/2010/main" val="348736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Histogram of Variables</a:t>
            </a:r>
          </a:p>
        </p:txBody>
      </p:sp>
      <p:sp>
        <p:nvSpPr>
          <p:cNvPr id="4" name="TextBox 3">
            <a:extLst>
              <a:ext uri="{FF2B5EF4-FFF2-40B4-BE49-F238E27FC236}">
                <a16:creationId xmlns:a16="http://schemas.microsoft.com/office/drawing/2014/main" id="{0494F424-6881-47BC-BF59-9F51B0AFEB07}"/>
              </a:ext>
            </a:extLst>
          </p:cNvPr>
          <p:cNvSpPr txBox="1"/>
          <p:nvPr/>
        </p:nvSpPr>
        <p:spPr>
          <a:xfrm>
            <a:off x="256674" y="1393658"/>
            <a:ext cx="4764505" cy="369332"/>
          </a:xfrm>
          <a:prstGeom prst="rect">
            <a:avLst/>
          </a:prstGeom>
          <a:noFill/>
        </p:spPr>
        <p:txBody>
          <a:bodyPr wrap="square" rtlCol="0">
            <a:spAutoFit/>
          </a:bodyPr>
          <a:lstStyle/>
          <a:p>
            <a:r>
              <a:rPr lang="en-US" b="1" dirty="0"/>
              <a:t>In current process: </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60839E2-437F-4897-AF64-A99806966140}"/>
              </a:ext>
            </a:extLst>
          </p:cNvPr>
          <p:cNvSpPr txBox="1"/>
          <p:nvPr/>
        </p:nvSpPr>
        <p:spPr>
          <a:xfrm>
            <a:off x="5955704" y="1393658"/>
            <a:ext cx="4764505" cy="369332"/>
          </a:xfrm>
          <a:prstGeom prst="rect">
            <a:avLst/>
          </a:prstGeom>
          <a:noFill/>
        </p:spPr>
        <p:txBody>
          <a:bodyPr wrap="square" rtlCol="0">
            <a:spAutoFit/>
          </a:bodyPr>
          <a:lstStyle/>
          <a:p>
            <a:r>
              <a:rPr lang="en-US" b="1" dirty="0">
                <a:solidFill>
                  <a:schemeClr val="bg1"/>
                </a:solidFill>
              </a:rPr>
              <a:t>In Data Science </a:t>
            </a:r>
          </a:p>
        </p:txBody>
      </p:sp>
      <p:pic>
        <p:nvPicPr>
          <p:cNvPr id="31" name="Graphic 30" descr="Document outline">
            <a:extLst>
              <a:ext uri="{FF2B5EF4-FFF2-40B4-BE49-F238E27FC236}">
                <a16:creationId xmlns:a16="http://schemas.microsoft.com/office/drawing/2014/main" id="{FA723BAA-BC8D-4C8D-94AE-23036703F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168" y="1723045"/>
            <a:ext cx="914400" cy="914400"/>
          </a:xfrm>
          <a:prstGeom prst="rect">
            <a:avLst/>
          </a:prstGeom>
        </p:spPr>
      </p:pic>
      <p:pic>
        <p:nvPicPr>
          <p:cNvPr id="32" name="Graphic 31" descr="Business Growth">
            <a:extLst>
              <a:ext uri="{FF2B5EF4-FFF2-40B4-BE49-F238E27FC236}">
                <a16:creationId xmlns:a16="http://schemas.microsoft.com/office/drawing/2014/main" id="{42BC1A1A-2056-4FB9-B9C7-CF071EB170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039" y="5198765"/>
            <a:ext cx="914400" cy="914400"/>
          </a:xfrm>
          <a:prstGeom prst="rect">
            <a:avLst/>
          </a:prstGeom>
        </p:spPr>
      </p:pic>
      <p:pic>
        <p:nvPicPr>
          <p:cNvPr id="33" name="Graphic 32" descr="Research">
            <a:extLst>
              <a:ext uri="{FF2B5EF4-FFF2-40B4-BE49-F238E27FC236}">
                <a16:creationId xmlns:a16="http://schemas.microsoft.com/office/drawing/2014/main" id="{FC4FA48B-6EC7-4798-ACFC-15A9973466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744" y="4050276"/>
            <a:ext cx="914400" cy="914400"/>
          </a:xfrm>
          <a:prstGeom prst="rect">
            <a:avLst/>
          </a:prstGeom>
        </p:spPr>
      </p:pic>
      <p:sp>
        <p:nvSpPr>
          <p:cNvPr id="34" name="TextBox 33">
            <a:extLst>
              <a:ext uri="{FF2B5EF4-FFF2-40B4-BE49-F238E27FC236}">
                <a16:creationId xmlns:a16="http://schemas.microsoft.com/office/drawing/2014/main" id="{5C65E7A6-314E-4449-91B1-59D7CD7887B1}"/>
              </a:ext>
            </a:extLst>
          </p:cNvPr>
          <p:cNvSpPr txBox="1"/>
          <p:nvPr/>
        </p:nvSpPr>
        <p:spPr>
          <a:xfrm>
            <a:off x="256674" y="754527"/>
            <a:ext cx="2605200" cy="369332"/>
          </a:xfrm>
          <a:prstGeom prst="rect">
            <a:avLst/>
          </a:prstGeom>
          <a:noFill/>
        </p:spPr>
        <p:txBody>
          <a:bodyPr wrap="none" rtlCol="0">
            <a:spAutoFit/>
          </a:bodyPr>
          <a:lstStyle/>
          <a:p>
            <a:r>
              <a:rPr lang="en-US" b="1" dirty="0"/>
              <a:t>The use of Data assets.... </a:t>
            </a:r>
          </a:p>
        </p:txBody>
      </p:sp>
      <p:sp>
        <p:nvSpPr>
          <p:cNvPr id="35" name="TextBox 34">
            <a:extLst>
              <a:ext uri="{FF2B5EF4-FFF2-40B4-BE49-F238E27FC236}">
                <a16:creationId xmlns:a16="http://schemas.microsoft.com/office/drawing/2014/main" id="{B1EBE2CD-F320-439D-B061-499A06CC028E}"/>
              </a:ext>
            </a:extLst>
          </p:cNvPr>
          <p:cNvSpPr txBox="1"/>
          <p:nvPr/>
        </p:nvSpPr>
        <p:spPr>
          <a:xfrm>
            <a:off x="1004819" y="2017334"/>
            <a:ext cx="4578497" cy="738664"/>
          </a:xfrm>
          <a:prstGeom prst="rect">
            <a:avLst/>
          </a:prstGeom>
          <a:noFill/>
        </p:spPr>
        <p:txBody>
          <a:bodyPr wrap="none" rtlCol="0">
            <a:spAutoFit/>
          </a:bodyPr>
          <a:lstStyle/>
          <a:p>
            <a:r>
              <a:rPr lang="en-US" sz="1400" b="1" dirty="0">
                <a:latin typeface="Abadi" panose="020B0604020104020204" pitchFamily="34" charset="0"/>
              </a:rPr>
              <a:t>Reports </a:t>
            </a:r>
            <a:r>
              <a:rPr lang="en-US" sz="1400" dirty="0">
                <a:latin typeface="Abadi" panose="020B0604020104020204" pitchFamily="34" charset="0"/>
              </a:rPr>
              <a:t>representation of historical data to show current </a:t>
            </a:r>
          </a:p>
          <a:p>
            <a:r>
              <a:rPr lang="en-US" sz="1400" dirty="0">
                <a:latin typeface="Abadi" panose="020B0604020104020204" pitchFamily="34" charset="0"/>
              </a:rPr>
              <a:t>metrices and information in different user-friendly format</a:t>
            </a:r>
          </a:p>
          <a:p>
            <a:endParaRPr lang="en-US" sz="1400" dirty="0">
              <a:latin typeface="Abadi" panose="020B0604020104020204" pitchFamily="34" charset="0"/>
            </a:endParaRPr>
          </a:p>
        </p:txBody>
      </p:sp>
      <p:cxnSp>
        <p:nvCxnSpPr>
          <p:cNvPr id="37" name="Straight Connector 36">
            <a:extLst>
              <a:ext uri="{FF2B5EF4-FFF2-40B4-BE49-F238E27FC236}">
                <a16:creationId xmlns:a16="http://schemas.microsoft.com/office/drawing/2014/main" id="{2A41B59E-DCD8-430B-976D-6DADFC4B2759}"/>
              </a:ext>
            </a:extLst>
          </p:cNvPr>
          <p:cNvCxnSpPr/>
          <p:nvPr/>
        </p:nvCxnSpPr>
        <p:spPr>
          <a:xfrm flipV="1">
            <a:off x="349039" y="1699370"/>
            <a:ext cx="4711334" cy="39304"/>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E2C70F8-01A8-479E-8ECC-C964C9AC48CA}"/>
              </a:ext>
            </a:extLst>
          </p:cNvPr>
          <p:cNvCxnSpPr>
            <a:cxnSpLocks/>
          </p:cNvCxnSpPr>
          <p:nvPr/>
        </p:nvCxnSpPr>
        <p:spPr>
          <a:xfrm flipV="1">
            <a:off x="6112238" y="1678735"/>
            <a:ext cx="5448300" cy="2705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ED08445-FE2F-44C8-91FD-4452DA11FAF9}"/>
              </a:ext>
            </a:extLst>
          </p:cNvPr>
          <p:cNvSpPr txBox="1"/>
          <p:nvPr/>
        </p:nvSpPr>
        <p:spPr>
          <a:xfrm>
            <a:off x="1004819" y="4124895"/>
            <a:ext cx="4211409" cy="738664"/>
          </a:xfrm>
          <a:prstGeom prst="rect">
            <a:avLst/>
          </a:prstGeom>
          <a:noFill/>
        </p:spPr>
        <p:txBody>
          <a:bodyPr wrap="none" rtlCol="0">
            <a:spAutoFit/>
          </a:bodyPr>
          <a:lstStyle/>
          <a:p>
            <a:r>
              <a:rPr lang="en-US" sz="1400" b="1" dirty="0">
                <a:latin typeface="Abadi" panose="020B0604020104020204" pitchFamily="34" charset="0"/>
              </a:rPr>
              <a:t>Research/Development </a:t>
            </a:r>
            <a:r>
              <a:rPr lang="en-US" sz="1400" dirty="0">
                <a:latin typeface="Abadi" panose="020B0604020104020204" pitchFamily="34" charset="0"/>
              </a:rPr>
              <a:t>focusing on innovation and </a:t>
            </a:r>
          </a:p>
          <a:p>
            <a:r>
              <a:rPr lang="en-US" sz="1400" dirty="0">
                <a:latin typeface="Abadi" panose="020B0604020104020204" pitchFamily="34" charset="0"/>
              </a:rPr>
              <a:t>Introduction of new product and services to improve</a:t>
            </a:r>
          </a:p>
          <a:p>
            <a:r>
              <a:rPr lang="en-US" sz="1400" dirty="0">
                <a:latin typeface="Abadi" panose="020B0604020104020204" pitchFamily="34" charset="0"/>
              </a:rPr>
              <a:t>existing offering </a:t>
            </a:r>
          </a:p>
        </p:txBody>
      </p:sp>
      <p:sp>
        <p:nvSpPr>
          <p:cNvPr id="41" name="TextBox 40">
            <a:extLst>
              <a:ext uri="{FF2B5EF4-FFF2-40B4-BE49-F238E27FC236}">
                <a16:creationId xmlns:a16="http://schemas.microsoft.com/office/drawing/2014/main" id="{4E08E25B-2416-40FF-8841-740D57625B18}"/>
              </a:ext>
            </a:extLst>
          </p:cNvPr>
          <p:cNvSpPr txBox="1"/>
          <p:nvPr/>
        </p:nvSpPr>
        <p:spPr>
          <a:xfrm>
            <a:off x="1047395" y="5203127"/>
            <a:ext cx="4331635" cy="738664"/>
          </a:xfrm>
          <a:prstGeom prst="rect">
            <a:avLst/>
          </a:prstGeom>
          <a:noFill/>
        </p:spPr>
        <p:txBody>
          <a:bodyPr wrap="none" rtlCol="0">
            <a:spAutoFit/>
          </a:bodyPr>
          <a:lstStyle/>
          <a:p>
            <a:r>
              <a:rPr lang="en-US" sz="1400" b="1" dirty="0">
                <a:latin typeface="Abadi" panose="020B0604020104020204" pitchFamily="34" charset="0"/>
              </a:rPr>
              <a:t>Business Intelligence </a:t>
            </a:r>
            <a:r>
              <a:rPr lang="en-US" sz="1400" dirty="0">
                <a:latin typeface="Abadi" panose="020B0604020104020204" pitchFamily="34" charset="0"/>
              </a:rPr>
              <a:t>analyzing current data to deliver </a:t>
            </a:r>
          </a:p>
          <a:p>
            <a:r>
              <a:rPr lang="en-US" sz="1400" dirty="0">
                <a:latin typeface="Abadi" panose="020B0604020104020204" pitchFamily="34" charset="0"/>
              </a:rPr>
              <a:t>   actionable information to make informed </a:t>
            </a:r>
          </a:p>
          <a:p>
            <a:r>
              <a:rPr lang="en-US" sz="1400" dirty="0">
                <a:latin typeface="Abadi" panose="020B0604020104020204" pitchFamily="34" charset="0"/>
              </a:rPr>
              <a:t>business decision.</a:t>
            </a:r>
            <a:endParaRPr lang="en-US" sz="1400" b="1" dirty="0">
              <a:latin typeface="Abadi" panose="020B0604020104020204" pitchFamily="34" charset="0"/>
            </a:endParaRPr>
          </a:p>
        </p:txBody>
      </p:sp>
      <p:grpSp>
        <p:nvGrpSpPr>
          <p:cNvPr id="50" name="Group 49">
            <a:extLst>
              <a:ext uri="{FF2B5EF4-FFF2-40B4-BE49-F238E27FC236}">
                <a16:creationId xmlns:a16="http://schemas.microsoft.com/office/drawing/2014/main" id="{E9FAE785-9226-47D0-AF82-89494133C761}"/>
              </a:ext>
            </a:extLst>
          </p:cNvPr>
          <p:cNvGrpSpPr/>
          <p:nvPr/>
        </p:nvGrpSpPr>
        <p:grpSpPr>
          <a:xfrm>
            <a:off x="5735644" y="1874353"/>
            <a:ext cx="1361209" cy="1549951"/>
            <a:chOff x="5744707" y="2614173"/>
            <a:chExt cx="1361209" cy="1549951"/>
          </a:xfrm>
        </p:grpSpPr>
        <p:sp>
          <p:nvSpPr>
            <p:cNvPr id="49" name="Rectangle 48">
              <a:extLst>
                <a:ext uri="{FF2B5EF4-FFF2-40B4-BE49-F238E27FC236}">
                  <a16:creationId xmlns:a16="http://schemas.microsoft.com/office/drawing/2014/main" id="{B5BA32CF-6F1F-452E-A16A-243572115A92}"/>
                </a:ext>
              </a:extLst>
            </p:cNvPr>
            <p:cNvSpPr/>
            <p:nvPr/>
          </p:nvSpPr>
          <p:spPr>
            <a:xfrm>
              <a:off x="5744707" y="2614173"/>
              <a:ext cx="1361209" cy="1549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62619A-1A40-4486-AB6A-41D6976F0060}"/>
                </a:ext>
              </a:extLst>
            </p:cNvPr>
            <p:cNvGrpSpPr/>
            <p:nvPr/>
          </p:nvGrpSpPr>
          <p:grpSpPr>
            <a:xfrm>
              <a:off x="5836129" y="2754934"/>
              <a:ext cx="1178364" cy="1348132"/>
              <a:chOff x="4884821" y="1635291"/>
              <a:chExt cx="1852864" cy="1741569"/>
            </a:xfrm>
          </p:grpSpPr>
          <p:pic>
            <p:nvPicPr>
              <p:cNvPr id="45" name="Graphic 44" descr="Mathematics with solid fill">
                <a:extLst>
                  <a:ext uri="{FF2B5EF4-FFF2-40B4-BE49-F238E27FC236}">
                    <a16:creationId xmlns:a16="http://schemas.microsoft.com/office/drawing/2014/main" id="{89B297D2-D03E-4F85-932D-9F84B7503C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08885" y="2462460"/>
                <a:ext cx="914400" cy="914400"/>
              </a:xfrm>
              <a:prstGeom prst="rect">
                <a:avLst/>
              </a:prstGeom>
            </p:spPr>
          </p:pic>
          <p:pic>
            <p:nvPicPr>
              <p:cNvPr id="46" name="Graphic 45" descr="Computer with solid fill">
                <a:extLst>
                  <a:ext uri="{FF2B5EF4-FFF2-40B4-BE49-F238E27FC236}">
                    <a16:creationId xmlns:a16="http://schemas.microsoft.com/office/drawing/2014/main" id="{730F6589-D8EF-4732-B66F-66A84B4715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84821" y="1635291"/>
                <a:ext cx="914400" cy="914400"/>
              </a:xfrm>
              <a:prstGeom prst="rect">
                <a:avLst/>
              </a:prstGeom>
            </p:spPr>
          </p:pic>
          <p:pic>
            <p:nvPicPr>
              <p:cNvPr id="47" name="Graphic 46" descr="Statistics with solid fill">
                <a:extLst>
                  <a:ext uri="{FF2B5EF4-FFF2-40B4-BE49-F238E27FC236}">
                    <a16:creationId xmlns:a16="http://schemas.microsoft.com/office/drawing/2014/main" id="{4EE2D0DB-C1BE-4C5A-92C2-10F88FA0F3E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23285" y="1635291"/>
                <a:ext cx="914400" cy="914400"/>
              </a:xfrm>
              <a:prstGeom prst="rect">
                <a:avLst/>
              </a:prstGeom>
            </p:spPr>
          </p:pic>
          <p:pic>
            <p:nvPicPr>
              <p:cNvPr id="48" name="Graphic 47" descr="Robot outline">
                <a:extLst>
                  <a:ext uri="{FF2B5EF4-FFF2-40B4-BE49-F238E27FC236}">
                    <a16:creationId xmlns:a16="http://schemas.microsoft.com/office/drawing/2014/main" id="{47529FEF-1BAE-446C-B5E0-728CA4FD8A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63391" y="2549691"/>
                <a:ext cx="705851" cy="705851"/>
              </a:xfrm>
              <a:prstGeom prst="rect">
                <a:avLst/>
              </a:prstGeom>
            </p:spPr>
          </p:pic>
        </p:grpSp>
      </p:grpSp>
      <p:sp>
        <p:nvSpPr>
          <p:cNvPr id="53" name="TextBox 52">
            <a:extLst>
              <a:ext uri="{FF2B5EF4-FFF2-40B4-BE49-F238E27FC236}">
                <a16:creationId xmlns:a16="http://schemas.microsoft.com/office/drawing/2014/main" id="{8AAC8122-C154-40D5-B62F-47A9DB5A6BAD}"/>
              </a:ext>
            </a:extLst>
          </p:cNvPr>
          <p:cNvSpPr txBox="1"/>
          <p:nvPr/>
        </p:nvSpPr>
        <p:spPr>
          <a:xfrm>
            <a:off x="1011908" y="3043904"/>
            <a:ext cx="4578497" cy="738664"/>
          </a:xfrm>
          <a:prstGeom prst="rect">
            <a:avLst/>
          </a:prstGeom>
          <a:noFill/>
        </p:spPr>
        <p:txBody>
          <a:bodyPr wrap="none" rtlCol="0">
            <a:spAutoFit/>
          </a:bodyPr>
          <a:lstStyle/>
          <a:p>
            <a:r>
              <a:rPr lang="en-US" sz="1400" b="1" dirty="0">
                <a:latin typeface="Abadi" panose="020B0604020104020204" pitchFamily="34" charset="0"/>
              </a:rPr>
              <a:t>Analytics</a:t>
            </a:r>
            <a:r>
              <a:rPr lang="en-US" sz="1400" dirty="0">
                <a:latin typeface="Abadi" panose="020B0604020104020204" pitchFamily="34" charset="0"/>
              </a:rPr>
              <a:t> exploration of information to identify insights to</a:t>
            </a:r>
          </a:p>
          <a:p>
            <a:r>
              <a:rPr lang="en-US" sz="1400" dirty="0">
                <a:latin typeface="Abadi" panose="020B0604020104020204" pitchFamily="34" charset="0"/>
              </a:rPr>
              <a:t>Improve business</a:t>
            </a:r>
          </a:p>
          <a:p>
            <a:endParaRPr lang="en-US" sz="1400" dirty="0">
              <a:latin typeface="Abadi" panose="020B0604020104020204" pitchFamily="34" charset="0"/>
            </a:endParaRPr>
          </a:p>
        </p:txBody>
      </p:sp>
      <p:pic>
        <p:nvPicPr>
          <p:cNvPr id="55" name="Graphic 54" descr="Statistics with solid fill">
            <a:extLst>
              <a:ext uri="{FF2B5EF4-FFF2-40B4-BE49-F238E27FC236}">
                <a16:creationId xmlns:a16="http://schemas.microsoft.com/office/drawing/2014/main" id="{475140B3-67FC-449B-9ED1-21250CC3896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1168" y="2793549"/>
            <a:ext cx="914400" cy="914400"/>
          </a:xfrm>
          <a:prstGeom prst="rect">
            <a:avLst/>
          </a:prstGeom>
        </p:spPr>
      </p:pic>
      <p:sp>
        <p:nvSpPr>
          <p:cNvPr id="58" name="TextBox 57">
            <a:extLst>
              <a:ext uri="{FF2B5EF4-FFF2-40B4-BE49-F238E27FC236}">
                <a16:creationId xmlns:a16="http://schemas.microsoft.com/office/drawing/2014/main" id="{171DBA5A-B998-4F81-866C-B5736AF43CC6}"/>
              </a:ext>
            </a:extLst>
          </p:cNvPr>
          <p:cNvSpPr txBox="1"/>
          <p:nvPr/>
        </p:nvSpPr>
        <p:spPr>
          <a:xfrm>
            <a:off x="5742734" y="2000102"/>
            <a:ext cx="5638230" cy="4031873"/>
          </a:xfrm>
          <a:prstGeom prst="rect">
            <a:avLst/>
          </a:prstGeom>
          <a:noFill/>
        </p:spPr>
        <p:txBody>
          <a:bodyPr wrap="square" rtlCol="0">
            <a:spAutoFit/>
          </a:bodyPr>
          <a:lstStyle/>
          <a:p>
            <a:pPr lvl="3"/>
            <a:r>
              <a:rPr lang="en-US" sz="1600" dirty="0">
                <a:solidFill>
                  <a:schemeClr val="bg1"/>
                </a:solidFill>
                <a:latin typeface="Abadi" panose="020B0604020104020204" pitchFamily="34" charset="0"/>
              </a:rPr>
              <a:t>Improve current processes with: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Use of Data Engineering to extract and process huge amount of structured and Unstructured data.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Capable of complex Algorithm models and Data processing to identify hidden patterns and insights</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Exploration of the unknown</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Computer Engineering and Machine Learning</a:t>
            </a:r>
          </a:p>
          <a:p>
            <a:endParaRPr lang="en-US" sz="1600" dirty="0">
              <a:solidFill>
                <a:schemeClr val="bg1"/>
              </a:solidFill>
              <a:latin typeface="Abadi" panose="020B0604020104020204" pitchFamily="34" charset="0"/>
            </a:endParaRPr>
          </a:p>
          <a:p>
            <a:r>
              <a:rPr lang="en-US" sz="1600" dirty="0">
                <a:solidFill>
                  <a:schemeClr val="bg1"/>
                </a:solidFill>
                <a:latin typeface="Abadi" panose="020B0604020104020204" pitchFamily="34" charset="0"/>
              </a:rPr>
              <a:t>                Delivers Predictive models to </a:t>
            </a:r>
            <a:r>
              <a:rPr lang="en-US" sz="1600" u="sng" dirty="0">
                <a:solidFill>
                  <a:srgbClr val="00B0F0"/>
                </a:solidFill>
                <a:latin typeface="Abadi" panose="020B0604020104020204" pitchFamily="34" charset="0"/>
              </a:rPr>
              <a:t>forecast future </a:t>
            </a:r>
            <a:endParaRPr lang="en-US" sz="1600" dirty="0">
              <a:solidFill>
                <a:schemeClr val="bg1"/>
              </a:solidFill>
              <a:latin typeface="Abadi" panose="020B0604020104020204" pitchFamily="34" charset="0"/>
            </a:endParaRPr>
          </a:p>
        </p:txBody>
      </p:sp>
      <p:pic>
        <p:nvPicPr>
          <p:cNvPr id="60" name="Graphic 59" descr="Right pointing backhand index outline">
            <a:extLst>
              <a:ext uri="{FF2B5EF4-FFF2-40B4-BE49-F238E27FC236}">
                <a16:creationId xmlns:a16="http://schemas.microsoft.com/office/drawing/2014/main" id="{DEF00793-7AE2-4332-B896-CE41EC1490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03634" y="5572459"/>
            <a:ext cx="655345" cy="655345"/>
          </a:xfrm>
          <a:prstGeom prst="rect">
            <a:avLst/>
          </a:prstGeom>
        </p:spPr>
      </p:pic>
    </p:spTree>
    <p:extLst>
      <p:ext uri="{BB962C8B-B14F-4D97-AF65-F5344CB8AC3E}">
        <p14:creationId xmlns:p14="http://schemas.microsoft.com/office/powerpoint/2010/main" val="7798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CDF of a Variable</a:t>
            </a:r>
          </a:p>
        </p:txBody>
      </p:sp>
      <p:sp>
        <p:nvSpPr>
          <p:cNvPr id="7" name="TextBox 6">
            <a:extLst>
              <a:ext uri="{FF2B5EF4-FFF2-40B4-BE49-F238E27FC236}">
                <a16:creationId xmlns:a16="http://schemas.microsoft.com/office/drawing/2014/main" id="{BCAB18D2-6C50-4697-ACCB-30E0DF18843C}"/>
              </a:ext>
            </a:extLst>
          </p:cNvPr>
          <p:cNvSpPr txBox="1"/>
          <p:nvPr/>
        </p:nvSpPr>
        <p:spPr>
          <a:xfrm>
            <a:off x="441405" y="898590"/>
            <a:ext cx="11368818" cy="369332"/>
          </a:xfrm>
          <a:prstGeom prst="rect">
            <a:avLst/>
          </a:prstGeom>
          <a:noFill/>
        </p:spPr>
        <p:txBody>
          <a:bodyPr wrap="none" rtlCol="0">
            <a:spAutoFit/>
          </a:bodyPr>
          <a:lstStyle/>
          <a:p>
            <a:r>
              <a:rPr lang="en-US" dirty="0">
                <a:latin typeface="Abadi" panose="020B0604020104020204" pitchFamily="34" charset="0"/>
              </a:rPr>
              <a:t>Problems are easier to solve, Work are easily done, People are being connected, Diseases are detected earlier…..</a:t>
            </a:r>
          </a:p>
        </p:txBody>
      </p:sp>
      <p:sp>
        <p:nvSpPr>
          <p:cNvPr id="22" name="TextBox 21">
            <a:extLst>
              <a:ext uri="{FF2B5EF4-FFF2-40B4-BE49-F238E27FC236}">
                <a16:creationId xmlns:a16="http://schemas.microsoft.com/office/drawing/2014/main" id="{72E2189C-B182-4550-BE72-15D67F96DC57}"/>
              </a:ext>
            </a:extLst>
          </p:cNvPr>
          <p:cNvSpPr txBox="1"/>
          <p:nvPr/>
        </p:nvSpPr>
        <p:spPr>
          <a:xfrm>
            <a:off x="8149389" y="2253784"/>
            <a:ext cx="2834262" cy="2723823"/>
          </a:xfrm>
          <a:prstGeom prst="rect">
            <a:avLst/>
          </a:prstGeom>
          <a:noFill/>
        </p:spPr>
        <p:txBody>
          <a:bodyPr wrap="square" rtlCol="0">
            <a:spAutoFit/>
          </a:bodyPr>
          <a:lstStyle/>
          <a:p>
            <a:r>
              <a:rPr lang="en-US" sz="1050" b="1" dirty="0">
                <a:solidFill>
                  <a:schemeClr val="bg1"/>
                </a:solidFill>
                <a:latin typeface="Abadi" panose="020B0604020104020204" pitchFamily="34" charset="0"/>
              </a:rPr>
              <a:t>Risk and Fraud Management decision (Examples)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Reporting, Alerting and Notification System </a:t>
            </a:r>
          </a:p>
          <a:p>
            <a:pPr marL="171450" indent="-171450">
              <a:buFont typeface="Wingdings" panose="05000000000000000000" pitchFamily="2" charset="2"/>
              <a:buChar char="ü"/>
            </a:pPr>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Monitoring Application</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Automated Case Management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Reduction of False Positive when identifying fraud</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Influence Security Applications</a:t>
            </a:r>
          </a:p>
          <a:p>
            <a:endParaRPr lang="en-US" sz="1050" b="1" dirty="0">
              <a:solidFill>
                <a:schemeClr val="bg1"/>
              </a:solidFill>
            </a:endParaRPr>
          </a:p>
          <a:p>
            <a:endParaRPr lang="en-US" sz="1200" b="1" dirty="0">
              <a:solidFill>
                <a:schemeClr val="bg1"/>
              </a:solidFill>
            </a:endParaRPr>
          </a:p>
          <a:p>
            <a:pPr marL="171450" indent="-171450">
              <a:buFont typeface="Wingdings" panose="05000000000000000000" pitchFamily="2" charset="2"/>
              <a:buChar char="ü"/>
            </a:pPr>
            <a:endParaRPr lang="en-US" sz="1200" b="1" dirty="0">
              <a:solidFill>
                <a:schemeClr val="bg1"/>
              </a:solidFill>
            </a:endParaRPr>
          </a:p>
        </p:txBody>
      </p:sp>
      <p:pic>
        <p:nvPicPr>
          <p:cNvPr id="8" name="Graphic 7" descr="Doctor female with solid fill">
            <a:extLst>
              <a:ext uri="{FF2B5EF4-FFF2-40B4-BE49-F238E27FC236}">
                <a16:creationId xmlns:a16="http://schemas.microsoft.com/office/drawing/2014/main" id="{C8BE2C0F-9251-48FE-AE61-C86C26A154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 y="1353537"/>
            <a:ext cx="914400" cy="914400"/>
          </a:xfrm>
          <a:prstGeom prst="rect">
            <a:avLst/>
          </a:prstGeom>
        </p:spPr>
      </p:pic>
      <p:pic>
        <p:nvPicPr>
          <p:cNvPr id="10" name="Graphic 9" descr="Travel outline">
            <a:extLst>
              <a:ext uri="{FF2B5EF4-FFF2-40B4-BE49-F238E27FC236}">
                <a16:creationId xmlns:a16="http://schemas.microsoft.com/office/drawing/2014/main" id="{8110D858-97C2-422D-A0AF-AE777C140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598" y="2511933"/>
            <a:ext cx="724323" cy="724323"/>
          </a:xfrm>
          <a:prstGeom prst="rect">
            <a:avLst/>
          </a:prstGeom>
        </p:spPr>
      </p:pic>
      <p:pic>
        <p:nvPicPr>
          <p:cNvPr id="13" name="Graphic 12" descr="Connections outline">
            <a:extLst>
              <a:ext uri="{FF2B5EF4-FFF2-40B4-BE49-F238E27FC236}">
                <a16:creationId xmlns:a16="http://schemas.microsoft.com/office/drawing/2014/main" id="{C44594B5-56C0-475D-9833-FF6C66F67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865" y="3565867"/>
            <a:ext cx="914400" cy="914400"/>
          </a:xfrm>
          <a:prstGeom prst="rect">
            <a:avLst/>
          </a:prstGeom>
        </p:spPr>
      </p:pic>
      <p:sp>
        <p:nvSpPr>
          <p:cNvPr id="14" name="TextBox 13">
            <a:extLst>
              <a:ext uri="{FF2B5EF4-FFF2-40B4-BE49-F238E27FC236}">
                <a16:creationId xmlns:a16="http://schemas.microsoft.com/office/drawing/2014/main" id="{17783C9B-929E-4970-9A69-9A2F2E3AD666}"/>
              </a:ext>
            </a:extLst>
          </p:cNvPr>
          <p:cNvSpPr txBox="1"/>
          <p:nvPr/>
        </p:nvSpPr>
        <p:spPr>
          <a:xfrm>
            <a:off x="2207126" y="1353537"/>
            <a:ext cx="9256295" cy="4524315"/>
          </a:xfrm>
          <a:prstGeom prst="rect">
            <a:avLst/>
          </a:prstGeom>
          <a:noFill/>
        </p:spPr>
        <p:txBody>
          <a:bodyPr wrap="square" rtlCol="0">
            <a:spAutoFit/>
          </a:bodyPr>
          <a:lstStyle/>
          <a:p>
            <a:r>
              <a:rPr lang="en-US" sz="1600" b="1" dirty="0"/>
              <a:t>Medical and Healthcare</a:t>
            </a:r>
          </a:p>
          <a:p>
            <a:r>
              <a:rPr lang="en-US" sz="1600" dirty="0"/>
              <a:t>Faster Diagnosis using known medical information and captured patient data</a:t>
            </a:r>
          </a:p>
          <a:p>
            <a:r>
              <a:rPr lang="en-US" sz="1600" dirty="0"/>
              <a:t>Recommendation on treatments where effectiveness are backed by data </a:t>
            </a:r>
          </a:p>
          <a:p>
            <a:r>
              <a:rPr lang="en-US" sz="1600" dirty="0"/>
              <a:t>Improve hospitals and healthcare facilities services</a:t>
            </a:r>
          </a:p>
          <a:p>
            <a:endParaRPr lang="en-US" sz="1600" dirty="0"/>
          </a:p>
          <a:p>
            <a:r>
              <a:rPr lang="en-US" sz="1600" b="1" dirty="0"/>
              <a:t>Travel and Logistics</a:t>
            </a:r>
          </a:p>
          <a:p>
            <a:r>
              <a:rPr lang="en-US" sz="1600" dirty="0"/>
              <a:t>Improve Travel by recommending routes base on real-time situations (weather, events, roadside accidents)</a:t>
            </a:r>
          </a:p>
          <a:p>
            <a:r>
              <a:rPr lang="en-US" sz="1600" dirty="0"/>
              <a:t>Optimize Delivery routes that guarantee customer satisfaction and lower delivery cost</a:t>
            </a:r>
          </a:p>
          <a:p>
            <a:endParaRPr lang="en-US" sz="1600" dirty="0"/>
          </a:p>
          <a:p>
            <a:r>
              <a:rPr lang="en-US" sz="1600" b="1" dirty="0"/>
              <a:t>Social Media</a:t>
            </a:r>
          </a:p>
          <a:p>
            <a:r>
              <a:rPr lang="en-US" sz="1600" dirty="0"/>
              <a:t>Connecting people with the same likes, background, and acquaintances (Facebook, Instagram, </a:t>
            </a:r>
            <a:r>
              <a:rPr lang="en-US" sz="1600" dirty="0" err="1"/>
              <a:t>Linkedin</a:t>
            </a:r>
            <a:r>
              <a:rPr lang="en-US" sz="1600" dirty="0"/>
              <a:t>) </a:t>
            </a:r>
          </a:p>
          <a:p>
            <a:r>
              <a:rPr lang="en-US" sz="1600" dirty="0"/>
              <a:t>Builds community, group and organization with shared ideas and common goals</a:t>
            </a:r>
          </a:p>
          <a:p>
            <a:endParaRPr lang="en-US" sz="1600" dirty="0"/>
          </a:p>
          <a:p>
            <a:r>
              <a:rPr lang="en-US" sz="1600" b="1" dirty="0"/>
              <a:t>Users Experience</a:t>
            </a:r>
          </a:p>
          <a:p>
            <a:r>
              <a:rPr lang="en-US" sz="1600" dirty="0"/>
              <a:t>Personalize customer experiences</a:t>
            </a:r>
          </a:p>
          <a:p>
            <a:r>
              <a:rPr lang="en-US" sz="1600" dirty="0"/>
              <a:t>Suggest Product and Services and compare pricing </a:t>
            </a:r>
          </a:p>
          <a:p>
            <a:r>
              <a:rPr lang="en-US" sz="1600" dirty="0"/>
              <a:t>Ease in searches by providing recommendation that fit’s customer need (Amazon recommends, Auto-fill on Search engines)</a:t>
            </a:r>
          </a:p>
        </p:txBody>
      </p:sp>
      <p:pic>
        <p:nvPicPr>
          <p:cNvPr id="18" name="Graphic 17" descr="Shopping cart with solid fill">
            <a:extLst>
              <a:ext uri="{FF2B5EF4-FFF2-40B4-BE49-F238E27FC236}">
                <a16:creationId xmlns:a16="http://schemas.microsoft.com/office/drawing/2014/main" id="{52B3EDF0-0287-45DA-A26B-371B42E2B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803" y="4780610"/>
            <a:ext cx="914400" cy="914400"/>
          </a:xfrm>
          <a:prstGeom prst="rect">
            <a:avLst/>
          </a:prstGeom>
        </p:spPr>
      </p:pic>
      <p:pic>
        <p:nvPicPr>
          <p:cNvPr id="26" name="Graphic 25" descr="Fork In Road outline">
            <a:extLst>
              <a:ext uri="{FF2B5EF4-FFF2-40B4-BE49-F238E27FC236}">
                <a16:creationId xmlns:a16="http://schemas.microsoft.com/office/drawing/2014/main" id="{FE460600-5F85-4BA2-886C-A9C983DC54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9003" y="2724350"/>
            <a:ext cx="599832" cy="599832"/>
          </a:xfrm>
          <a:prstGeom prst="rect">
            <a:avLst/>
          </a:prstGeom>
        </p:spPr>
      </p:pic>
    </p:spTree>
    <p:extLst>
      <p:ext uri="{BB962C8B-B14F-4D97-AF65-F5344CB8AC3E}">
        <p14:creationId xmlns:p14="http://schemas.microsoft.com/office/powerpoint/2010/main" val="12270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Analytical Distribution</a:t>
            </a:r>
          </a:p>
        </p:txBody>
      </p:sp>
      <p:sp>
        <p:nvSpPr>
          <p:cNvPr id="4" name="TextBox 3">
            <a:extLst>
              <a:ext uri="{FF2B5EF4-FFF2-40B4-BE49-F238E27FC236}">
                <a16:creationId xmlns:a16="http://schemas.microsoft.com/office/drawing/2014/main" id="{0494F424-6881-47BC-BF59-9F51B0AFEB07}"/>
              </a:ext>
            </a:extLst>
          </p:cNvPr>
          <p:cNvSpPr txBox="1"/>
          <p:nvPr/>
        </p:nvSpPr>
        <p:spPr>
          <a:xfrm>
            <a:off x="256674" y="1393658"/>
            <a:ext cx="4764505" cy="369332"/>
          </a:xfrm>
          <a:prstGeom prst="rect">
            <a:avLst/>
          </a:prstGeom>
          <a:noFill/>
        </p:spPr>
        <p:txBody>
          <a:bodyPr wrap="square" rtlCol="0">
            <a:spAutoFit/>
          </a:bodyPr>
          <a:lstStyle/>
          <a:p>
            <a:r>
              <a:rPr lang="en-US" b="1" dirty="0"/>
              <a:t>In current process: </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60839E2-437F-4897-AF64-A99806966140}"/>
              </a:ext>
            </a:extLst>
          </p:cNvPr>
          <p:cNvSpPr txBox="1"/>
          <p:nvPr/>
        </p:nvSpPr>
        <p:spPr>
          <a:xfrm>
            <a:off x="5955704" y="1393658"/>
            <a:ext cx="4764505" cy="369332"/>
          </a:xfrm>
          <a:prstGeom prst="rect">
            <a:avLst/>
          </a:prstGeom>
          <a:noFill/>
        </p:spPr>
        <p:txBody>
          <a:bodyPr wrap="square" rtlCol="0">
            <a:spAutoFit/>
          </a:bodyPr>
          <a:lstStyle/>
          <a:p>
            <a:r>
              <a:rPr lang="en-US" b="1" dirty="0">
                <a:solidFill>
                  <a:schemeClr val="bg1"/>
                </a:solidFill>
              </a:rPr>
              <a:t>In Data Science </a:t>
            </a:r>
          </a:p>
        </p:txBody>
      </p:sp>
      <p:pic>
        <p:nvPicPr>
          <p:cNvPr id="31" name="Graphic 30" descr="Document outline">
            <a:extLst>
              <a:ext uri="{FF2B5EF4-FFF2-40B4-BE49-F238E27FC236}">
                <a16:creationId xmlns:a16="http://schemas.microsoft.com/office/drawing/2014/main" id="{FA723BAA-BC8D-4C8D-94AE-23036703F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168" y="1723045"/>
            <a:ext cx="914400" cy="914400"/>
          </a:xfrm>
          <a:prstGeom prst="rect">
            <a:avLst/>
          </a:prstGeom>
        </p:spPr>
      </p:pic>
      <p:pic>
        <p:nvPicPr>
          <p:cNvPr id="32" name="Graphic 31" descr="Business Growth">
            <a:extLst>
              <a:ext uri="{FF2B5EF4-FFF2-40B4-BE49-F238E27FC236}">
                <a16:creationId xmlns:a16="http://schemas.microsoft.com/office/drawing/2014/main" id="{42BC1A1A-2056-4FB9-B9C7-CF071EB170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039" y="5198765"/>
            <a:ext cx="914400" cy="914400"/>
          </a:xfrm>
          <a:prstGeom prst="rect">
            <a:avLst/>
          </a:prstGeom>
        </p:spPr>
      </p:pic>
      <p:pic>
        <p:nvPicPr>
          <p:cNvPr id="33" name="Graphic 32" descr="Research">
            <a:extLst>
              <a:ext uri="{FF2B5EF4-FFF2-40B4-BE49-F238E27FC236}">
                <a16:creationId xmlns:a16="http://schemas.microsoft.com/office/drawing/2014/main" id="{FC4FA48B-6EC7-4798-ACFC-15A9973466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744" y="4050276"/>
            <a:ext cx="914400" cy="914400"/>
          </a:xfrm>
          <a:prstGeom prst="rect">
            <a:avLst/>
          </a:prstGeom>
        </p:spPr>
      </p:pic>
      <p:sp>
        <p:nvSpPr>
          <p:cNvPr id="34" name="TextBox 33">
            <a:extLst>
              <a:ext uri="{FF2B5EF4-FFF2-40B4-BE49-F238E27FC236}">
                <a16:creationId xmlns:a16="http://schemas.microsoft.com/office/drawing/2014/main" id="{5C65E7A6-314E-4449-91B1-59D7CD7887B1}"/>
              </a:ext>
            </a:extLst>
          </p:cNvPr>
          <p:cNvSpPr txBox="1"/>
          <p:nvPr/>
        </p:nvSpPr>
        <p:spPr>
          <a:xfrm>
            <a:off x="256674" y="754527"/>
            <a:ext cx="2605200" cy="369332"/>
          </a:xfrm>
          <a:prstGeom prst="rect">
            <a:avLst/>
          </a:prstGeom>
          <a:noFill/>
        </p:spPr>
        <p:txBody>
          <a:bodyPr wrap="none" rtlCol="0">
            <a:spAutoFit/>
          </a:bodyPr>
          <a:lstStyle/>
          <a:p>
            <a:r>
              <a:rPr lang="en-US" b="1" dirty="0"/>
              <a:t>The use of Data assets.... </a:t>
            </a:r>
          </a:p>
        </p:txBody>
      </p:sp>
      <p:sp>
        <p:nvSpPr>
          <p:cNvPr id="35" name="TextBox 34">
            <a:extLst>
              <a:ext uri="{FF2B5EF4-FFF2-40B4-BE49-F238E27FC236}">
                <a16:creationId xmlns:a16="http://schemas.microsoft.com/office/drawing/2014/main" id="{B1EBE2CD-F320-439D-B061-499A06CC028E}"/>
              </a:ext>
            </a:extLst>
          </p:cNvPr>
          <p:cNvSpPr txBox="1"/>
          <p:nvPr/>
        </p:nvSpPr>
        <p:spPr>
          <a:xfrm>
            <a:off x="1004819" y="2017334"/>
            <a:ext cx="4578497" cy="738664"/>
          </a:xfrm>
          <a:prstGeom prst="rect">
            <a:avLst/>
          </a:prstGeom>
          <a:noFill/>
        </p:spPr>
        <p:txBody>
          <a:bodyPr wrap="none" rtlCol="0">
            <a:spAutoFit/>
          </a:bodyPr>
          <a:lstStyle/>
          <a:p>
            <a:r>
              <a:rPr lang="en-US" sz="1400" b="1" dirty="0">
                <a:latin typeface="Abadi" panose="020B0604020104020204" pitchFamily="34" charset="0"/>
              </a:rPr>
              <a:t>Reports </a:t>
            </a:r>
            <a:r>
              <a:rPr lang="en-US" sz="1400" dirty="0">
                <a:latin typeface="Abadi" panose="020B0604020104020204" pitchFamily="34" charset="0"/>
              </a:rPr>
              <a:t>representation of historical data to show current </a:t>
            </a:r>
          </a:p>
          <a:p>
            <a:r>
              <a:rPr lang="en-US" sz="1400" dirty="0">
                <a:latin typeface="Abadi" panose="020B0604020104020204" pitchFamily="34" charset="0"/>
              </a:rPr>
              <a:t>metrices and information in different user-friendly format</a:t>
            </a:r>
          </a:p>
          <a:p>
            <a:endParaRPr lang="en-US" sz="1400" dirty="0">
              <a:latin typeface="Abadi" panose="020B0604020104020204" pitchFamily="34" charset="0"/>
            </a:endParaRPr>
          </a:p>
        </p:txBody>
      </p:sp>
      <p:cxnSp>
        <p:nvCxnSpPr>
          <p:cNvPr id="37" name="Straight Connector 36">
            <a:extLst>
              <a:ext uri="{FF2B5EF4-FFF2-40B4-BE49-F238E27FC236}">
                <a16:creationId xmlns:a16="http://schemas.microsoft.com/office/drawing/2014/main" id="{2A41B59E-DCD8-430B-976D-6DADFC4B2759}"/>
              </a:ext>
            </a:extLst>
          </p:cNvPr>
          <p:cNvCxnSpPr/>
          <p:nvPr/>
        </p:nvCxnSpPr>
        <p:spPr>
          <a:xfrm flipV="1">
            <a:off x="349039" y="1699370"/>
            <a:ext cx="4711334" cy="39304"/>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E2C70F8-01A8-479E-8ECC-C964C9AC48CA}"/>
              </a:ext>
            </a:extLst>
          </p:cNvPr>
          <p:cNvCxnSpPr>
            <a:cxnSpLocks/>
          </p:cNvCxnSpPr>
          <p:nvPr/>
        </p:nvCxnSpPr>
        <p:spPr>
          <a:xfrm flipV="1">
            <a:off x="6112238" y="1678735"/>
            <a:ext cx="5448300" cy="2705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ED08445-FE2F-44C8-91FD-4452DA11FAF9}"/>
              </a:ext>
            </a:extLst>
          </p:cNvPr>
          <p:cNvSpPr txBox="1"/>
          <p:nvPr/>
        </p:nvSpPr>
        <p:spPr>
          <a:xfrm>
            <a:off x="1004819" y="4124895"/>
            <a:ext cx="4211409" cy="738664"/>
          </a:xfrm>
          <a:prstGeom prst="rect">
            <a:avLst/>
          </a:prstGeom>
          <a:noFill/>
        </p:spPr>
        <p:txBody>
          <a:bodyPr wrap="none" rtlCol="0">
            <a:spAutoFit/>
          </a:bodyPr>
          <a:lstStyle/>
          <a:p>
            <a:r>
              <a:rPr lang="en-US" sz="1400" b="1" dirty="0">
                <a:latin typeface="Abadi" panose="020B0604020104020204" pitchFamily="34" charset="0"/>
              </a:rPr>
              <a:t>Research/Development </a:t>
            </a:r>
            <a:r>
              <a:rPr lang="en-US" sz="1400" dirty="0">
                <a:latin typeface="Abadi" panose="020B0604020104020204" pitchFamily="34" charset="0"/>
              </a:rPr>
              <a:t>focusing on innovation and </a:t>
            </a:r>
          </a:p>
          <a:p>
            <a:r>
              <a:rPr lang="en-US" sz="1400" dirty="0">
                <a:latin typeface="Abadi" panose="020B0604020104020204" pitchFamily="34" charset="0"/>
              </a:rPr>
              <a:t>Introduction of new product and services to improve</a:t>
            </a:r>
          </a:p>
          <a:p>
            <a:r>
              <a:rPr lang="en-US" sz="1400" dirty="0">
                <a:latin typeface="Abadi" panose="020B0604020104020204" pitchFamily="34" charset="0"/>
              </a:rPr>
              <a:t>existing offering </a:t>
            </a:r>
          </a:p>
        </p:txBody>
      </p:sp>
      <p:sp>
        <p:nvSpPr>
          <p:cNvPr id="41" name="TextBox 40">
            <a:extLst>
              <a:ext uri="{FF2B5EF4-FFF2-40B4-BE49-F238E27FC236}">
                <a16:creationId xmlns:a16="http://schemas.microsoft.com/office/drawing/2014/main" id="{4E08E25B-2416-40FF-8841-740D57625B18}"/>
              </a:ext>
            </a:extLst>
          </p:cNvPr>
          <p:cNvSpPr txBox="1"/>
          <p:nvPr/>
        </p:nvSpPr>
        <p:spPr>
          <a:xfrm>
            <a:off x="1047395" y="5203127"/>
            <a:ext cx="4331635" cy="738664"/>
          </a:xfrm>
          <a:prstGeom prst="rect">
            <a:avLst/>
          </a:prstGeom>
          <a:noFill/>
        </p:spPr>
        <p:txBody>
          <a:bodyPr wrap="none" rtlCol="0">
            <a:spAutoFit/>
          </a:bodyPr>
          <a:lstStyle/>
          <a:p>
            <a:r>
              <a:rPr lang="en-US" sz="1400" b="1" dirty="0">
                <a:latin typeface="Abadi" panose="020B0604020104020204" pitchFamily="34" charset="0"/>
              </a:rPr>
              <a:t>Business Intelligence </a:t>
            </a:r>
            <a:r>
              <a:rPr lang="en-US" sz="1400" dirty="0">
                <a:latin typeface="Abadi" panose="020B0604020104020204" pitchFamily="34" charset="0"/>
              </a:rPr>
              <a:t>analyzing current data to deliver </a:t>
            </a:r>
          </a:p>
          <a:p>
            <a:r>
              <a:rPr lang="en-US" sz="1400" dirty="0">
                <a:latin typeface="Abadi" panose="020B0604020104020204" pitchFamily="34" charset="0"/>
              </a:rPr>
              <a:t>   actionable information to make informed </a:t>
            </a:r>
          </a:p>
          <a:p>
            <a:r>
              <a:rPr lang="en-US" sz="1400" dirty="0">
                <a:latin typeface="Abadi" panose="020B0604020104020204" pitchFamily="34" charset="0"/>
              </a:rPr>
              <a:t>business decision.</a:t>
            </a:r>
            <a:endParaRPr lang="en-US" sz="1400" b="1" dirty="0">
              <a:latin typeface="Abadi" panose="020B0604020104020204" pitchFamily="34" charset="0"/>
            </a:endParaRPr>
          </a:p>
        </p:txBody>
      </p:sp>
      <p:grpSp>
        <p:nvGrpSpPr>
          <p:cNvPr id="50" name="Group 49">
            <a:extLst>
              <a:ext uri="{FF2B5EF4-FFF2-40B4-BE49-F238E27FC236}">
                <a16:creationId xmlns:a16="http://schemas.microsoft.com/office/drawing/2014/main" id="{E9FAE785-9226-47D0-AF82-89494133C761}"/>
              </a:ext>
            </a:extLst>
          </p:cNvPr>
          <p:cNvGrpSpPr/>
          <p:nvPr/>
        </p:nvGrpSpPr>
        <p:grpSpPr>
          <a:xfrm>
            <a:off x="5735644" y="1874353"/>
            <a:ext cx="1361209" cy="1549951"/>
            <a:chOff x="5744707" y="2614173"/>
            <a:chExt cx="1361209" cy="1549951"/>
          </a:xfrm>
        </p:grpSpPr>
        <p:sp>
          <p:nvSpPr>
            <p:cNvPr id="49" name="Rectangle 48">
              <a:extLst>
                <a:ext uri="{FF2B5EF4-FFF2-40B4-BE49-F238E27FC236}">
                  <a16:creationId xmlns:a16="http://schemas.microsoft.com/office/drawing/2014/main" id="{B5BA32CF-6F1F-452E-A16A-243572115A92}"/>
                </a:ext>
              </a:extLst>
            </p:cNvPr>
            <p:cNvSpPr/>
            <p:nvPr/>
          </p:nvSpPr>
          <p:spPr>
            <a:xfrm>
              <a:off x="5744707" y="2614173"/>
              <a:ext cx="1361209" cy="1549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62619A-1A40-4486-AB6A-41D6976F0060}"/>
                </a:ext>
              </a:extLst>
            </p:cNvPr>
            <p:cNvGrpSpPr/>
            <p:nvPr/>
          </p:nvGrpSpPr>
          <p:grpSpPr>
            <a:xfrm>
              <a:off x="5836129" y="2754934"/>
              <a:ext cx="1178364" cy="1348132"/>
              <a:chOff x="4884821" y="1635291"/>
              <a:chExt cx="1852864" cy="1741569"/>
            </a:xfrm>
          </p:grpSpPr>
          <p:pic>
            <p:nvPicPr>
              <p:cNvPr id="45" name="Graphic 44" descr="Mathematics with solid fill">
                <a:extLst>
                  <a:ext uri="{FF2B5EF4-FFF2-40B4-BE49-F238E27FC236}">
                    <a16:creationId xmlns:a16="http://schemas.microsoft.com/office/drawing/2014/main" id="{89B297D2-D03E-4F85-932D-9F84B7503C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08885" y="2462460"/>
                <a:ext cx="914400" cy="914400"/>
              </a:xfrm>
              <a:prstGeom prst="rect">
                <a:avLst/>
              </a:prstGeom>
            </p:spPr>
          </p:pic>
          <p:pic>
            <p:nvPicPr>
              <p:cNvPr id="46" name="Graphic 45" descr="Computer with solid fill">
                <a:extLst>
                  <a:ext uri="{FF2B5EF4-FFF2-40B4-BE49-F238E27FC236}">
                    <a16:creationId xmlns:a16="http://schemas.microsoft.com/office/drawing/2014/main" id="{730F6589-D8EF-4732-B66F-66A84B4715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84821" y="1635291"/>
                <a:ext cx="914400" cy="914400"/>
              </a:xfrm>
              <a:prstGeom prst="rect">
                <a:avLst/>
              </a:prstGeom>
            </p:spPr>
          </p:pic>
          <p:pic>
            <p:nvPicPr>
              <p:cNvPr id="47" name="Graphic 46" descr="Statistics with solid fill">
                <a:extLst>
                  <a:ext uri="{FF2B5EF4-FFF2-40B4-BE49-F238E27FC236}">
                    <a16:creationId xmlns:a16="http://schemas.microsoft.com/office/drawing/2014/main" id="{4EE2D0DB-C1BE-4C5A-92C2-10F88FA0F3E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23285" y="1635291"/>
                <a:ext cx="914400" cy="914400"/>
              </a:xfrm>
              <a:prstGeom prst="rect">
                <a:avLst/>
              </a:prstGeom>
            </p:spPr>
          </p:pic>
          <p:pic>
            <p:nvPicPr>
              <p:cNvPr id="48" name="Graphic 47" descr="Robot outline">
                <a:extLst>
                  <a:ext uri="{FF2B5EF4-FFF2-40B4-BE49-F238E27FC236}">
                    <a16:creationId xmlns:a16="http://schemas.microsoft.com/office/drawing/2014/main" id="{47529FEF-1BAE-446C-B5E0-728CA4FD8A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63391" y="2549691"/>
                <a:ext cx="705851" cy="705851"/>
              </a:xfrm>
              <a:prstGeom prst="rect">
                <a:avLst/>
              </a:prstGeom>
            </p:spPr>
          </p:pic>
        </p:grpSp>
      </p:grpSp>
      <p:sp>
        <p:nvSpPr>
          <p:cNvPr id="53" name="TextBox 52">
            <a:extLst>
              <a:ext uri="{FF2B5EF4-FFF2-40B4-BE49-F238E27FC236}">
                <a16:creationId xmlns:a16="http://schemas.microsoft.com/office/drawing/2014/main" id="{8AAC8122-C154-40D5-B62F-47A9DB5A6BAD}"/>
              </a:ext>
            </a:extLst>
          </p:cNvPr>
          <p:cNvSpPr txBox="1"/>
          <p:nvPr/>
        </p:nvSpPr>
        <p:spPr>
          <a:xfrm>
            <a:off x="1011908" y="3043904"/>
            <a:ext cx="4578497" cy="738664"/>
          </a:xfrm>
          <a:prstGeom prst="rect">
            <a:avLst/>
          </a:prstGeom>
          <a:noFill/>
        </p:spPr>
        <p:txBody>
          <a:bodyPr wrap="none" rtlCol="0">
            <a:spAutoFit/>
          </a:bodyPr>
          <a:lstStyle/>
          <a:p>
            <a:r>
              <a:rPr lang="en-US" sz="1400" b="1" dirty="0">
                <a:latin typeface="Abadi" panose="020B0604020104020204" pitchFamily="34" charset="0"/>
              </a:rPr>
              <a:t>Analytics</a:t>
            </a:r>
            <a:r>
              <a:rPr lang="en-US" sz="1400" dirty="0">
                <a:latin typeface="Abadi" panose="020B0604020104020204" pitchFamily="34" charset="0"/>
              </a:rPr>
              <a:t> exploration of information to identify insights to</a:t>
            </a:r>
          </a:p>
          <a:p>
            <a:r>
              <a:rPr lang="en-US" sz="1400" dirty="0">
                <a:latin typeface="Abadi" panose="020B0604020104020204" pitchFamily="34" charset="0"/>
              </a:rPr>
              <a:t>Improve business</a:t>
            </a:r>
          </a:p>
          <a:p>
            <a:endParaRPr lang="en-US" sz="1400" dirty="0">
              <a:latin typeface="Abadi" panose="020B0604020104020204" pitchFamily="34" charset="0"/>
            </a:endParaRPr>
          </a:p>
        </p:txBody>
      </p:sp>
      <p:pic>
        <p:nvPicPr>
          <p:cNvPr id="55" name="Graphic 54" descr="Statistics with solid fill">
            <a:extLst>
              <a:ext uri="{FF2B5EF4-FFF2-40B4-BE49-F238E27FC236}">
                <a16:creationId xmlns:a16="http://schemas.microsoft.com/office/drawing/2014/main" id="{475140B3-67FC-449B-9ED1-21250CC3896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1168" y="2793549"/>
            <a:ext cx="914400" cy="914400"/>
          </a:xfrm>
          <a:prstGeom prst="rect">
            <a:avLst/>
          </a:prstGeom>
        </p:spPr>
      </p:pic>
      <p:sp>
        <p:nvSpPr>
          <p:cNvPr id="58" name="TextBox 57">
            <a:extLst>
              <a:ext uri="{FF2B5EF4-FFF2-40B4-BE49-F238E27FC236}">
                <a16:creationId xmlns:a16="http://schemas.microsoft.com/office/drawing/2014/main" id="{171DBA5A-B998-4F81-866C-B5736AF43CC6}"/>
              </a:ext>
            </a:extLst>
          </p:cNvPr>
          <p:cNvSpPr txBox="1"/>
          <p:nvPr/>
        </p:nvSpPr>
        <p:spPr>
          <a:xfrm>
            <a:off x="5742734" y="2000102"/>
            <a:ext cx="5638230" cy="4031873"/>
          </a:xfrm>
          <a:prstGeom prst="rect">
            <a:avLst/>
          </a:prstGeom>
          <a:noFill/>
        </p:spPr>
        <p:txBody>
          <a:bodyPr wrap="square" rtlCol="0">
            <a:spAutoFit/>
          </a:bodyPr>
          <a:lstStyle/>
          <a:p>
            <a:pPr lvl="3"/>
            <a:r>
              <a:rPr lang="en-US" sz="1600" dirty="0">
                <a:solidFill>
                  <a:schemeClr val="bg1"/>
                </a:solidFill>
                <a:latin typeface="Abadi" panose="020B0604020104020204" pitchFamily="34" charset="0"/>
              </a:rPr>
              <a:t>Improve current processes with: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Use of Data Engineering to extract and process huge amount of structured and Unstructured data.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Capable of complex Algorithm models and Data processing to identify hidden patterns and insights</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Exploration of the unknown</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Computer Engineering and Machine Learning</a:t>
            </a:r>
          </a:p>
          <a:p>
            <a:endParaRPr lang="en-US" sz="1600" dirty="0">
              <a:solidFill>
                <a:schemeClr val="bg1"/>
              </a:solidFill>
              <a:latin typeface="Abadi" panose="020B0604020104020204" pitchFamily="34" charset="0"/>
            </a:endParaRPr>
          </a:p>
          <a:p>
            <a:r>
              <a:rPr lang="en-US" sz="1600" dirty="0">
                <a:solidFill>
                  <a:schemeClr val="bg1"/>
                </a:solidFill>
                <a:latin typeface="Abadi" panose="020B0604020104020204" pitchFamily="34" charset="0"/>
              </a:rPr>
              <a:t>                Delivers Predictive models to </a:t>
            </a:r>
            <a:r>
              <a:rPr lang="en-US" sz="1600" u="sng" dirty="0">
                <a:solidFill>
                  <a:srgbClr val="00B0F0"/>
                </a:solidFill>
                <a:latin typeface="Abadi" panose="020B0604020104020204" pitchFamily="34" charset="0"/>
              </a:rPr>
              <a:t>forecast future </a:t>
            </a:r>
            <a:endParaRPr lang="en-US" sz="1600" dirty="0">
              <a:solidFill>
                <a:schemeClr val="bg1"/>
              </a:solidFill>
              <a:latin typeface="Abadi" panose="020B0604020104020204" pitchFamily="34" charset="0"/>
            </a:endParaRPr>
          </a:p>
        </p:txBody>
      </p:sp>
      <p:pic>
        <p:nvPicPr>
          <p:cNvPr id="60" name="Graphic 59" descr="Right pointing backhand index outline">
            <a:extLst>
              <a:ext uri="{FF2B5EF4-FFF2-40B4-BE49-F238E27FC236}">
                <a16:creationId xmlns:a16="http://schemas.microsoft.com/office/drawing/2014/main" id="{DEF00793-7AE2-4332-B896-CE41EC1490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03634" y="5572459"/>
            <a:ext cx="655345" cy="655345"/>
          </a:xfrm>
          <a:prstGeom prst="rect">
            <a:avLst/>
          </a:prstGeom>
        </p:spPr>
      </p:pic>
    </p:spTree>
    <p:extLst>
      <p:ext uri="{BB962C8B-B14F-4D97-AF65-F5344CB8AC3E}">
        <p14:creationId xmlns:p14="http://schemas.microsoft.com/office/powerpoint/2010/main" val="404864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1"/>
                </a:solidFill>
                <a:effectLst>
                  <a:innerShdw blurRad="63500" dist="50800" dir="13500000">
                    <a:srgbClr val="000000">
                      <a:alpha val="50000"/>
                    </a:srgbClr>
                  </a:innerShdw>
                </a:effectLst>
              </a:rPr>
              <a:t>Analytical Distribution</a:t>
            </a:r>
          </a:p>
        </p:txBody>
      </p:sp>
      <p:sp>
        <p:nvSpPr>
          <p:cNvPr id="4" name="TextBox 3">
            <a:extLst>
              <a:ext uri="{FF2B5EF4-FFF2-40B4-BE49-F238E27FC236}">
                <a16:creationId xmlns:a16="http://schemas.microsoft.com/office/drawing/2014/main" id="{0494F424-6881-47BC-BF59-9F51B0AFEB07}"/>
              </a:ext>
            </a:extLst>
          </p:cNvPr>
          <p:cNvSpPr txBox="1"/>
          <p:nvPr/>
        </p:nvSpPr>
        <p:spPr>
          <a:xfrm>
            <a:off x="256674" y="1393658"/>
            <a:ext cx="4764505" cy="369332"/>
          </a:xfrm>
          <a:prstGeom prst="rect">
            <a:avLst/>
          </a:prstGeom>
          <a:noFill/>
        </p:spPr>
        <p:txBody>
          <a:bodyPr wrap="square" rtlCol="0">
            <a:spAutoFit/>
          </a:bodyPr>
          <a:lstStyle/>
          <a:p>
            <a:r>
              <a:rPr lang="en-US" b="1" dirty="0"/>
              <a:t>In current process: </a:t>
            </a:r>
          </a:p>
        </p:txBody>
      </p:sp>
      <p:sp>
        <p:nvSpPr>
          <p:cNvPr id="29" name="Rectangle 28">
            <a:extLst>
              <a:ext uri="{FF2B5EF4-FFF2-40B4-BE49-F238E27FC236}">
                <a16:creationId xmlns:a16="http://schemas.microsoft.com/office/drawing/2014/main" id="{5B88C625-67F1-4677-B918-4E6BE60E0D9E}"/>
              </a:ext>
            </a:extLst>
          </p:cNvPr>
          <p:cNvSpPr/>
          <p:nvPr/>
        </p:nvSpPr>
        <p:spPr>
          <a:xfrm>
            <a:off x="5534526" y="529884"/>
            <a:ext cx="6216069" cy="575862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60839E2-437F-4897-AF64-A99806966140}"/>
              </a:ext>
            </a:extLst>
          </p:cNvPr>
          <p:cNvSpPr txBox="1"/>
          <p:nvPr/>
        </p:nvSpPr>
        <p:spPr>
          <a:xfrm>
            <a:off x="5955704" y="1393658"/>
            <a:ext cx="4764505" cy="369332"/>
          </a:xfrm>
          <a:prstGeom prst="rect">
            <a:avLst/>
          </a:prstGeom>
          <a:noFill/>
        </p:spPr>
        <p:txBody>
          <a:bodyPr wrap="square" rtlCol="0">
            <a:spAutoFit/>
          </a:bodyPr>
          <a:lstStyle/>
          <a:p>
            <a:r>
              <a:rPr lang="en-US" b="1" dirty="0">
                <a:solidFill>
                  <a:schemeClr val="bg1"/>
                </a:solidFill>
              </a:rPr>
              <a:t>In Data Science </a:t>
            </a:r>
          </a:p>
        </p:txBody>
      </p:sp>
      <p:pic>
        <p:nvPicPr>
          <p:cNvPr id="31" name="Graphic 30" descr="Document outline">
            <a:extLst>
              <a:ext uri="{FF2B5EF4-FFF2-40B4-BE49-F238E27FC236}">
                <a16:creationId xmlns:a16="http://schemas.microsoft.com/office/drawing/2014/main" id="{FA723BAA-BC8D-4C8D-94AE-23036703F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168" y="1723045"/>
            <a:ext cx="914400" cy="914400"/>
          </a:xfrm>
          <a:prstGeom prst="rect">
            <a:avLst/>
          </a:prstGeom>
        </p:spPr>
      </p:pic>
      <p:pic>
        <p:nvPicPr>
          <p:cNvPr id="32" name="Graphic 31" descr="Business Growth">
            <a:extLst>
              <a:ext uri="{FF2B5EF4-FFF2-40B4-BE49-F238E27FC236}">
                <a16:creationId xmlns:a16="http://schemas.microsoft.com/office/drawing/2014/main" id="{42BC1A1A-2056-4FB9-B9C7-CF071EB170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039" y="5198765"/>
            <a:ext cx="914400" cy="914400"/>
          </a:xfrm>
          <a:prstGeom prst="rect">
            <a:avLst/>
          </a:prstGeom>
        </p:spPr>
      </p:pic>
      <p:pic>
        <p:nvPicPr>
          <p:cNvPr id="33" name="Graphic 32" descr="Research">
            <a:extLst>
              <a:ext uri="{FF2B5EF4-FFF2-40B4-BE49-F238E27FC236}">
                <a16:creationId xmlns:a16="http://schemas.microsoft.com/office/drawing/2014/main" id="{FC4FA48B-6EC7-4798-ACFC-15A9973466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744" y="4050276"/>
            <a:ext cx="914400" cy="914400"/>
          </a:xfrm>
          <a:prstGeom prst="rect">
            <a:avLst/>
          </a:prstGeom>
        </p:spPr>
      </p:pic>
      <p:sp>
        <p:nvSpPr>
          <p:cNvPr id="34" name="TextBox 33">
            <a:extLst>
              <a:ext uri="{FF2B5EF4-FFF2-40B4-BE49-F238E27FC236}">
                <a16:creationId xmlns:a16="http://schemas.microsoft.com/office/drawing/2014/main" id="{5C65E7A6-314E-4449-91B1-59D7CD7887B1}"/>
              </a:ext>
            </a:extLst>
          </p:cNvPr>
          <p:cNvSpPr txBox="1"/>
          <p:nvPr/>
        </p:nvSpPr>
        <p:spPr>
          <a:xfrm>
            <a:off x="256674" y="754527"/>
            <a:ext cx="2605200" cy="369332"/>
          </a:xfrm>
          <a:prstGeom prst="rect">
            <a:avLst/>
          </a:prstGeom>
          <a:noFill/>
        </p:spPr>
        <p:txBody>
          <a:bodyPr wrap="none" rtlCol="0">
            <a:spAutoFit/>
          </a:bodyPr>
          <a:lstStyle/>
          <a:p>
            <a:r>
              <a:rPr lang="en-US" b="1" dirty="0"/>
              <a:t>The use of Data assets.... </a:t>
            </a:r>
          </a:p>
        </p:txBody>
      </p:sp>
      <p:sp>
        <p:nvSpPr>
          <p:cNvPr id="35" name="TextBox 34">
            <a:extLst>
              <a:ext uri="{FF2B5EF4-FFF2-40B4-BE49-F238E27FC236}">
                <a16:creationId xmlns:a16="http://schemas.microsoft.com/office/drawing/2014/main" id="{B1EBE2CD-F320-439D-B061-499A06CC028E}"/>
              </a:ext>
            </a:extLst>
          </p:cNvPr>
          <p:cNvSpPr txBox="1"/>
          <p:nvPr/>
        </p:nvSpPr>
        <p:spPr>
          <a:xfrm>
            <a:off x="1004819" y="2017334"/>
            <a:ext cx="4578497" cy="738664"/>
          </a:xfrm>
          <a:prstGeom prst="rect">
            <a:avLst/>
          </a:prstGeom>
          <a:noFill/>
        </p:spPr>
        <p:txBody>
          <a:bodyPr wrap="none" rtlCol="0">
            <a:spAutoFit/>
          </a:bodyPr>
          <a:lstStyle/>
          <a:p>
            <a:r>
              <a:rPr lang="en-US" sz="1400" b="1" dirty="0">
                <a:latin typeface="Abadi" panose="020B0604020104020204" pitchFamily="34" charset="0"/>
              </a:rPr>
              <a:t>Reports </a:t>
            </a:r>
            <a:r>
              <a:rPr lang="en-US" sz="1400" dirty="0">
                <a:latin typeface="Abadi" panose="020B0604020104020204" pitchFamily="34" charset="0"/>
              </a:rPr>
              <a:t>representation of historical data to show current </a:t>
            </a:r>
          </a:p>
          <a:p>
            <a:r>
              <a:rPr lang="en-US" sz="1400" dirty="0">
                <a:latin typeface="Abadi" panose="020B0604020104020204" pitchFamily="34" charset="0"/>
              </a:rPr>
              <a:t>metrices and information in different user-friendly format</a:t>
            </a:r>
          </a:p>
          <a:p>
            <a:endParaRPr lang="en-US" sz="1400" dirty="0">
              <a:latin typeface="Abadi" panose="020B0604020104020204" pitchFamily="34" charset="0"/>
            </a:endParaRPr>
          </a:p>
        </p:txBody>
      </p:sp>
      <p:cxnSp>
        <p:nvCxnSpPr>
          <p:cNvPr id="37" name="Straight Connector 36">
            <a:extLst>
              <a:ext uri="{FF2B5EF4-FFF2-40B4-BE49-F238E27FC236}">
                <a16:creationId xmlns:a16="http://schemas.microsoft.com/office/drawing/2014/main" id="{2A41B59E-DCD8-430B-976D-6DADFC4B2759}"/>
              </a:ext>
            </a:extLst>
          </p:cNvPr>
          <p:cNvCxnSpPr/>
          <p:nvPr/>
        </p:nvCxnSpPr>
        <p:spPr>
          <a:xfrm flipV="1">
            <a:off x="349039" y="1699370"/>
            <a:ext cx="4711334" cy="39304"/>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E2C70F8-01A8-479E-8ECC-C964C9AC48CA}"/>
              </a:ext>
            </a:extLst>
          </p:cNvPr>
          <p:cNvCxnSpPr>
            <a:cxnSpLocks/>
          </p:cNvCxnSpPr>
          <p:nvPr/>
        </p:nvCxnSpPr>
        <p:spPr>
          <a:xfrm flipV="1">
            <a:off x="6112238" y="1678735"/>
            <a:ext cx="5448300" cy="2705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ED08445-FE2F-44C8-91FD-4452DA11FAF9}"/>
              </a:ext>
            </a:extLst>
          </p:cNvPr>
          <p:cNvSpPr txBox="1"/>
          <p:nvPr/>
        </p:nvSpPr>
        <p:spPr>
          <a:xfrm>
            <a:off x="1004819" y="4124895"/>
            <a:ext cx="4211409" cy="738664"/>
          </a:xfrm>
          <a:prstGeom prst="rect">
            <a:avLst/>
          </a:prstGeom>
          <a:noFill/>
        </p:spPr>
        <p:txBody>
          <a:bodyPr wrap="none" rtlCol="0">
            <a:spAutoFit/>
          </a:bodyPr>
          <a:lstStyle/>
          <a:p>
            <a:r>
              <a:rPr lang="en-US" sz="1400" b="1" dirty="0">
                <a:latin typeface="Abadi" panose="020B0604020104020204" pitchFamily="34" charset="0"/>
              </a:rPr>
              <a:t>Research/Development </a:t>
            </a:r>
            <a:r>
              <a:rPr lang="en-US" sz="1400" dirty="0">
                <a:latin typeface="Abadi" panose="020B0604020104020204" pitchFamily="34" charset="0"/>
              </a:rPr>
              <a:t>focusing on innovation and </a:t>
            </a:r>
          </a:p>
          <a:p>
            <a:r>
              <a:rPr lang="en-US" sz="1400" dirty="0">
                <a:latin typeface="Abadi" panose="020B0604020104020204" pitchFamily="34" charset="0"/>
              </a:rPr>
              <a:t>Introduction of new product and services to improve</a:t>
            </a:r>
          </a:p>
          <a:p>
            <a:r>
              <a:rPr lang="en-US" sz="1400" dirty="0">
                <a:latin typeface="Abadi" panose="020B0604020104020204" pitchFamily="34" charset="0"/>
              </a:rPr>
              <a:t>existing offering </a:t>
            </a:r>
          </a:p>
        </p:txBody>
      </p:sp>
      <p:sp>
        <p:nvSpPr>
          <p:cNvPr id="41" name="TextBox 40">
            <a:extLst>
              <a:ext uri="{FF2B5EF4-FFF2-40B4-BE49-F238E27FC236}">
                <a16:creationId xmlns:a16="http://schemas.microsoft.com/office/drawing/2014/main" id="{4E08E25B-2416-40FF-8841-740D57625B18}"/>
              </a:ext>
            </a:extLst>
          </p:cNvPr>
          <p:cNvSpPr txBox="1"/>
          <p:nvPr/>
        </p:nvSpPr>
        <p:spPr>
          <a:xfrm>
            <a:off x="1047395" y="5203127"/>
            <a:ext cx="4331635" cy="738664"/>
          </a:xfrm>
          <a:prstGeom prst="rect">
            <a:avLst/>
          </a:prstGeom>
          <a:noFill/>
        </p:spPr>
        <p:txBody>
          <a:bodyPr wrap="none" rtlCol="0">
            <a:spAutoFit/>
          </a:bodyPr>
          <a:lstStyle/>
          <a:p>
            <a:r>
              <a:rPr lang="en-US" sz="1400" b="1" dirty="0">
                <a:latin typeface="Abadi" panose="020B0604020104020204" pitchFamily="34" charset="0"/>
              </a:rPr>
              <a:t>Business Intelligence </a:t>
            </a:r>
            <a:r>
              <a:rPr lang="en-US" sz="1400" dirty="0">
                <a:latin typeface="Abadi" panose="020B0604020104020204" pitchFamily="34" charset="0"/>
              </a:rPr>
              <a:t>analyzing current data to deliver </a:t>
            </a:r>
          </a:p>
          <a:p>
            <a:r>
              <a:rPr lang="en-US" sz="1400" dirty="0">
                <a:latin typeface="Abadi" panose="020B0604020104020204" pitchFamily="34" charset="0"/>
              </a:rPr>
              <a:t>   actionable information to make informed </a:t>
            </a:r>
          </a:p>
          <a:p>
            <a:r>
              <a:rPr lang="en-US" sz="1400" dirty="0">
                <a:latin typeface="Abadi" panose="020B0604020104020204" pitchFamily="34" charset="0"/>
              </a:rPr>
              <a:t>business decision.</a:t>
            </a:r>
            <a:endParaRPr lang="en-US" sz="1400" b="1" dirty="0">
              <a:latin typeface="Abadi" panose="020B0604020104020204" pitchFamily="34" charset="0"/>
            </a:endParaRPr>
          </a:p>
        </p:txBody>
      </p:sp>
      <p:grpSp>
        <p:nvGrpSpPr>
          <p:cNvPr id="50" name="Group 49">
            <a:extLst>
              <a:ext uri="{FF2B5EF4-FFF2-40B4-BE49-F238E27FC236}">
                <a16:creationId xmlns:a16="http://schemas.microsoft.com/office/drawing/2014/main" id="{E9FAE785-9226-47D0-AF82-89494133C761}"/>
              </a:ext>
            </a:extLst>
          </p:cNvPr>
          <p:cNvGrpSpPr/>
          <p:nvPr/>
        </p:nvGrpSpPr>
        <p:grpSpPr>
          <a:xfrm>
            <a:off x="5735644" y="1874353"/>
            <a:ext cx="1361209" cy="1549951"/>
            <a:chOff x="5744707" y="2614173"/>
            <a:chExt cx="1361209" cy="1549951"/>
          </a:xfrm>
        </p:grpSpPr>
        <p:sp>
          <p:nvSpPr>
            <p:cNvPr id="49" name="Rectangle 48">
              <a:extLst>
                <a:ext uri="{FF2B5EF4-FFF2-40B4-BE49-F238E27FC236}">
                  <a16:creationId xmlns:a16="http://schemas.microsoft.com/office/drawing/2014/main" id="{B5BA32CF-6F1F-452E-A16A-243572115A92}"/>
                </a:ext>
              </a:extLst>
            </p:cNvPr>
            <p:cNvSpPr/>
            <p:nvPr/>
          </p:nvSpPr>
          <p:spPr>
            <a:xfrm>
              <a:off x="5744707" y="2614173"/>
              <a:ext cx="1361209" cy="1549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62619A-1A40-4486-AB6A-41D6976F0060}"/>
                </a:ext>
              </a:extLst>
            </p:cNvPr>
            <p:cNvGrpSpPr/>
            <p:nvPr/>
          </p:nvGrpSpPr>
          <p:grpSpPr>
            <a:xfrm>
              <a:off x="5836129" y="2754934"/>
              <a:ext cx="1178364" cy="1348132"/>
              <a:chOff x="4884821" y="1635291"/>
              <a:chExt cx="1852864" cy="1741569"/>
            </a:xfrm>
          </p:grpSpPr>
          <p:pic>
            <p:nvPicPr>
              <p:cNvPr id="45" name="Graphic 44" descr="Mathematics with solid fill">
                <a:extLst>
                  <a:ext uri="{FF2B5EF4-FFF2-40B4-BE49-F238E27FC236}">
                    <a16:creationId xmlns:a16="http://schemas.microsoft.com/office/drawing/2014/main" id="{89B297D2-D03E-4F85-932D-9F84B7503C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08885" y="2462460"/>
                <a:ext cx="914400" cy="914400"/>
              </a:xfrm>
              <a:prstGeom prst="rect">
                <a:avLst/>
              </a:prstGeom>
            </p:spPr>
          </p:pic>
          <p:pic>
            <p:nvPicPr>
              <p:cNvPr id="46" name="Graphic 45" descr="Computer with solid fill">
                <a:extLst>
                  <a:ext uri="{FF2B5EF4-FFF2-40B4-BE49-F238E27FC236}">
                    <a16:creationId xmlns:a16="http://schemas.microsoft.com/office/drawing/2014/main" id="{730F6589-D8EF-4732-B66F-66A84B4715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84821" y="1635291"/>
                <a:ext cx="914400" cy="914400"/>
              </a:xfrm>
              <a:prstGeom prst="rect">
                <a:avLst/>
              </a:prstGeom>
            </p:spPr>
          </p:pic>
          <p:pic>
            <p:nvPicPr>
              <p:cNvPr id="47" name="Graphic 46" descr="Statistics with solid fill">
                <a:extLst>
                  <a:ext uri="{FF2B5EF4-FFF2-40B4-BE49-F238E27FC236}">
                    <a16:creationId xmlns:a16="http://schemas.microsoft.com/office/drawing/2014/main" id="{4EE2D0DB-C1BE-4C5A-92C2-10F88FA0F3E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23285" y="1635291"/>
                <a:ext cx="914400" cy="914400"/>
              </a:xfrm>
              <a:prstGeom prst="rect">
                <a:avLst/>
              </a:prstGeom>
            </p:spPr>
          </p:pic>
          <p:pic>
            <p:nvPicPr>
              <p:cNvPr id="48" name="Graphic 47" descr="Robot outline">
                <a:extLst>
                  <a:ext uri="{FF2B5EF4-FFF2-40B4-BE49-F238E27FC236}">
                    <a16:creationId xmlns:a16="http://schemas.microsoft.com/office/drawing/2014/main" id="{47529FEF-1BAE-446C-B5E0-728CA4FD8A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63391" y="2549691"/>
                <a:ext cx="705851" cy="705851"/>
              </a:xfrm>
              <a:prstGeom prst="rect">
                <a:avLst/>
              </a:prstGeom>
            </p:spPr>
          </p:pic>
        </p:grpSp>
      </p:grpSp>
      <p:sp>
        <p:nvSpPr>
          <p:cNvPr id="53" name="TextBox 52">
            <a:extLst>
              <a:ext uri="{FF2B5EF4-FFF2-40B4-BE49-F238E27FC236}">
                <a16:creationId xmlns:a16="http://schemas.microsoft.com/office/drawing/2014/main" id="{8AAC8122-C154-40D5-B62F-47A9DB5A6BAD}"/>
              </a:ext>
            </a:extLst>
          </p:cNvPr>
          <p:cNvSpPr txBox="1"/>
          <p:nvPr/>
        </p:nvSpPr>
        <p:spPr>
          <a:xfrm>
            <a:off x="1011908" y="3043904"/>
            <a:ext cx="4578497" cy="738664"/>
          </a:xfrm>
          <a:prstGeom prst="rect">
            <a:avLst/>
          </a:prstGeom>
          <a:noFill/>
        </p:spPr>
        <p:txBody>
          <a:bodyPr wrap="none" rtlCol="0">
            <a:spAutoFit/>
          </a:bodyPr>
          <a:lstStyle/>
          <a:p>
            <a:r>
              <a:rPr lang="en-US" sz="1400" b="1" dirty="0">
                <a:latin typeface="Abadi" panose="020B0604020104020204" pitchFamily="34" charset="0"/>
              </a:rPr>
              <a:t>Analytics</a:t>
            </a:r>
            <a:r>
              <a:rPr lang="en-US" sz="1400" dirty="0">
                <a:latin typeface="Abadi" panose="020B0604020104020204" pitchFamily="34" charset="0"/>
              </a:rPr>
              <a:t> exploration of information to identify insights to</a:t>
            </a:r>
          </a:p>
          <a:p>
            <a:r>
              <a:rPr lang="en-US" sz="1400" dirty="0">
                <a:latin typeface="Abadi" panose="020B0604020104020204" pitchFamily="34" charset="0"/>
              </a:rPr>
              <a:t>Improve business</a:t>
            </a:r>
          </a:p>
          <a:p>
            <a:endParaRPr lang="en-US" sz="1400" dirty="0">
              <a:latin typeface="Abadi" panose="020B0604020104020204" pitchFamily="34" charset="0"/>
            </a:endParaRPr>
          </a:p>
        </p:txBody>
      </p:sp>
      <p:pic>
        <p:nvPicPr>
          <p:cNvPr id="55" name="Graphic 54" descr="Statistics with solid fill">
            <a:extLst>
              <a:ext uri="{FF2B5EF4-FFF2-40B4-BE49-F238E27FC236}">
                <a16:creationId xmlns:a16="http://schemas.microsoft.com/office/drawing/2014/main" id="{475140B3-67FC-449B-9ED1-21250CC3896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1168" y="2793549"/>
            <a:ext cx="914400" cy="914400"/>
          </a:xfrm>
          <a:prstGeom prst="rect">
            <a:avLst/>
          </a:prstGeom>
        </p:spPr>
      </p:pic>
      <p:sp>
        <p:nvSpPr>
          <p:cNvPr id="58" name="TextBox 57">
            <a:extLst>
              <a:ext uri="{FF2B5EF4-FFF2-40B4-BE49-F238E27FC236}">
                <a16:creationId xmlns:a16="http://schemas.microsoft.com/office/drawing/2014/main" id="{171DBA5A-B998-4F81-866C-B5736AF43CC6}"/>
              </a:ext>
            </a:extLst>
          </p:cNvPr>
          <p:cNvSpPr txBox="1"/>
          <p:nvPr/>
        </p:nvSpPr>
        <p:spPr>
          <a:xfrm>
            <a:off x="5742734" y="2000102"/>
            <a:ext cx="5638230" cy="4031873"/>
          </a:xfrm>
          <a:prstGeom prst="rect">
            <a:avLst/>
          </a:prstGeom>
          <a:noFill/>
        </p:spPr>
        <p:txBody>
          <a:bodyPr wrap="square" rtlCol="0">
            <a:spAutoFit/>
          </a:bodyPr>
          <a:lstStyle/>
          <a:p>
            <a:pPr lvl="3"/>
            <a:r>
              <a:rPr lang="en-US" sz="1600" dirty="0">
                <a:solidFill>
                  <a:schemeClr val="bg1"/>
                </a:solidFill>
                <a:latin typeface="Abadi" panose="020B0604020104020204" pitchFamily="34" charset="0"/>
              </a:rPr>
              <a:t>Improve current processes with: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Use of Data Engineering to extract and process huge amount of structured and Unstructured data. </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Capable of complex Algorithm models and Data processing to identify hidden patterns and insights</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Exploration of the unknown</a:t>
            </a:r>
          </a:p>
          <a:p>
            <a:pPr lvl="3"/>
            <a:endParaRPr lang="en-US" sz="1600" dirty="0">
              <a:solidFill>
                <a:schemeClr val="bg1"/>
              </a:solidFill>
              <a:latin typeface="Abadi" panose="020B0604020104020204" pitchFamily="34" charset="0"/>
            </a:endParaRPr>
          </a:p>
          <a:p>
            <a:pPr marL="1657350" lvl="3" indent="-285750">
              <a:buFont typeface="Wingdings" panose="05000000000000000000" pitchFamily="2" charset="2"/>
              <a:buChar char="ü"/>
            </a:pPr>
            <a:r>
              <a:rPr lang="en-US" sz="1600" dirty="0">
                <a:solidFill>
                  <a:schemeClr val="bg1"/>
                </a:solidFill>
                <a:latin typeface="Abadi" panose="020B0604020104020204" pitchFamily="34" charset="0"/>
              </a:rPr>
              <a:t>Computer Engineering and Machine Learning</a:t>
            </a:r>
          </a:p>
          <a:p>
            <a:endParaRPr lang="en-US" sz="1600" dirty="0">
              <a:solidFill>
                <a:schemeClr val="bg1"/>
              </a:solidFill>
              <a:latin typeface="Abadi" panose="020B0604020104020204" pitchFamily="34" charset="0"/>
            </a:endParaRPr>
          </a:p>
          <a:p>
            <a:r>
              <a:rPr lang="en-US" sz="1600" dirty="0">
                <a:solidFill>
                  <a:schemeClr val="bg1"/>
                </a:solidFill>
                <a:latin typeface="Abadi" panose="020B0604020104020204" pitchFamily="34" charset="0"/>
              </a:rPr>
              <a:t>                Delivers Predictive models to </a:t>
            </a:r>
            <a:r>
              <a:rPr lang="en-US" sz="1600" u="sng" dirty="0">
                <a:solidFill>
                  <a:srgbClr val="00B0F0"/>
                </a:solidFill>
                <a:latin typeface="Abadi" panose="020B0604020104020204" pitchFamily="34" charset="0"/>
              </a:rPr>
              <a:t>forecast future </a:t>
            </a:r>
            <a:endParaRPr lang="en-US" sz="1600" dirty="0">
              <a:solidFill>
                <a:schemeClr val="bg1"/>
              </a:solidFill>
              <a:latin typeface="Abadi" panose="020B0604020104020204" pitchFamily="34" charset="0"/>
            </a:endParaRPr>
          </a:p>
        </p:txBody>
      </p:sp>
      <p:pic>
        <p:nvPicPr>
          <p:cNvPr id="60" name="Graphic 59" descr="Right pointing backhand index outline">
            <a:extLst>
              <a:ext uri="{FF2B5EF4-FFF2-40B4-BE49-F238E27FC236}">
                <a16:creationId xmlns:a16="http://schemas.microsoft.com/office/drawing/2014/main" id="{DEF00793-7AE2-4332-B896-CE41EC1490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03634" y="5572459"/>
            <a:ext cx="655345" cy="655345"/>
          </a:xfrm>
          <a:prstGeom prst="rect">
            <a:avLst/>
          </a:prstGeom>
        </p:spPr>
      </p:pic>
    </p:spTree>
    <p:extLst>
      <p:ext uri="{BB962C8B-B14F-4D97-AF65-F5344CB8AC3E}">
        <p14:creationId xmlns:p14="http://schemas.microsoft.com/office/powerpoint/2010/main" val="372162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FF061-0C27-4C4B-BC50-4056C82F92B5}"/>
              </a:ext>
            </a:extLst>
          </p:cNvPr>
          <p:cNvSpPr txBox="1"/>
          <p:nvPr/>
        </p:nvSpPr>
        <p:spPr>
          <a:xfrm>
            <a:off x="256674" y="34490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798AEA-4657-4AC2-AB1F-40B93469DA1D}"/>
              </a:ext>
            </a:extLst>
          </p:cNvPr>
          <p:cNvSpPr txBox="1"/>
          <p:nvPr/>
        </p:nvSpPr>
        <p:spPr>
          <a:xfrm>
            <a:off x="256674" y="160552"/>
            <a:ext cx="11493921" cy="369332"/>
          </a:xfrm>
          <a:prstGeom prst="rect">
            <a:avLst/>
          </a:prstGeom>
          <a:solidFill>
            <a:srgbClr val="00206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b="1" spc="50" dirty="0">
                <a:ln w="0"/>
                <a:solidFill>
                  <a:schemeClr val="bg2"/>
                </a:solidFill>
                <a:effectLst>
                  <a:innerShdw blurRad="63500" dist="50800" dir="13500000">
                    <a:srgbClr val="000000">
                      <a:alpha val="50000"/>
                    </a:srgbClr>
                  </a:innerShdw>
                </a:effectLst>
              </a:rPr>
              <a:t>Scatterplot, Correlation and Causation</a:t>
            </a:r>
          </a:p>
        </p:txBody>
      </p:sp>
      <p:sp>
        <p:nvSpPr>
          <p:cNvPr id="7" name="TextBox 6">
            <a:extLst>
              <a:ext uri="{FF2B5EF4-FFF2-40B4-BE49-F238E27FC236}">
                <a16:creationId xmlns:a16="http://schemas.microsoft.com/office/drawing/2014/main" id="{BCAB18D2-6C50-4697-ACCB-30E0DF18843C}"/>
              </a:ext>
            </a:extLst>
          </p:cNvPr>
          <p:cNvSpPr txBox="1"/>
          <p:nvPr/>
        </p:nvSpPr>
        <p:spPr>
          <a:xfrm>
            <a:off x="441405" y="898590"/>
            <a:ext cx="11368818" cy="369332"/>
          </a:xfrm>
          <a:prstGeom prst="rect">
            <a:avLst/>
          </a:prstGeom>
          <a:noFill/>
        </p:spPr>
        <p:txBody>
          <a:bodyPr wrap="none" rtlCol="0">
            <a:spAutoFit/>
          </a:bodyPr>
          <a:lstStyle/>
          <a:p>
            <a:r>
              <a:rPr lang="en-US" dirty="0">
                <a:latin typeface="Abadi" panose="020B0604020104020204" pitchFamily="34" charset="0"/>
              </a:rPr>
              <a:t>Problems are easier to solve, Work are easily done, People are being connected, Diseases are detected earlier…..</a:t>
            </a:r>
          </a:p>
        </p:txBody>
      </p:sp>
      <p:sp>
        <p:nvSpPr>
          <p:cNvPr id="22" name="TextBox 21">
            <a:extLst>
              <a:ext uri="{FF2B5EF4-FFF2-40B4-BE49-F238E27FC236}">
                <a16:creationId xmlns:a16="http://schemas.microsoft.com/office/drawing/2014/main" id="{72E2189C-B182-4550-BE72-15D67F96DC57}"/>
              </a:ext>
            </a:extLst>
          </p:cNvPr>
          <p:cNvSpPr txBox="1"/>
          <p:nvPr/>
        </p:nvSpPr>
        <p:spPr>
          <a:xfrm>
            <a:off x="8149389" y="2253784"/>
            <a:ext cx="2834262" cy="2723823"/>
          </a:xfrm>
          <a:prstGeom prst="rect">
            <a:avLst/>
          </a:prstGeom>
          <a:noFill/>
        </p:spPr>
        <p:txBody>
          <a:bodyPr wrap="square" rtlCol="0">
            <a:spAutoFit/>
          </a:bodyPr>
          <a:lstStyle/>
          <a:p>
            <a:r>
              <a:rPr lang="en-US" sz="1050" b="1" dirty="0">
                <a:solidFill>
                  <a:schemeClr val="bg1"/>
                </a:solidFill>
                <a:latin typeface="Abadi" panose="020B0604020104020204" pitchFamily="34" charset="0"/>
              </a:rPr>
              <a:t>Risk and Fraud Management decision (Examples)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Reporting, Alerting and Notification System </a:t>
            </a:r>
          </a:p>
          <a:p>
            <a:pPr marL="171450" indent="-171450">
              <a:buFont typeface="Wingdings" panose="05000000000000000000" pitchFamily="2" charset="2"/>
              <a:buChar char="ü"/>
            </a:pPr>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Monitoring Application</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Automated Case Management </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Reduction of False Positive when identifying fraud</a:t>
            </a:r>
          </a:p>
          <a:p>
            <a:endParaRPr lang="en-US" sz="1050" dirty="0">
              <a:solidFill>
                <a:schemeClr val="bg1"/>
              </a:solidFill>
              <a:latin typeface="Abadi" panose="020B0604020104020204" pitchFamily="34" charset="0"/>
            </a:endParaRPr>
          </a:p>
          <a:p>
            <a:pPr marL="171450" indent="-171450">
              <a:buFont typeface="Wingdings" panose="05000000000000000000" pitchFamily="2" charset="2"/>
              <a:buChar char="ü"/>
            </a:pPr>
            <a:r>
              <a:rPr lang="en-US" sz="1050" dirty="0">
                <a:solidFill>
                  <a:schemeClr val="bg1"/>
                </a:solidFill>
                <a:latin typeface="Abadi" panose="020B0604020104020204" pitchFamily="34" charset="0"/>
              </a:rPr>
              <a:t>Influence Security Applications</a:t>
            </a:r>
          </a:p>
          <a:p>
            <a:endParaRPr lang="en-US" sz="1050" b="1" dirty="0">
              <a:solidFill>
                <a:schemeClr val="bg1"/>
              </a:solidFill>
            </a:endParaRPr>
          </a:p>
          <a:p>
            <a:endParaRPr lang="en-US" sz="1200" b="1" dirty="0">
              <a:solidFill>
                <a:schemeClr val="bg1"/>
              </a:solidFill>
            </a:endParaRPr>
          </a:p>
          <a:p>
            <a:pPr marL="171450" indent="-171450">
              <a:buFont typeface="Wingdings" panose="05000000000000000000" pitchFamily="2" charset="2"/>
              <a:buChar char="ü"/>
            </a:pPr>
            <a:endParaRPr lang="en-US" sz="1200" b="1" dirty="0">
              <a:solidFill>
                <a:schemeClr val="bg1"/>
              </a:solidFill>
            </a:endParaRPr>
          </a:p>
        </p:txBody>
      </p:sp>
      <p:pic>
        <p:nvPicPr>
          <p:cNvPr id="8" name="Graphic 7" descr="Doctor female with solid fill">
            <a:extLst>
              <a:ext uri="{FF2B5EF4-FFF2-40B4-BE49-F238E27FC236}">
                <a16:creationId xmlns:a16="http://schemas.microsoft.com/office/drawing/2014/main" id="{C8BE2C0F-9251-48FE-AE61-C86C26A154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2200" y="1353537"/>
            <a:ext cx="914400" cy="914400"/>
          </a:xfrm>
          <a:prstGeom prst="rect">
            <a:avLst/>
          </a:prstGeom>
        </p:spPr>
      </p:pic>
      <p:pic>
        <p:nvPicPr>
          <p:cNvPr id="10" name="Graphic 9" descr="Travel outline">
            <a:extLst>
              <a:ext uri="{FF2B5EF4-FFF2-40B4-BE49-F238E27FC236}">
                <a16:creationId xmlns:a16="http://schemas.microsoft.com/office/drawing/2014/main" id="{8110D858-97C2-422D-A0AF-AE777C140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598" y="2511933"/>
            <a:ext cx="724323" cy="724323"/>
          </a:xfrm>
          <a:prstGeom prst="rect">
            <a:avLst/>
          </a:prstGeom>
        </p:spPr>
      </p:pic>
      <p:pic>
        <p:nvPicPr>
          <p:cNvPr id="13" name="Graphic 12" descr="Connections outline">
            <a:extLst>
              <a:ext uri="{FF2B5EF4-FFF2-40B4-BE49-F238E27FC236}">
                <a16:creationId xmlns:a16="http://schemas.microsoft.com/office/drawing/2014/main" id="{C44594B5-56C0-475D-9833-FF6C66F67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865" y="3565867"/>
            <a:ext cx="914400" cy="914400"/>
          </a:xfrm>
          <a:prstGeom prst="rect">
            <a:avLst/>
          </a:prstGeom>
        </p:spPr>
      </p:pic>
      <p:sp>
        <p:nvSpPr>
          <p:cNvPr id="14" name="TextBox 13">
            <a:extLst>
              <a:ext uri="{FF2B5EF4-FFF2-40B4-BE49-F238E27FC236}">
                <a16:creationId xmlns:a16="http://schemas.microsoft.com/office/drawing/2014/main" id="{17783C9B-929E-4970-9A69-9A2F2E3AD666}"/>
              </a:ext>
            </a:extLst>
          </p:cNvPr>
          <p:cNvSpPr txBox="1"/>
          <p:nvPr/>
        </p:nvSpPr>
        <p:spPr>
          <a:xfrm>
            <a:off x="2207126" y="1353537"/>
            <a:ext cx="9256295" cy="4524315"/>
          </a:xfrm>
          <a:prstGeom prst="rect">
            <a:avLst/>
          </a:prstGeom>
          <a:noFill/>
        </p:spPr>
        <p:txBody>
          <a:bodyPr wrap="square" rtlCol="0">
            <a:spAutoFit/>
          </a:bodyPr>
          <a:lstStyle/>
          <a:p>
            <a:r>
              <a:rPr lang="en-US" sz="1600" b="1" dirty="0"/>
              <a:t>Medical and Healthcare</a:t>
            </a:r>
          </a:p>
          <a:p>
            <a:r>
              <a:rPr lang="en-US" sz="1600" dirty="0"/>
              <a:t>Faster Diagnosis using known medical information and captured patient data</a:t>
            </a:r>
          </a:p>
          <a:p>
            <a:r>
              <a:rPr lang="en-US" sz="1600" dirty="0"/>
              <a:t>Recommendation on treatments where effectiveness are backed by data </a:t>
            </a:r>
          </a:p>
          <a:p>
            <a:r>
              <a:rPr lang="en-US" sz="1600" dirty="0"/>
              <a:t>Improve hospitals and healthcare facilities services</a:t>
            </a:r>
          </a:p>
          <a:p>
            <a:endParaRPr lang="en-US" sz="1600" dirty="0"/>
          </a:p>
          <a:p>
            <a:r>
              <a:rPr lang="en-US" sz="1600" b="1" dirty="0"/>
              <a:t>Travel and Logistics</a:t>
            </a:r>
          </a:p>
          <a:p>
            <a:r>
              <a:rPr lang="en-US" sz="1600" dirty="0"/>
              <a:t>Improve Travel by recommending routes base on real-time situations (weather, events, roadside accidents)</a:t>
            </a:r>
          </a:p>
          <a:p>
            <a:r>
              <a:rPr lang="en-US" sz="1600" dirty="0"/>
              <a:t>Optimize Delivery routes that guarantee customer satisfaction and lower delivery cost</a:t>
            </a:r>
          </a:p>
          <a:p>
            <a:endParaRPr lang="en-US" sz="1600" dirty="0"/>
          </a:p>
          <a:p>
            <a:r>
              <a:rPr lang="en-US" sz="1600" b="1" dirty="0"/>
              <a:t>Social Media</a:t>
            </a:r>
          </a:p>
          <a:p>
            <a:r>
              <a:rPr lang="en-US" sz="1600" dirty="0"/>
              <a:t>Connecting people with the same likes, background, and acquaintances (Facebook, Instagram, </a:t>
            </a:r>
            <a:r>
              <a:rPr lang="en-US" sz="1600" dirty="0" err="1"/>
              <a:t>Linkedin</a:t>
            </a:r>
            <a:r>
              <a:rPr lang="en-US" sz="1600" dirty="0"/>
              <a:t>) </a:t>
            </a:r>
          </a:p>
          <a:p>
            <a:r>
              <a:rPr lang="en-US" sz="1600" dirty="0"/>
              <a:t>Builds community, group and organization with shared ideas and common goals</a:t>
            </a:r>
          </a:p>
          <a:p>
            <a:endParaRPr lang="en-US" sz="1600" dirty="0"/>
          </a:p>
          <a:p>
            <a:r>
              <a:rPr lang="en-US" sz="1600" b="1" dirty="0"/>
              <a:t>Users Experience</a:t>
            </a:r>
          </a:p>
          <a:p>
            <a:r>
              <a:rPr lang="en-US" sz="1600" dirty="0"/>
              <a:t>Personalize customer experiences</a:t>
            </a:r>
          </a:p>
          <a:p>
            <a:r>
              <a:rPr lang="en-US" sz="1600" dirty="0"/>
              <a:t>Suggest Product and Services and compare pricing </a:t>
            </a:r>
          </a:p>
          <a:p>
            <a:r>
              <a:rPr lang="en-US" sz="1600" dirty="0"/>
              <a:t>Ease in searches by providing recommendation that fit’s customer need (Amazon recommends, Auto-fill on Search engines)</a:t>
            </a:r>
          </a:p>
        </p:txBody>
      </p:sp>
      <p:pic>
        <p:nvPicPr>
          <p:cNvPr id="18" name="Graphic 17" descr="Shopping cart with solid fill">
            <a:extLst>
              <a:ext uri="{FF2B5EF4-FFF2-40B4-BE49-F238E27FC236}">
                <a16:creationId xmlns:a16="http://schemas.microsoft.com/office/drawing/2014/main" id="{52B3EDF0-0287-45DA-A26B-371B42E2B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803" y="4780610"/>
            <a:ext cx="914400" cy="914400"/>
          </a:xfrm>
          <a:prstGeom prst="rect">
            <a:avLst/>
          </a:prstGeom>
        </p:spPr>
      </p:pic>
      <p:pic>
        <p:nvPicPr>
          <p:cNvPr id="26" name="Graphic 25" descr="Fork In Road outline">
            <a:extLst>
              <a:ext uri="{FF2B5EF4-FFF2-40B4-BE49-F238E27FC236}">
                <a16:creationId xmlns:a16="http://schemas.microsoft.com/office/drawing/2014/main" id="{FE460600-5F85-4BA2-886C-A9C983DC54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9003" y="2724350"/>
            <a:ext cx="599832" cy="599832"/>
          </a:xfrm>
          <a:prstGeom prst="rect">
            <a:avLst/>
          </a:prstGeom>
        </p:spPr>
      </p:pic>
    </p:spTree>
    <p:extLst>
      <p:ext uri="{BB962C8B-B14F-4D97-AF65-F5344CB8AC3E}">
        <p14:creationId xmlns:p14="http://schemas.microsoft.com/office/powerpoint/2010/main" val="42266722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{AFA203B0-1B3E-420E-BDCA-5087D0C57944}tf11437505_win32</Template>
  <TotalTime>3190</TotalTime>
  <Words>1585</Words>
  <Application>Microsoft Office PowerPoint</Application>
  <PresentationFormat>Widescreen</PresentationFormat>
  <Paragraphs>253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vt:lpstr>
      <vt:lpstr>Arial</vt:lpstr>
      <vt:lpstr>Calibri</vt:lpstr>
      <vt:lpstr>Georgia Pro Cond Light</vt:lpstr>
      <vt:lpstr>Helvetica Neue</vt:lpstr>
      <vt:lpstr>Roboto</vt:lpstr>
      <vt:lpstr>Speak Pro</vt:lpstr>
      <vt:lpstr>Wingdings</vt:lpstr>
      <vt:lpstr>RetrospectVTI</vt:lpstr>
      <vt:lpstr>DSC-530  Term Project  Exploration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of Data</dc:title>
  <dc:creator>Janine Par</dc:creator>
  <cp:lastModifiedBy>Janine Par</cp:lastModifiedBy>
  <cp:revision>5</cp:revision>
  <dcterms:created xsi:type="dcterms:W3CDTF">2021-09-03T03:02:47Z</dcterms:created>
  <dcterms:modified xsi:type="dcterms:W3CDTF">2023-03-02T06:16:19Z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