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6" r:id="rId5"/>
    <p:sldId id="325" r:id="rId6"/>
    <p:sldId id="336" r:id="rId7"/>
    <p:sldId id="334" r:id="rId8"/>
    <p:sldId id="337" r:id="rId9"/>
    <p:sldId id="339" r:id="rId10"/>
    <p:sldId id="340" r:id="rId11"/>
    <p:sldId id="338" r:id="rId12"/>
    <p:sldId id="341" r:id="rId13"/>
    <p:sldId id="342" r:id="rId14"/>
    <p:sldId id="332" r:id="rId15"/>
    <p:sldId id="3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C33DE-0B7F-4EEA-BA27-D8D3BC910825}" v="14" dt="2023-03-02T04:45:03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ne Par" userId="554bec0ce29a50bd" providerId="LiveId" clId="{106C33DE-0B7F-4EEA-BA27-D8D3BC910825}"/>
    <pc:docChg chg="undo custSel addSld delSld modSld sldOrd">
      <pc:chgData name="Janine Par" userId="554bec0ce29a50bd" providerId="LiveId" clId="{106C33DE-0B7F-4EEA-BA27-D8D3BC910825}" dt="2023-03-02T04:45:31.508" v="373" actId="47"/>
      <pc:docMkLst>
        <pc:docMk/>
      </pc:docMkLst>
      <pc:sldChg chg="modSp mod">
        <pc:chgData name="Janine Par" userId="554bec0ce29a50bd" providerId="LiveId" clId="{106C33DE-0B7F-4EEA-BA27-D8D3BC910825}" dt="2023-03-02T04:38:44.256" v="0" actId="1076"/>
        <pc:sldMkLst>
          <pc:docMk/>
          <pc:sldMk cId="895915843" sldId="266"/>
        </pc:sldMkLst>
        <pc:picChg chg="mod">
          <ac:chgData name="Janine Par" userId="554bec0ce29a50bd" providerId="LiveId" clId="{106C33DE-0B7F-4EEA-BA27-D8D3BC910825}" dt="2023-03-02T04:38:44.256" v="0" actId="1076"/>
          <ac:picMkLst>
            <pc:docMk/>
            <pc:sldMk cId="895915843" sldId="266"/>
            <ac:picMk id="5" creationId="{A3F9CACF-1ADC-0B9E-B8C8-6F9E5F163283}"/>
          </ac:picMkLst>
        </pc:picChg>
      </pc:sldChg>
      <pc:sldChg chg="del">
        <pc:chgData name="Janine Par" userId="554bec0ce29a50bd" providerId="LiveId" clId="{106C33DE-0B7F-4EEA-BA27-D8D3BC910825}" dt="2023-03-02T04:39:15.396" v="4" actId="47"/>
        <pc:sldMkLst>
          <pc:docMk/>
          <pc:sldMk cId="69910948" sldId="324"/>
        </pc:sldMkLst>
      </pc:sldChg>
      <pc:sldChg chg="modSp mod ord">
        <pc:chgData name="Janine Par" userId="554bec0ce29a50bd" providerId="LiveId" clId="{106C33DE-0B7F-4EEA-BA27-D8D3BC910825}" dt="2023-03-02T04:41:43.264" v="110" actId="20577"/>
        <pc:sldMkLst>
          <pc:docMk/>
          <pc:sldMk cId="3487369945" sldId="325"/>
        </pc:sldMkLst>
        <pc:spChg chg="mod">
          <ac:chgData name="Janine Par" userId="554bec0ce29a50bd" providerId="LiveId" clId="{106C33DE-0B7F-4EEA-BA27-D8D3BC910825}" dt="2023-03-02T04:41:43.264" v="110" actId="20577"/>
          <ac:spMkLst>
            <pc:docMk/>
            <pc:sldMk cId="3487369945" sldId="325"/>
            <ac:spMk id="3" creationId="{1E798AEA-4657-4AC2-AB1F-40B93469DA1D}"/>
          </ac:spMkLst>
        </pc:spChg>
      </pc:sldChg>
      <pc:sldChg chg="del">
        <pc:chgData name="Janine Par" userId="554bec0ce29a50bd" providerId="LiveId" clId="{106C33DE-0B7F-4EEA-BA27-D8D3BC910825}" dt="2023-03-02T04:39:17.397" v="5" actId="47"/>
        <pc:sldMkLst>
          <pc:docMk/>
          <pc:sldMk cId="3466633916" sldId="326"/>
        </pc:sldMkLst>
      </pc:sldChg>
      <pc:sldChg chg="del">
        <pc:chgData name="Janine Par" userId="554bec0ce29a50bd" providerId="LiveId" clId="{106C33DE-0B7F-4EEA-BA27-D8D3BC910825}" dt="2023-03-02T04:39:18.450" v="6" actId="47"/>
        <pc:sldMkLst>
          <pc:docMk/>
          <pc:sldMk cId="1026564271" sldId="328"/>
        </pc:sldMkLst>
      </pc:sldChg>
      <pc:sldChg chg="del">
        <pc:chgData name="Janine Par" userId="554bec0ce29a50bd" providerId="LiveId" clId="{106C33DE-0B7F-4EEA-BA27-D8D3BC910825}" dt="2023-03-02T04:39:19.400" v="7" actId="47"/>
        <pc:sldMkLst>
          <pc:docMk/>
          <pc:sldMk cId="2981577547" sldId="329"/>
        </pc:sldMkLst>
      </pc:sldChg>
      <pc:sldChg chg="add del">
        <pc:chgData name="Janine Par" userId="554bec0ce29a50bd" providerId="LiveId" clId="{106C33DE-0B7F-4EEA-BA27-D8D3BC910825}" dt="2023-03-02T04:41:28.165" v="85" actId="47"/>
        <pc:sldMkLst>
          <pc:docMk/>
          <pc:sldMk cId="93076526" sldId="331"/>
        </pc:sldMkLst>
      </pc:sldChg>
      <pc:sldChg chg="modSp add del mod ord">
        <pc:chgData name="Janine Par" userId="554bec0ce29a50bd" providerId="LiveId" clId="{106C33DE-0B7F-4EEA-BA27-D8D3BC910825}" dt="2023-03-02T04:45:25.663" v="372" actId="20577"/>
        <pc:sldMkLst>
          <pc:docMk/>
          <pc:sldMk cId="3989556334" sldId="332"/>
        </pc:sldMkLst>
        <pc:spChg chg="mod">
          <ac:chgData name="Janine Par" userId="554bec0ce29a50bd" providerId="LiveId" clId="{106C33DE-0B7F-4EEA-BA27-D8D3BC910825}" dt="2023-03-02T04:45:25.663" v="372" actId="20577"/>
          <ac:spMkLst>
            <pc:docMk/>
            <pc:sldMk cId="3989556334" sldId="332"/>
            <ac:spMk id="3" creationId="{1E798AEA-4657-4AC2-AB1F-40B93469DA1D}"/>
          </ac:spMkLst>
        </pc:spChg>
      </pc:sldChg>
      <pc:sldChg chg="add del">
        <pc:chgData name="Janine Par" userId="554bec0ce29a50bd" providerId="LiveId" clId="{106C33DE-0B7F-4EEA-BA27-D8D3BC910825}" dt="2023-03-02T04:45:31.508" v="373" actId="47"/>
        <pc:sldMkLst>
          <pc:docMk/>
          <pc:sldMk cId="668296518" sldId="333"/>
        </pc:sldMkLst>
      </pc:sldChg>
      <pc:sldChg chg="modSp add del mod ord">
        <pc:chgData name="Janine Par" userId="554bec0ce29a50bd" providerId="LiveId" clId="{106C33DE-0B7F-4EEA-BA27-D8D3BC910825}" dt="2023-03-02T04:42:57.215" v="204" actId="20577"/>
        <pc:sldMkLst>
          <pc:docMk/>
          <pc:sldMk cId="1061488422" sldId="334"/>
        </pc:sldMkLst>
        <pc:spChg chg="mod">
          <ac:chgData name="Janine Par" userId="554bec0ce29a50bd" providerId="LiveId" clId="{106C33DE-0B7F-4EEA-BA27-D8D3BC910825}" dt="2023-03-02T04:42:57.215" v="204" actId="20577"/>
          <ac:spMkLst>
            <pc:docMk/>
            <pc:sldMk cId="1061488422" sldId="334"/>
            <ac:spMk id="3" creationId="{1E798AEA-4657-4AC2-AB1F-40B93469DA1D}"/>
          </ac:spMkLst>
        </pc:spChg>
      </pc:sldChg>
      <pc:sldChg chg="modSp add mod ord">
        <pc:chgData name="Janine Par" userId="554bec0ce29a50bd" providerId="LiveId" clId="{106C33DE-0B7F-4EEA-BA27-D8D3BC910825}" dt="2023-03-02T04:42:23.239" v="169"/>
        <pc:sldMkLst>
          <pc:docMk/>
          <pc:sldMk cId="779814751" sldId="336"/>
        </pc:sldMkLst>
        <pc:spChg chg="mod">
          <ac:chgData name="Janine Par" userId="554bec0ce29a50bd" providerId="LiveId" clId="{106C33DE-0B7F-4EEA-BA27-D8D3BC910825}" dt="2023-03-02T04:42:11.840" v="167" actId="20577"/>
          <ac:spMkLst>
            <pc:docMk/>
            <pc:sldMk cId="779814751" sldId="336"/>
            <ac:spMk id="3" creationId="{1E798AEA-4657-4AC2-AB1F-40B93469DA1D}"/>
          </ac:spMkLst>
        </pc:spChg>
      </pc:sldChg>
      <pc:sldChg chg="addSp delSp add del mod">
        <pc:chgData name="Janine Par" userId="554bec0ce29a50bd" providerId="LiveId" clId="{106C33DE-0B7F-4EEA-BA27-D8D3BC910825}" dt="2023-03-02T04:41:28.165" v="85" actId="47"/>
        <pc:sldMkLst>
          <pc:docMk/>
          <pc:sldMk cId="2652095666" sldId="336"/>
        </pc:sldMkLst>
        <pc:spChg chg="add del">
          <ac:chgData name="Janine Par" userId="554bec0ce29a50bd" providerId="LiveId" clId="{106C33DE-0B7F-4EEA-BA27-D8D3BC910825}" dt="2023-03-02T04:41:11.646" v="65" actId="478"/>
          <ac:spMkLst>
            <pc:docMk/>
            <pc:sldMk cId="2652095666" sldId="336"/>
            <ac:spMk id="4" creationId="{0494F424-6881-47BC-BF59-9F51B0AFEB07}"/>
          </ac:spMkLst>
        </pc:spChg>
        <pc:spChg chg="add del">
          <ac:chgData name="Janine Par" userId="554bec0ce29a50bd" providerId="LiveId" clId="{106C33DE-0B7F-4EEA-BA27-D8D3BC910825}" dt="2023-03-02T04:41:11.646" v="65" actId="478"/>
          <ac:spMkLst>
            <pc:docMk/>
            <pc:sldMk cId="2652095666" sldId="336"/>
            <ac:spMk id="30" creationId="{860839E2-437F-4897-AF64-A99806966140}"/>
          </ac:spMkLst>
        </pc:spChg>
        <pc:spChg chg="add del">
          <ac:chgData name="Janine Par" userId="554bec0ce29a50bd" providerId="LiveId" clId="{106C33DE-0B7F-4EEA-BA27-D8D3BC910825}" dt="2023-03-02T04:41:11.646" v="65" actId="478"/>
          <ac:spMkLst>
            <pc:docMk/>
            <pc:sldMk cId="2652095666" sldId="336"/>
            <ac:spMk id="35" creationId="{B1EBE2CD-F320-439D-B061-499A06CC028E}"/>
          </ac:spMkLst>
        </pc:spChg>
        <pc:spChg chg="add del">
          <ac:chgData name="Janine Par" userId="554bec0ce29a50bd" providerId="LiveId" clId="{106C33DE-0B7F-4EEA-BA27-D8D3BC910825}" dt="2023-03-02T04:41:11.646" v="65" actId="478"/>
          <ac:spMkLst>
            <pc:docMk/>
            <pc:sldMk cId="2652095666" sldId="336"/>
            <ac:spMk id="40" creationId="{BED08445-FE2F-44C8-91FD-4452DA11FAF9}"/>
          </ac:spMkLst>
        </pc:spChg>
        <pc:spChg chg="add del">
          <ac:chgData name="Janine Par" userId="554bec0ce29a50bd" providerId="LiveId" clId="{106C33DE-0B7F-4EEA-BA27-D8D3BC910825}" dt="2023-03-02T04:41:11.646" v="65" actId="478"/>
          <ac:spMkLst>
            <pc:docMk/>
            <pc:sldMk cId="2652095666" sldId="336"/>
            <ac:spMk id="41" creationId="{4E08E25B-2416-40FF-8841-740D57625B18}"/>
          </ac:spMkLst>
        </pc:spChg>
        <pc:spChg chg="add del">
          <ac:chgData name="Janine Par" userId="554bec0ce29a50bd" providerId="LiveId" clId="{106C33DE-0B7F-4EEA-BA27-D8D3BC910825}" dt="2023-03-02T04:41:11.646" v="65" actId="478"/>
          <ac:spMkLst>
            <pc:docMk/>
            <pc:sldMk cId="2652095666" sldId="336"/>
            <ac:spMk id="53" creationId="{8AAC8122-C154-40D5-B62F-47A9DB5A6BAD}"/>
          </ac:spMkLst>
        </pc:spChg>
        <pc:spChg chg="add del">
          <ac:chgData name="Janine Par" userId="554bec0ce29a50bd" providerId="LiveId" clId="{106C33DE-0B7F-4EEA-BA27-D8D3BC910825}" dt="2023-03-02T04:41:11.646" v="65" actId="478"/>
          <ac:spMkLst>
            <pc:docMk/>
            <pc:sldMk cId="2652095666" sldId="336"/>
            <ac:spMk id="58" creationId="{171DBA5A-B998-4F81-866C-B5736AF43CC6}"/>
          </ac:spMkLst>
        </pc:spChg>
        <pc:grpChg chg="add del">
          <ac:chgData name="Janine Par" userId="554bec0ce29a50bd" providerId="LiveId" clId="{106C33DE-0B7F-4EEA-BA27-D8D3BC910825}" dt="2023-03-02T04:41:11.646" v="65" actId="478"/>
          <ac:grpSpMkLst>
            <pc:docMk/>
            <pc:sldMk cId="2652095666" sldId="336"/>
            <ac:grpSpMk id="50" creationId="{E9FAE785-9226-47D0-AF82-89494133C761}"/>
          </ac:grpSpMkLst>
        </pc:grpChg>
        <pc:picChg chg="add del">
          <ac:chgData name="Janine Par" userId="554bec0ce29a50bd" providerId="LiveId" clId="{106C33DE-0B7F-4EEA-BA27-D8D3BC910825}" dt="2023-03-02T04:41:11.646" v="65" actId="478"/>
          <ac:picMkLst>
            <pc:docMk/>
            <pc:sldMk cId="2652095666" sldId="336"/>
            <ac:picMk id="31" creationId="{FA723BAA-BC8D-4C8D-94AE-23036703FE8C}"/>
          </ac:picMkLst>
        </pc:picChg>
        <pc:picChg chg="add del">
          <ac:chgData name="Janine Par" userId="554bec0ce29a50bd" providerId="LiveId" clId="{106C33DE-0B7F-4EEA-BA27-D8D3BC910825}" dt="2023-03-02T04:41:11.646" v="65" actId="478"/>
          <ac:picMkLst>
            <pc:docMk/>
            <pc:sldMk cId="2652095666" sldId="336"/>
            <ac:picMk id="32" creationId="{42BC1A1A-2056-4FB9-B9C7-CF071EB17007}"/>
          </ac:picMkLst>
        </pc:picChg>
        <pc:picChg chg="add del">
          <ac:chgData name="Janine Par" userId="554bec0ce29a50bd" providerId="LiveId" clId="{106C33DE-0B7F-4EEA-BA27-D8D3BC910825}" dt="2023-03-02T04:41:11.646" v="65" actId="478"/>
          <ac:picMkLst>
            <pc:docMk/>
            <pc:sldMk cId="2652095666" sldId="336"/>
            <ac:picMk id="33" creationId="{FC4FA48B-6EC7-4798-ACFC-15A9973466A2}"/>
          </ac:picMkLst>
        </pc:picChg>
        <pc:picChg chg="add del">
          <ac:chgData name="Janine Par" userId="554bec0ce29a50bd" providerId="LiveId" clId="{106C33DE-0B7F-4EEA-BA27-D8D3BC910825}" dt="2023-03-02T04:41:11.646" v="65" actId="478"/>
          <ac:picMkLst>
            <pc:docMk/>
            <pc:sldMk cId="2652095666" sldId="336"/>
            <ac:picMk id="55" creationId="{475140B3-67FC-449B-9ED1-21250CC38969}"/>
          </ac:picMkLst>
        </pc:picChg>
        <pc:picChg chg="add del">
          <ac:chgData name="Janine Par" userId="554bec0ce29a50bd" providerId="LiveId" clId="{106C33DE-0B7F-4EEA-BA27-D8D3BC910825}" dt="2023-03-02T04:41:11.646" v="65" actId="478"/>
          <ac:picMkLst>
            <pc:docMk/>
            <pc:sldMk cId="2652095666" sldId="336"/>
            <ac:picMk id="60" creationId="{DEF00793-7AE2-4332-B896-CE41EC14904A}"/>
          </ac:picMkLst>
        </pc:picChg>
        <pc:cxnChg chg="add del">
          <ac:chgData name="Janine Par" userId="554bec0ce29a50bd" providerId="LiveId" clId="{106C33DE-0B7F-4EEA-BA27-D8D3BC910825}" dt="2023-03-02T04:41:11.646" v="65" actId="478"/>
          <ac:cxnSpMkLst>
            <pc:docMk/>
            <pc:sldMk cId="2652095666" sldId="336"/>
            <ac:cxnSpMk id="37" creationId="{2A41B59E-DCD8-430B-976D-6DADFC4B2759}"/>
          </ac:cxnSpMkLst>
        </pc:cxnChg>
        <pc:cxnChg chg="add del">
          <ac:chgData name="Janine Par" userId="554bec0ce29a50bd" providerId="LiveId" clId="{106C33DE-0B7F-4EEA-BA27-D8D3BC910825}" dt="2023-03-02T04:41:11.646" v="65" actId="478"/>
          <ac:cxnSpMkLst>
            <pc:docMk/>
            <pc:sldMk cId="2652095666" sldId="336"/>
            <ac:cxnSpMk id="38" creationId="{AE2C70F8-01A8-479E-8ECC-C964C9AC48CA}"/>
          </ac:cxnSpMkLst>
        </pc:cxnChg>
      </pc:sldChg>
      <pc:sldChg chg="modSp add mod">
        <pc:chgData name="Janine Par" userId="554bec0ce29a50bd" providerId="LiveId" clId="{106C33DE-0B7F-4EEA-BA27-D8D3BC910825}" dt="2023-03-02T04:43:15.774" v="232" actId="20577"/>
        <pc:sldMkLst>
          <pc:docMk/>
          <pc:sldMk cId="122707658" sldId="337"/>
        </pc:sldMkLst>
        <pc:spChg chg="mod">
          <ac:chgData name="Janine Par" userId="554bec0ce29a50bd" providerId="LiveId" clId="{106C33DE-0B7F-4EEA-BA27-D8D3BC910825}" dt="2023-03-02T04:43:15.774" v="232" actId="20577"/>
          <ac:spMkLst>
            <pc:docMk/>
            <pc:sldMk cId="122707658" sldId="337"/>
            <ac:spMk id="3" creationId="{1E798AEA-4657-4AC2-AB1F-40B93469DA1D}"/>
          </ac:spMkLst>
        </pc:spChg>
      </pc:sldChg>
      <pc:sldChg chg="addSp delSp modSp add del mod">
        <pc:chgData name="Janine Par" userId="554bec0ce29a50bd" providerId="LiveId" clId="{106C33DE-0B7F-4EEA-BA27-D8D3BC910825}" dt="2023-03-02T04:41:16.851" v="75"/>
        <pc:sldMkLst>
          <pc:docMk/>
          <pc:sldMk cId="1659787181" sldId="337"/>
        </pc:sldMkLst>
        <pc:spChg chg="add del">
          <ac:chgData name="Janine Par" userId="554bec0ce29a50bd" providerId="LiveId" clId="{106C33DE-0B7F-4EEA-BA27-D8D3BC910825}" dt="2023-03-02T04:41:16.296" v="73" actId="478"/>
          <ac:spMkLst>
            <pc:docMk/>
            <pc:sldMk cId="1659787181" sldId="337"/>
            <ac:spMk id="4" creationId="{0494F424-6881-47BC-BF59-9F51B0AFEB07}"/>
          </ac:spMkLst>
        </pc:spChg>
        <pc:spChg chg="mod">
          <ac:chgData name="Janine Par" userId="554bec0ce29a50bd" providerId="LiveId" clId="{106C33DE-0B7F-4EEA-BA27-D8D3BC910825}" dt="2023-03-02T04:40:18.966" v="32" actId="1076"/>
          <ac:spMkLst>
            <pc:docMk/>
            <pc:sldMk cId="1659787181" sldId="337"/>
            <ac:spMk id="29" creationId="{5B88C625-67F1-4677-B918-4E6BE60E0D9E}"/>
          </ac:spMkLst>
        </pc:spChg>
        <pc:spChg chg="mod">
          <ac:chgData name="Janine Par" userId="554bec0ce29a50bd" providerId="LiveId" clId="{106C33DE-0B7F-4EEA-BA27-D8D3BC910825}" dt="2023-03-02T04:41:14.104" v="71" actId="1076"/>
          <ac:spMkLst>
            <pc:docMk/>
            <pc:sldMk cId="1659787181" sldId="337"/>
            <ac:spMk id="30" creationId="{860839E2-437F-4897-AF64-A99806966140}"/>
          </ac:spMkLst>
        </pc:spChg>
        <pc:grpChg chg="add del">
          <ac:chgData name="Janine Par" userId="554bec0ce29a50bd" providerId="LiveId" clId="{106C33DE-0B7F-4EEA-BA27-D8D3BC910825}" dt="2023-03-02T04:41:16.581" v="74" actId="478"/>
          <ac:grpSpMkLst>
            <pc:docMk/>
            <pc:sldMk cId="1659787181" sldId="337"/>
            <ac:grpSpMk id="50" creationId="{E9FAE785-9226-47D0-AF82-89494133C761}"/>
          </ac:grpSpMkLst>
        </pc:grpChg>
        <pc:cxnChg chg="add del mod">
          <ac:chgData name="Janine Par" userId="554bec0ce29a50bd" providerId="LiveId" clId="{106C33DE-0B7F-4EEA-BA27-D8D3BC910825}" dt="2023-03-02T04:41:15.526" v="72" actId="1076"/>
          <ac:cxnSpMkLst>
            <pc:docMk/>
            <pc:sldMk cId="1659787181" sldId="337"/>
            <ac:cxnSpMk id="37" creationId="{2A41B59E-DCD8-430B-976D-6DADFC4B2759}"/>
          </ac:cxnSpMkLst>
        </pc:cxnChg>
        <pc:cxnChg chg="mod">
          <ac:chgData name="Janine Par" userId="554bec0ce29a50bd" providerId="LiveId" clId="{106C33DE-0B7F-4EEA-BA27-D8D3BC910825}" dt="2023-03-02T04:41:13.378" v="70" actId="1076"/>
          <ac:cxnSpMkLst>
            <pc:docMk/>
            <pc:sldMk cId="1659787181" sldId="337"/>
            <ac:cxnSpMk id="38" creationId="{AE2C70F8-01A8-479E-8ECC-C964C9AC48CA}"/>
          </ac:cxnSpMkLst>
        </pc:cxnChg>
      </pc:sldChg>
      <pc:sldChg chg="modSp add mod">
        <pc:chgData name="Janine Par" userId="554bec0ce29a50bd" providerId="LiveId" clId="{106C33DE-0B7F-4EEA-BA27-D8D3BC910825}" dt="2023-03-02T04:44:18.740" v="304" actId="20577"/>
        <pc:sldMkLst>
          <pc:docMk/>
          <pc:sldMk cId="422667224" sldId="338"/>
        </pc:sldMkLst>
        <pc:spChg chg="mod">
          <ac:chgData name="Janine Par" userId="554bec0ce29a50bd" providerId="LiveId" clId="{106C33DE-0B7F-4EEA-BA27-D8D3BC910825}" dt="2023-03-02T04:44:18.740" v="304" actId="20577"/>
          <ac:spMkLst>
            <pc:docMk/>
            <pc:sldMk cId="422667224" sldId="338"/>
            <ac:spMk id="3" creationId="{1E798AEA-4657-4AC2-AB1F-40B93469DA1D}"/>
          </ac:spMkLst>
        </pc:spChg>
      </pc:sldChg>
      <pc:sldChg chg="addSp delSp modSp add del mod">
        <pc:chgData name="Janine Par" userId="554bec0ce29a50bd" providerId="LiveId" clId="{106C33DE-0B7F-4EEA-BA27-D8D3BC910825}" dt="2023-03-02T04:41:13.154" v="69"/>
        <pc:sldMkLst>
          <pc:docMk/>
          <pc:sldMk cId="1787446800" sldId="338"/>
        </pc:sldMkLst>
        <pc:spChg chg="mod">
          <ac:chgData name="Janine Par" userId="554bec0ce29a50bd" providerId="LiveId" clId="{106C33DE-0B7F-4EEA-BA27-D8D3BC910825}" dt="2023-03-02T04:41:12.883" v="68" actId="20577"/>
          <ac:spMkLst>
            <pc:docMk/>
            <pc:sldMk cId="1787446800" sldId="338"/>
            <ac:spMk id="3" creationId="{1E798AEA-4657-4AC2-AB1F-40B93469DA1D}"/>
          </ac:spMkLst>
        </pc:spChg>
        <pc:spChg chg="mod">
          <ac:chgData name="Janine Par" userId="554bec0ce29a50bd" providerId="LiveId" clId="{106C33DE-0B7F-4EEA-BA27-D8D3BC910825}" dt="2023-03-02T04:40:58.628" v="62" actId="6549"/>
          <ac:spMkLst>
            <pc:docMk/>
            <pc:sldMk cId="1787446800" sldId="338"/>
            <ac:spMk id="58" creationId="{171DBA5A-B998-4F81-866C-B5736AF43CC6}"/>
          </ac:spMkLst>
        </pc:spChg>
        <pc:grpChg chg="add del">
          <ac:chgData name="Janine Par" userId="554bec0ce29a50bd" providerId="LiveId" clId="{106C33DE-0B7F-4EEA-BA27-D8D3BC910825}" dt="2023-03-02T04:41:11.962" v="66" actId="478"/>
          <ac:grpSpMkLst>
            <pc:docMk/>
            <pc:sldMk cId="1787446800" sldId="338"/>
            <ac:grpSpMk id="50" creationId="{E9FAE785-9226-47D0-AF82-89494133C761}"/>
          </ac:grpSpMkLst>
        </pc:grpChg>
      </pc:sldChg>
      <pc:sldChg chg="modSp add mod ord">
        <pc:chgData name="Janine Par" userId="554bec0ce29a50bd" providerId="LiveId" clId="{106C33DE-0B7F-4EEA-BA27-D8D3BC910825}" dt="2023-03-02T04:43:38.021" v="263" actId="20577"/>
        <pc:sldMkLst>
          <pc:docMk/>
          <pc:sldMk cId="4048642611" sldId="339"/>
        </pc:sldMkLst>
        <pc:spChg chg="mod">
          <ac:chgData name="Janine Par" userId="554bec0ce29a50bd" providerId="LiveId" clId="{106C33DE-0B7F-4EEA-BA27-D8D3BC910825}" dt="2023-03-02T04:43:38.021" v="263" actId="20577"/>
          <ac:spMkLst>
            <pc:docMk/>
            <pc:sldMk cId="4048642611" sldId="339"/>
            <ac:spMk id="3" creationId="{1E798AEA-4657-4AC2-AB1F-40B93469DA1D}"/>
          </ac:spMkLst>
        </pc:spChg>
      </pc:sldChg>
      <pc:sldChg chg="add">
        <pc:chgData name="Janine Par" userId="554bec0ce29a50bd" providerId="LiveId" clId="{106C33DE-0B7F-4EEA-BA27-D8D3BC910825}" dt="2023-03-02T04:43:57.240" v="264"/>
        <pc:sldMkLst>
          <pc:docMk/>
          <pc:sldMk cId="3721627370" sldId="340"/>
        </pc:sldMkLst>
      </pc:sldChg>
      <pc:sldChg chg="add del">
        <pc:chgData name="Janine Par" userId="554bec0ce29a50bd" providerId="LiveId" clId="{106C33DE-0B7F-4EEA-BA27-D8D3BC910825}" dt="2023-03-02T04:44:00.208" v="266"/>
        <pc:sldMkLst>
          <pc:docMk/>
          <pc:sldMk cId="1588367456" sldId="341"/>
        </pc:sldMkLst>
      </pc:sldChg>
      <pc:sldChg chg="modSp add mod">
        <pc:chgData name="Janine Par" userId="554bec0ce29a50bd" providerId="LiveId" clId="{106C33DE-0B7F-4EEA-BA27-D8D3BC910825}" dt="2023-03-02T04:45:01.427" v="346" actId="20577"/>
        <pc:sldMkLst>
          <pc:docMk/>
          <pc:sldMk cId="3081733930" sldId="341"/>
        </pc:sldMkLst>
        <pc:spChg chg="mod">
          <ac:chgData name="Janine Par" userId="554bec0ce29a50bd" providerId="LiveId" clId="{106C33DE-0B7F-4EEA-BA27-D8D3BC910825}" dt="2023-03-02T04:45:01.427" v="346" actId="20577"/>
          <ac:spMkLst>
            <pc:docMk/>
            <pc:sldMk cId="3081733930" sldId="341"/>
            <ac:spMk id="3" creationId="{1E798AEA-4657-4AC2-AB1F-40B93469DA1D}"/>
          </ac:spMkLst>
        </pc:spChg>
      </pc:sldChg>
      <pc:sldChg chg="add">
        <pc:chgData name="Janine Par" userId="554bec0ce29a50bd" providerId="LiveId" clId="{106C33DE-0B7F-4EEA-BA27-D8D3BC910825}" dt="2023-03-02T04:45:03.516" v="347"/>
        <pc:sldMkLst>
          <pc:docMk/>
          <pc:sldMk cId="1372879902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CFE3-D912-4FF0-955A-250807CE238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BAC83-867D-40A4-88BE-A6BDABD0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639097"/>
            <a:ext cx="6095999" cy="3494791"/>
          </a:xfrm>
        </p:spPr>
        <p:txBody>
          <a:bodyPr>
            <a:normAutofit/>
          </a:bodyPr>
          <a:lstStyle/>
          <a:p>
            <a:r>
              <a:rPr lang="en-US" sz="4400" dirty="0"/>
              <a:t>DSC-530 </a:t>
            </a:r>
            <a:br>
              <a:rPr lang="en-US" sz="4400" dirty="0"/>
            </a:br>
            <a:r>
              <a:rPr lang="en-US" sz="4400" dirty="0"/>
              <a:t>Term Project </a:t>
            </a:r>
            <a:br>
              <a:rPr lang="en-US" sz="4400" dirty="0"/>
            </a:br>
            <a:r>
              <a:rPr lang="en-US" sz="4400" dirty="0"/>
              <a:t>Exploration and Analysis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Janine Par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F9CACF-1ADC-0B9E-B8C8-6F9E5F163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872" y="3614246"/>
            <a:ext cx="2066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B18D2-6C50-4697-ACCB-30E0DF18843C}"/>
              </a:ext>
            </a:extLst>
          </p:cNvPr>
          <p:cNvSpPr txBox="1"/>
          <p:nvPr/>
        </p:nvSpPr>
        <p:spPr>
          <a:xfrm>
            <a:off x="441405" y="898590"/>
            <a:ext cx="113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Problems are easier to solve, Work are easily done, People are being connected, Diseases are detected earlier…..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2189C-B182-4550-BE72-15D67F96DC57}"/>
              </a:ext>
            </a:extLst>
          </p:cNvPr>
          <p:cNvSpPr txBox="1"/>
          <p:nvPr/>
        </p:nvSpPr>
        <p:spPr>
          <a:xfrm>
            <a:off x="8149389" y="2253784"/>
            <a:ext cx="283426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Risk and Fraud Management decision (Examples) 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Reporting, Alerting and Notification System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Monitoring Application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Automated Case Management 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Reduction of False Positive when identifying fraud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Influence Security Applications</a:t>
            </a:r>
          </a:p>
          <a:p>
            <a:endParaRPr lang="en-US" sz="105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Graphic 7" descr="Doctor female with solid fill">
            <a:extLst>
              <a:ext uri="{FF2B5EF4-FFF2-40B4-BE49-F238E27FC236}">
                <a16:creationId xmlns:a16="http://schemas.microsoft.com/office/drawing/2014/main" id="{C8BE2C0F-9251-48FE-AE61-C86C26A1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200" y="1353537"/>
            <a:ext cx="914400" cy="914400"/>
          </a:xfrm>
          <a:prstGeom prst="rect">
            <a:avLst/>
          </a:prstGeom>
        </p:spPr>
      </p:pic>
      <p:pic>
        <p:nvPicPr>
          <p:cNvPr id="10" name="Graphic 9" descr="Travel outline">
            <a:extLst>
              <a:ext uri="{FF2B5EF4-FFF2-40B4-BE49-F238E27FC236}">
                <a16:creationId xmlns:a16="http://schemas.microsoft.com/office/drawing/2014/main" id="{8110D858-97C2-422D-A0AF-AE777C140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598" y="2511933"/>
            <a:ext cx="724323" cy="724323"/>
          </a:xfrm>
          <a:prstGeom prst="rect">
            <a:avLst/>
          </a:prstGeom>
        </p:spPr>
      </p:pic>
      <p:pic>
        <p:nvPicPr>
          <p:cNvPr id="13" name="Graphic 12" descr="Connections outline">
            <a:extLst>
              <a:ext uri="{FF2B5EF4-FFF2-40B4-BE49-F238E27FC236}">
                <a16:creationId xmlns:a16="http://schemas.microsoft.com/office/drawing/2014/main" id="{C44594B5-56C0-475D-9833-FF6C66F67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865" y="356586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783C9B-929E-4970-9A69-9A2F2E3AD666}"/>
              </a:ext>
            </a:extLst>
          </p:cNvPr>
          <p:cNvSpPr txBox="1"/>
          <p:nvPr/>
        </p:nvSpPr>
        <p:spPr>
          <a:xfrm>
            <a:off x="2207126" y="1353537"/>
            <a:ext cx="92562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Medical and Healthcare</a:t>
            </a:r>
          </a:p>
          <a:p>
            <a:r>
              <a:rPr lang="en-US" sz="1600" dirty="0"/>
              <a:t>Faster Diagnosis using known medical information and captured patient data</a:t>
            </a:r>
          </a:p>
          <a:p>
            <a:r>
              <a:rPr lang="en-US" sz="1600" dirty="0"/>
              <a:t>Recommendation on treatments where effectiveness are backed by data </a:t>
            </a:r>
          </a:p>
          <a:p>
            <a:r>
              <a:rPr lang="en-US" sz="1600" dirty="0"/>
              <a:t>Improve hospitals and healthcare facilities services</a:t>
            </a:r>
          </a:p>
          <a:p>
            <a:endParaRPr lang="en-US" sz="1600" dirty="0"/>
          </a:p>
          <a:p>
            <a:r>
              <a:rPr lang="en-US" sz="1600" b="1" dirty="0"/>
              <a:t>Travel and Logistics</a:t>
            </a:r>
          </a:p>
          <a:p>
            <a:r>
              <a:rPr lang="en-US" sz="1600" dirty="0"/>
              <a:t>Improve Travel by recommending routes base on real-time situations (weather, events, roadside accidents)</a:t>
            </a:r>
          </a:p>
          <a:p>
            <a:r>
              <a:rPr lang="en-US" sz="1600" dirty="0"/>
              <a:t>Optimize Delivery routes that guarantee customer satisfaction and lower delivery cost</a:t>
            </a:r>
          </a:p>
          <a:p>
            <a:endParaRPr lang="en-US" sz="1600" dirty="0"/>
          </a:p>
          <a:p>
            <a:r>
              <a:rPr lang="en-US" sz="1600" b="1" dirty="0"/>
              <a:t>Social Media</a:t>
            </a:r>
          </a:p>
          <a:p>
            <a:r>
              <a:rPr lang="en-US" sz="1600" dirty="0"/>
              <a:t>Connecting people with the same likes, background, and acquaintances (Facebook, Instagram, </a:t>
            </a:r>
            <a:r>
              <a:rPr lang="en-US" sz="1600" dirty="0" err="1"/>
              <a:t>Linkedin</a:t>
            </a:r>
            <a:r>
              <a:rPr lang="en-US" sz="1600" dirty="0"/>
              <a:t>) </a:t>
            </a:r>
          </a:p>
          <a:p>
            <a:r>
              <a:rPr lang="en-US" sz="1600" dirty="0"/>
              <a:t>Builds community, group and organization with shared ideas and common goals</a:t>
            </a:r>
          </a:p>
          <a:p>
            <a:endParaRPr lang="en-US" sz="1600" dirty="0"/>
          </a:p>
          <a:p>
            <a:r>
              <a:rPr lang="en-US" sz="1600" b="1" dirty="0"/>
              <a:t>Users Experience</a:t>
            </a:r>
          </a:p>
          <a:p>
            <a:r>
              <a:rPr lang="en-US" sz="1600" dirty="0"/>
              <a:t>Personalize customer experiences</a:t>
            </a:r>
          </a:p>
          <a:p>
            <a:r>
              <a:rPr lang="en-US" sz="1600" dirty="0"/>
              <a:t>Suggest Product and Services and compare pricing </a:t>
            </a:r>
          </a:p>
          <a:p>
            <a:r>
              <a:rPr lang="en-US" sz="1600" dirty="0"/>
              <a:t>Ease in searches by providing recommendation that fit’s customer need (Amazon recommends, Auto-fill on Search engines)</a:t>
            </a:r>
          </a:p>
        </p:txBody>
      </p:sp>
      <p:pic>
        <p:nvPicPr>
          <p:cNvPr id="18" name="Graphic 17" descr="Shopping cart with solid fill">
            <a:extLst>
              <a:ext uri="{FF2B5EF4-FFF2-40B4-BE49-F238E27FC236}">
                <a16:creationId xmlns:a16="http://schemas.microsoft.com/office/drawing/2014/main" id="{52B3EDF0-0287-45DA-A26B-371B42E2B7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803" y="4780610"/>
            <a:ext cx="914400" cy="914400"/>
          </a:xfrm>
          <a:prstGeom prst="rect">
            <a:avLst/>
          </a:prstGeom>
        </p:spPr>
      </p:pic>
      <p:pic>
        <p:nvPicPr>
          <p:cNvPr id="26" name="Graphic 25" descr="Fork In Road outline">
            <a:extLst>
              <a:ext uri="{FF2B5EF4-FFF2-40B4-BE49-F238E27FC236}">
                <a16:creationId xmlns:a16="http://schemas.microsoft.com/office/drawing/2014/main" id="{FE460600-5F85-4BA2-886C-A9C983DC5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9003" y="2724350"/>
            <a:ext cx="599832" cy="5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7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Regression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9C796-15A8-487E-865A-4C280C0C2CD0}"/>
              </a:ext>
            </a:extLst>
          </p:cNvPr>
          <p:cNvSpPr txBox="1"/>
          <p:nvPr/>
        </p:nvSpPr>
        <p:spPr>
          <a:xfrm>
            <a:off x="441405" y="1059873"/>
            <a:ext cx="113091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badi" panose="020B0604020104020204" pitchFamily="34" charset="0"/>
              </a:rPr>
              <a:t>Prediction and Forecast Future based on the company’s data assets in a combination of other relevant business data domain =“New Data”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badi" panose="020B0604020104020204" pitchFamily="34" charset="0"/>
              </a:rPr>
              <a:t>Delivers models that can be used to predict real-time scenarios that can improve user experience.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badi" panose="020B0604020104020204" pitchFamily="34" charset="0"/>
              </a:rPr>
              <a:t>Capabilities in looking at a wide range of business operations and discover unknown unknown allowing focus on areas with potential risk and failures before it happens.  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badi" panose="020B0604020104020204" pitchFamily="34" charset="0"/>
              </a:rPr>
              <a:t>Scale up the data analytics and reporting by looking at a larger volume and variety of datasets (Big Data) with the use of technology.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badi" panose="020B0604020104020204" pitchFamily="34" charset="0"/>
              </a:rPr>
              <a:t>Develop new capabilities by innovating products and services backed by customer data.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badi" panose="020B0604020104020204" pitchFamily="34" charset="0"/>
              </a:rPr>
              <a:t>Learn and Improve with wide range of new solutions with predicted best-case outcomes.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5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9C796-15A8-487E-865A-4C280C0C2CD0}"/>
              </a:ext>
            </a:extLst>
          </p:cNvPr>
          <p:cNvSpPr txBox="1"/>
          <p:nvPr/>
        </p:nvSpPr>
        <p:spPr>
          <a:xfrm>
            <a:off x="256674" y="714237"/>
            <a:ext cx="1130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CE0E-0877-4E98-A00B-E6A582759AE3}"/>
              </a:ext>
            </a:extLst>
          </p:cNvPr>
          <p:cNvSpPr txBox="1"/>
          <p:nvPr/>
        </p:nvSpPr>
        <p:spPr>
          <a:xfrm>
            <a:off x="349038" y="605330"/>
            <a:ext cx="108643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effectLst/>
              </a:rPr>
              <a:t>Lau, D. C. H. (2019, January 10). </a:t>
            </a:r>
            <a:r>
              <a:rPr lang="en-US" i="1" dirty="0">
                <a:effectLst/>
              </a:rPr>
              <a:t>5 steps of a data science project lifecycle</a:t>
            </a:r>
            <a:r>
              <a:rPr lang="en-US" dirty="0">
                <a:effectLst/>
              </a:rPr>
              <a:t>. Towards Data Science. https://towardsdatascience.com/5-steps-of-a-data-science-project-lifecycle-26c50372b492</a:t>
            </a:r>
          </a:p>
          <a:p>
            <a:endParaRPr lang="en-US" dirty="0"/>
          </a:p>
          <a:p>
            <a:r>
              <a:rPr lang="en-US" i="1" dirty="0">
                <a:effectLst/>
              </a:rPr>
              <a:t>Upasana. </a:t>
            </a:r>
            <a:r>
              <a:rPr lang="en-US" dirty="0">
                <a:effectLst/>
              </a:rPr>
              <a:t>(2021, July 15). </a:t>
            </a:r>
            <a:r>
              <a:rPr lang="en-US" i="1" dirty="0">
                <a:effectLst/>
              </a:rPr>
              <a:t>Data science Applications: Top 10 use cases of data science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Edureka</a:t>
            </a:r>
            <a:r>
              <a:rPr lang="en-US" dirty="0">
                <a:effectLst/>
              </a:rPr>
              <a:t>. https://www.edureka.co/blog/data-science-applications/.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7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Yelp Dataset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4F424-6881-47BC-BF59-9F51B0AFEB07}"/>
              </a:ext>
            </a:extLst>
          </p:cNvPr>
          <p:cNvSpPr txBox="1"/>
          <p:nvPr/>
        </p:nvSpPr>
        <p:spPr>
          <a:xfrm>
            <a:off x="256674" y="1393658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current process: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88C625-67F1-4677-B918-4E6BE60E0D9E}"/>
              </a:ext>
            </a:extLst>
          </p:cNvPr>
          <p:cNvSpPr/>
          <p:nvPr/>
        </p:nvSpPr>
        <p:spPr>
          <a:xfrm>
            <a:off x="5534526" y="529884"/>
            <a:ext cx="6216069" cy="57586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839E2-437F-4897-AF64-A99806966140}"/>
              </a:ext>
            </a:extLst>
          </p:cNvPr>
          <p:cNvSpPr txBox="1"/>
          <p:nvPr/>
        </p:nvSpPr>
        <p:spPr>
          <a:xfrm>
            <a:off x="5955704" y="1393658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Data Science </a:t>
            </a:r>
          </a:p>
        </p:txBody>
      </p: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A723BAA-BC8D-4C8D-94AE-23036703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168" y="1723045"/>
            <a:ext cx="914400" cy="914400"/>
          </a:xfrm>
          <a:prstGeom prst="rect">
            <a:avLst/>
          </a:prstGeom>
        </p:spPr>
      </p:pic>
      <p:pic>
        <p:nvPicPr>
          <p:cNvPr id="32" name="Graphic 31" descr="Business Growth">
            <a:extLst>
              <a:ext uri="{FF2B5EF4-FFF2-40B4-BE49-F238E27FC236}">
                <a16:creationId xmlns:a16="http://schemas.microsoft.com/office/drawing/2014/main" id="{42BC1A1A-2056-4FB9-B9C7-CF071EB17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039" y="5198765"/>
            <a:ext cx="914400" cy="914400"/>
          </a:xfrm>
          <a:prstGeom prst="rect">
            <a:avLst/>
          </a:prstGeom>
        </p:spPr>
      </p:pic>
      <p:pic>
        <p:nvPicPr>
          <p:cNvPr id="33" name="Graphic 32" descr="Research">
            <a:extLst>
              <a:ext uri="{FF2B5EF4-FFF2-40B4-BE49-F238E27FC236}">
                <a16:creationId xmlns:a16="http://schemas.microsoft.com/office/drawing/2014/main" id="{FC4FA48B-6EC7-4798-ACFC-15A997346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744" y="405027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65E7A6-314E-4449-91B1-59D7CD7887B1}"/>
              </a:ext>
            </a:extLst>
          </p:cNvPr>
          <p:cNvSpPr txBox="1"/>
          <p:nvPr/>
        </p:nvSpPr>
        <p:spPr>
          <a:xfrm>
            <a:off x="256674" y="754527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use of Data assets....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BE2CD-F320-439D-B061-499A06CC028E}"/>
              </a:ext>
            </a:extLst>
          </p:cNvPr>
          <p:cNvSpPr txBox="1"/>
          <p:nvPr/>
        </p:nvSpPr>
        <p:spPr>
          <a:xfrm>
            <a:off x="1004819" y="2017334"/>
            <a:ext cx="45784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Reports </a:t>
            </a:r>
            <a:r>
              <a:rPr lang="en-US" sz="1400" dirty="0">
                <a:latin typeface="Abadi" panose="020B0604020104020204" pitchFamily="34" charset="0"/>
              </a:rPr>
              <a:t>representation of historical data to show current </a:t>
            </a:r>
          </a:p>
          <a:p>
            <a:r>
              <a:rPr lang="en-US" sz="1400" dirty="0">
                <a:latin typeface="Abadi" panose="020B0604020104020204" pitchFamily="34" charset="0"/>
              </a:rPr>
              <a:t>metrices and information in different user-friendly format</a:t>
            </a:r>
          </a:p>
          <a:p>
            <a:endParaRPr lang="en-US" sz="1400" dirty="0">
              <a:latin typeface="Abadi" panose="020B0604020104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41B59E-DCD8-430B-976D-6DADFC4B2759}"/>
              </a:ext>
            </a:extLst>
          </p:cNvPr>
          <p:cNvCxnSpPr/>
          <p:nvPr/>
        </p:nvCxnSpPr>
        <p:spPr>
          <a:xfrm flipV="1">
            <a:off x="349039" y="1699370"/>
            <a:ext cx="4711334" cy="393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2C70F8-01A8-479E-8ECC-C964C9AC48CA}"/>
              </a:ext>
            </a:extLst>
          </p:cNvPr>
          <p:cNvCxnSpPr>
            <a:cxnSpLocks/>
          </p:cNvCxnSpPr>
          <p:nvPr/>
        </p:nvCxnSpPr>
        <p:spPr>
          <a:xfrm flipV="1">
            <a:off x="6112238" y="1678735"/>
            <a:ext cx="5448300" cy="27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D08445-FE2F-44C8-91FD-4452DA11FAF9}"/>
              </a:ext>
            </a:extLst>
          </p:cNvPr>
          <p:cNvSpPr txBox="1"/>
          <p:nvPr/>
        </p:nvSpPr>
        <p:spPr>
          <a:xfrm>
            <a:off x="1004819" y="4124895"/>
            <a:ext cx="421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Research/Development </a:t>
            </a:r>
            <a:r>
              <a:rPr lang="en-US" sz="1400" dirty="0">
                <a:latin typeface="Abadi" panose="020B0604020104020204" pitchFamily="34" charset="0"/>
              </a:rPr>
              <a:t>focusing on innovation and </a:t>
            </a:r>
          </a:p>
          <a:p>
            <a:r>
              <a:rPr lang="en-US" sz="1400" dirty="0">
                <a:latin typeface="Abadi" panose="020B0604020104020204" pitchFamily="34" charset="0"/>
              </a:rPr>
              <a:t>Introduction of new product and services to improve</a:t>
            </a:r>
          </a:p>
          <a:p>
            <a:r>
              <a:rPr lang="en-US" sz="1400" dirty="0">
                <a:latin typeface="Abadi" panose="020B0604020104020204" pitchFamily="34" charset="0"/>
              </a:rPr>
              <a:t>existing offering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08E25B-2416-40FF-8841-740D57625B18}"/>
              </a:ext>
            </a:extLst>
          </p:cNvPr>
          <p:cNvSpPr txBox="1"/>
          <p:nvPr/>
        </p:nvSpPr>
        <p:spPr>
          <a:xfrm>
            <a:off x="1047395" y="5203127"/>
            <a:ext cx="43316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Business Intelligence </a:t>
            </a:r>
            <a:r>
              <a:rPr lang="en-US" sz="1400" dirty="0">
                <a:latin typeface="Abadi" panose="020B0604020104020204" pitchFamily="34" charset="0"/>
              </a:rPr>
              <a:t>analyzing current data to deliver </a:t>
            </a:r>
          </a:p>
          <a:p>
            <a:r>
              <a:rPr lang="en-US" sz="1400" dirty="0">
                <a:latin typeface="Abadi" panose="020B0604020104020204" pitchFamily="34" charset="0"/>
              </a:rPr>
              <a:t>   actionable information to make informed </a:t>
            </a:r>
          </a:p>
          <a:p>
            <a:r>
              <a:rPr lang="en-US" sz="1400" dirty="0">
                <a:latin typeface="Abadi" panose="020B0604020104020204" pitchFamily="34" charset="0"/>
              </a:rPr>
              <a:t>business decision.</a:t>
            </a:r>
            <a:endParaRPr lang="en-US" sz="1400" b="1" dirty="0">
              <a:latin typeface="Abadi" panose="020B0604020104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FAE785-9226-47D0-AF82-89494133C761}"/>
              </a:ext>
            </a:extLst>
          </p:cNvPr>
          <p:cNvGrpSpPr/>
          <p:nvPr/>
        </p:nvGrpSpPr>
        <p:grpSpPr>
          <a:xfrm>
            <a:off x="5735644" y="1874353"/>
            <a:ext cx="1361209" cy="1549951"/>
            <a:chOff x="5744707" y="2614173"/>
            <a:chExt cx="1361209" cy="15499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BA32CF-6F1F-452E-A16A-243572115A92}"/>
                </a:ext>
              </a:extLst>
            </p:cNvPr>
            <p:cNvSpPr/>
            <p:nvPr/>
          </p:nvSpPr>
          <p:spPr>
            <a:xfrm>
              <a:off x="5744707" y="2614173"/>
              <a:ext cx="1361209" cy="15499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962619A-1A40-4486-AB6A-41D6976F0060}"/>
                </a:ext>
              </a:extLst>
            </p:cNvPr>
            <p:cNvGrpSpPr/>
            <p:nvPr/>
          </p:nvGrpSpPr>
          <p:grpSpPr>
            <a:xfrm>
              <a:off x="5836129" y="2754934"/>
              <a:ext cx="1178364" cy="1348132"/>
              <a:chOff x="4884821" y="1635291"/>
              <a:chExt cx="1852864" cy="1741569"/>
            </a:xfrm>
          </p:grpSpPr>
          <p:pic>
            <p:nvPicPr>
              <p:cNvPr id="45" name="Graphic 44" descr="Mathematics with solid fill">
                <a:extLst>
                  <a:ext uri="{FF2B5EF4-FFF2-40B4-BE49-F238E27FC236}">
                    <a16:creationId xmlns:a16="http://schemas.microsoft.com/office/drawing/2014/main" id="{89B297D2-D03E-4F85-932D-9F84B7503C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8885" y="24624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phic 45" descr="Computer with solid fill">
                <a:extLst>
                  <a:ext uri="{FF2B5EF4-FFF2-40B4-BE49-F238E27FC236}">
                    <a16:creationId xmlns:a16="http://schemas.microsoft.com/office/drawing/2014/main" id="{730F6589-D8EF-4732-B66F-66A84B471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884821" y="16352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phic 46" descr="Statistics with solid fill">
                <a:extLst>
                  <a:ext uri="{FF2B5EF4-FFF2-40B4-BE49-F238E27FC236}">
                    <a16:creationId xmlns:a16="http://schemas.microsoft.com/office/drawing/2014/main" id="{4EE2D0DB-C1BE-4C5A-92C2-10F88FA0F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23285" y="16352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phic 47" descr="Robot outline">
                <a:extLst>
                  <a:ext uri="{FF2B5EF4-FFF2-40B4-BE49-F238E27FC236}">
                    <a16:creationId xmlns:a16="http://schemas.microsoft.com/office/drawing/2014/main" id="{47529FEF-1BAE-446C-B5E0-728CA4FD8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63391" y="2549691"/>
                <a:ext cx="705851" cy="705851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AC8122-C154-40D5-B62F-47A9DB5A6BAD}"/>
              </a:ext>
            </a:extLst>
          </p:cNvPr>
          <p:cNvSpPr txBox="1"/>
          <p:nvPr/>
        </p:nvSpPr>
        <p:spPr>
          <a:xfrm>
            <a:off x="1011908" y="3043904"/>
            <a:ext cx="45784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Analytics</a:t>
            </a:r>
            <a:r>
              <a:rPr lang="en-US" sz="1400" dirty="0">
                <a:latin typeface="Abadi" panose="020B0604020104020204" pitchFamily="34" charset="0"/>
              </a:rPr>
              <a:t> exploration of information to identify insights to</a:t>
            </a:r>
          </a:p>
          <a:p>
            <a:r>
              <a:rPr lang="en-US" sz="1400" dirty="0">
                <a:latin typeface="Abadi" panose="020B0604020104020204" pitchFamily="34" charset="0"/>
              </a:rPr>
              <a:t>Improve business</a:t>
            </a:r>
          </a:p>
          <a:p>
            <a:endParaRPr lang="en-US" sz="1400" dirty="0">
              <a:latin typeface="Abadi" panose="020B0604020104020204" pitchFamily="34" charset="0"/>
            </a:endParaRPr>
          </a:p>
        </p:txBody>
      </p:sp>
      <p:pic>
        <p:nvPicPr>
          <p:cNvPr id="55" name="Graphic 54" descr="Statistics with solid fill">
            <a:extLst>
              <a:ext uri="{FF2B5EF4-FFF2-40B4-BE49-F238E27FC236}">
                <a16:creationId xmlns:a16="http://schemas.microsoft.com/office/drawing/2014/main" id="{475140B3-67FC-449B-9ED1-21250CC389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1168" y="2793549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71DBA5A-B998-4F81-866C-B5736AF43CC6}"/>
              </a:ext>
            </a:extLst>
          </p:cNvPr>
          <p:cNvSpPr txBox="1"/>
          <p:nvPr/>
        </p:nvSpPr>
        <p:spPr>
          <a:xfrm>
            <a:off x="5742734" y="2000102"/>
            <a:ext cx="56382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Improve current processes with: 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Use of Data Engineering to extract and process huge amount of structured and Unstructured data. 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Capable of complex Algorithm models and Data processing to identify hidden patterns and insights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Exploration of the unknown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Computer Engineering and Machine Learning</a:t>
            </a:r>
          </a:p>
          <a:p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               Delivers Predictive models to </a:t>
            </a:r>
            <a:r>
              <a:rPr lang="en-US" sz="1600" u="sng" dirty="0">
                <a:solidFill>
                  <a:srgbClr val="00B0F0"/>
                </a:solidFill>
                <a:latin typeface="Abadi" panose="020B0604020104020204" pitchFamily="34" charset="0"/>
              </a:rPr>
              <a:t>forecast future </a:t>
            </a:r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60" name="Graphic 59" descr="Right pointing backhand index outline">
            <a:extLst>
              <a:ext uri="{FF2B5EF4-FFF2-40B4-BE49-F238E27FC236}">
                <a16:creationId xmlns:a16="http://schemas.microsoft.com/office/drawing/2014/main" id="{DEF00793-7AE2-4332-B896-CE41EC1490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03634" y="5572459"/>
            <a:ext cx="655345" cy="6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6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Histogram of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4F424-6881-47BC-BF59-9F51B0AFEB07}"/>
              </a:ext>
            </a:extLst>
          </p:cNvPr>
          <p:cNvSpPr txBox="1"/>
          <p:nvPr/>
        </p:nvSpPr>
        <p:spPr>
          <a:xfrm>
            <a:off x="256674" y="1393658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current process: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88C625-67F1-4677-B918-4E6BE60E0D9E}"/>
              </a:ext>
            </a:extLst>
          </p:cNvPr>
          <p:cNvSpPr/>
          <p:nvPr/>
        </p:nvSpPr>
        <p:spPr>
          <a:xfrm>
            <a:off x="5534526" y="529884"/>
            <a:ext cx="6216069" cy="57586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839E2-437F-4897-AF64-A99806966140}"/>
              </a:ext>
            </a:extLst>
          </p:cNvPr>
          <p:cNvSpPr txBox="1"/>
          <p:nvPr/>
        </p:nvSpPr>
        <p:spPr>
          <a:xfrm>
            <a:off x="5955704" y="1393658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Data Science </a:t>
            </a:r>
          </a:p>
        </p:txBody>
      </p: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A723BAA-BC8D-4C8D-94AE-23036703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168" y="1723045"/>
            <a:ext cx="914400" cy="914400"/>
          </a:xfrm>
          <a:prstGeom prst="rect">
            <a:avLst/>
          </a:prstGeom>
        </p:spPr>
      </p:pic>
      <p:pic>
        <p:nvPicPr>
          <p:cNvPr id="32" name="Graphic 31" descr="Business Growth">
            <a:extLst>
              <a:ext uri="{FF2B5EF4-FFF2-40B4-BE49-F238E27FC236}">
                <a16:creationId xmlns:a16="http://schemas.microsoft.com/office/drawing/2014/main" id="{42BC1A1A-2056-4FB9-B9C7-CF071EB17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039" y="5198765"/>
            <a:ext cx="914400" cy="914400"/>
          </a:xfrm>
          <a:prstGeom prst="rect">
            <a:avLst/>
          </a:prstGeom>
        </p:spPr>
      </p:pic>
      <p:pic>
        <p:nvPicPr>
          <p:cNvPr id="33" name="Graphic 32" descr="Research">
            <a:extLst>
              <a:ext uri="{FF2B5EF4-FFF2-40B4-BE49-F238E27FC236}">
                <a16:creationId xmlns:a16="http://schemas.microsoft.com/office/drawing/2014/main" id="{FC4FA48B-6EC7-4798-ACFC-15A997346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744" y="405027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65E7A6-314E-4449-91B1-59D7CD7887B1}"/>
              </a:ext>
            </a:extLst>
          </p:cNvPr>
          <p:cNvSpPr txBox="1"/>
          <p:nvPr/>
        </p:nvSpPr>
        <p:spPr>
          <a:xfrm>
            <a:off x="256674" y="754527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use of Data assets....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BE2CD-F320-439D-B061-499A06CC028E}"/>
              </a:ext>
            </a:extLst>
          </p:cNvPr>
          <p:cNvSpPr txBox="1"/>
          <p:nvPr/>
        </p:nvSpPr>
        <p:spPr>
          <a:xfrm>
            <a:off x="1004819" y="2017334"/>
            <a:ext cx="45784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Reports </a:t>
            </a:r>
            <a:r>
              <a:rPr lang="en-US" sz="1400" dirty="0">
                <a:latin typeface="Abadi" panose="020B0604020104020204" pitchFamily="34" charset="0"/>
              </a:rPr>
              <a:t>representation of historical data to show current </a:t>
            </a:r>
          </a:p>
          <a:p>
            <a:r>
              <a:rPr lang="en-US" sz="1400" dirty="0">
                <a:latin typeface="Abadi" panose="020B0604020104020204" pitchFamily="34" charset="0"/>
              </a:rPr>
              <a:t>metrices and information in different user-friendly format</a:t>
            </a:r>
          </a:p>
          <a:p>
            <a:endParaRPr lang="en-US" sz="1400" dirty="0">
              <a:latin typeface="Abadi" panose="020B0604020104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41B59E-DCD8-430B-976D-6DADFC4B2759}"/>
              </a:ext>
            </a:extLst>
          </p:cNvPr>
          <p:cNvCxnSpPr/>
          <p:nvPr/>
        </p:nvCxnSpPr>
        <p:spPr>
          <a:xfrm flipV="1">
            <a:off x="349039" y="1699370"/>
            <a:ext cx="4711334" cy="393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2C70F8-01A8-479E-8ECC-C964C9AC48CA}"/>
              </a:ext>
            </a:extLst>
          </p:cNvPr>
          <p:cNvCxnSpPr>
            <a:cxnSpLocks/>
          </p:cNvCxnSpPr>
          <p:nvPr/>
        </p:nvCxnSpPr>
        <p:spPr>
          <a:xfrm flipV="1">
            <a:off x="6112238" y="1678735"/>
            <a:ext cx="5448300" cy="27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D08445-FE2F-44C8-91FD-4452DA11FAF9}"/>
              </a:ext>
            </a:extLst>
          </p:cNvPr>
          <p:cNvSpPr txBox="1"/>
          <p:nvPr/>
        </p:nvSpPr>
        <p:spPr>
          <a:xfrm>
            <a:off x="1004819" y="4124895"/>
            <a:ext cx="421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Research/Development </a:t>
            </a:r>
            <a:r>
              <a:rPr lang="en-US" sz="1400" dirty="0">
                <a:latin typeface="Abadi" panose="020B0604020104020204" pitchFamily="34" charset="0"/>
              </a:rPr>
              <a:t>focusing on innovation and </a:t>
            </a:r>
          </a:p>
          <a:p>
            <a:r>
              <a:rPr lang="en-US" sz="1400" dirty="0">
                <a:latin typeface="Abadi" panose="020B0604020104020204" pitchFamily="34" charset="0"/>
              </a:rPr>
              <a:t>Introduction of new product and services to improve</a:t>
            </a:r>
          </a:p>
          <a:p>
            <a:r>
              <a:rPr lang="en-US" sz="1400" dirty="0">
                <a:latin typeface="Abadi" panose="020B0604020104020204" pitchFamily="34" charset="0"/>
              </a:rPr>
              <a:t>existing offering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08E25B-2416-40FF-8841-740D57625B18}"/>
              </a:ext>
            </a:extLst>
          </p:cNvPr>
          <p:cNvSpPr txBox="1"/>
          <p:nvPr/>
        </p:nvSpPr>
        <p:spPr>
          <a:xfrm>
            <a:off x="1047395" y="5203127"/>
            <a:ext cx="43316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Business Intelligence </a:t>
            </a:r>
            <a:r>
              <a:rPr lang="en-US" sz="1400" dirty="0">
                <a:latin typeface="Abadi" panose="020B0604020104020204" pitchFamily="34" charset="0"/>
              </a:rPr>
              <a:t>analyzing current data to deliver </a:t>
            </a:r>
          </a:p>
          <a:p>
            <a:r>
              <a:rPr lang="en-US" sz="1400" dirty="0">
                <a:latin typeface="Abadi" panose="020B0604020104020204" pitchFamily="34" charset="0"/>
              </a:rPr>
              <a:t>   actionable information to make informed </a:t>
            </a:r>
          </a:p>
          <a:p>
            <a:r>
              <a:rPr lang="en-US" sz="1400" dirty="0">
                <a:latin typeface="Abadi" panose="020B0604020104020204" pitchFamily="34" charset="0"/>
              </a:rPr>
              <a:t>business decision.</a:t>
            </a:r>
            <a:endParaRPr lang="en-US" sz="1400" b="1" dirty="0">
              <a:latin typeface="Abadi" panose="020B0604020104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FAE785-9226-47D0-AF82-89494133C761}"/>
              </a:ext>
            </a:extLst>
          </p:cNvPr>
          <p:cNvGrpSpPr/>
          <p:nvPr/>
        </p:nvGrpSpPr>
        <p:grpSpPr>
          <a:xfrm>
            <a:off x="5735644" y="1874353"/>
            <a:ext cx="1361209" cy="1549951"/>
            <a:chOff x="5744707" y="2614173"/>
            <a:chExt cx="1361209" cy="15499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BA32CF-6F1F-452E-A16A-243572115A92}"/>
                </a:ext>
              </a:extLst>
            </p:cNvPr>
            <p:cNvSpPr/>
            <p:nvPr/>
          </p:nvSpPr>
          <p:spPr>
            <a:xfrm>
              <a:off x="5744707" y="2614173"/>
              <a:ext cx="1361209" cy="15499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962619A-1A40-4486-AB6A-41D6976F0060}"/>
                </a:ext>
              </a:extLst>
            </p:cNvPr>
            <p:cNvGrpSpPr/>
            <p:nvPr/>
          </p:nvGrpSpPr>
          <p:grpSpPr>
            <a:xfrm>
              <a:off x="5836129" y="2754934"/>
              <a:ext cx="1178364" cy="1348132"/>
              <a:chOff x="4884821" y="1635291"/>
              <a:chExt cx="1852864" cy="1741569"/>
            </a:xfrm>
          </p:grpSpPr>
          <p:pic>
            <p:nvPicPr>
              <p:cNvPr id="45" name="Graphic 44" descr="Mathematics with solid fill">
                <a:extLst>
                  <a:ext uri="{FF2B5EF4-FFF2-40B4-BE49-F238E27FC236}">
                    <a16:creationId xmlns:a16="http://schemas.microsoft.com/office/drawing/2014/main" id="{89B297D2-D03E-4F85-932D-9F84B7503C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8885" y="24624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phic 45" descr="Computer with solid fill">
                <a:extLst>
                  <a:ext uri="{FF2B5EF4-FFF2-40B4-BE49-F238E27FC236}">
                    <a16:creationId xmlns:a16="http://schemas.microsoft.com/office/drawing/2014/main" id="{730F6589-D8EF-4732-B66F-66A84B471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884821" y="16352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phic 46" descr="Statistics with solid fill">
                <a:extLst>
                  <a:ext uri="{FF2B5EF4-FFF2-40B4-BE49-F238E27FC236}">
                    <a16:creationId xmlns:a16="http://schemas.microsoft.com/office/drawing/2014/main" id="{4EE2D0DB-C1BE-4C5A-92C2-10F88FA0F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23285" y="16352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phic 47" descr="Robot outline">
                <a:extLst>
                  <a:ext uri="{FF2B5EF4-FFF2-40B4-BE49-F238E27FC236}">
                    <a16:creationId xmlns:a16="http://schemas.microsoft.com/office/drawing/2014/main" id="{47529FEF-1BAE-446C-B5E0-728CA4FD8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63391" y="2549691"/>
                <a:ext cx="705851" cy="705851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AC8122-C154-40D5-B62F-47A9DB5A6BAD}"/>
              </a:ext>
            </a:extLst>
          </p:cNvPr>
          <p:cNvSpPr txBox="1"/>
          <p:nvPr/>
        </p:nvSpPr>
        <p:spPr>
          <a:xfrm>
            <a:off x="1011908" y="3043904"/>
            <a:ext cx="45784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Analytics</a:t>
            </a:r>
            <a:r>
              <a:rPr lang="en-US" sz="1400" dirty="0">
                <a:latin typeface="Abadi" panose="020B0604020104020204" pitchFamily="34" charset="0"/>
              </a:rPr>
              <a:t> exploration of information to identify insights to</a:t>
            </a:r>
          </a:p>
          <a:p>
            <a:r>
              <a:rPr lang="en-US" sz="1400" dirty="0">
                <a:latin typeface="Abadi" panose="020B0604020104020204" pitchFamily="34" charset="0"/>
              </a:rPr>
              <a:t>Improve business</a:t>
            </a:r>
          </a:p>
          <a:p>
            <a:endParaRPr lang="en-US" sz="1400" dirty="0">
              <a:latin typeface="Abadi" panose="020B0604020104020204" pitchFamily="34" charset="0"/>
            </a:endParaRPr>
          </a:p>
        </p:txBody>
      </p:sp>
      <p:pic>
        <p:nvPicPr>
          <p:cNvPr id="55" name="Graphic 54" descr="Statistics with solid fill">
            <a:extLst>
              <a:ext uri="{FF2B5EF4-FFF2-40B4-BE49-F238E27FC236}">
                <a16:creationId xmlns:a16="http://schemas.microsoft.com/office/drawing/2014/main" id="{475140B3-67FC-449B-9ED1-21250CC389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1168" y="2793549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71DBA5A-B998-4F81-866C-B5736AF43CC6}"/>
              </a:ext>
            </a:extLst>
          </p:cNvPr>
          <p:cNvSpPr txBox="1"/>
          <p:nvPr/>
        </p:nvSpPr>
        <p:spPr>
          <a:xfrm>
            <a:off x="5742734" y="2000102"/>
            <a:ext cx="56382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Improve current processes with: 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Use of Data Engineering to extract and process huge amount of structured and Unstructured data. 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Capable of complex Algorithm models and Data processing to identify hidden patterns and insights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Exploration of the unknown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Computer Engineering and Machine Learning</a:t>
            </a:r>
          </a:p>
          <a:p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               Delivers Predictive models to </a:t>
            </a:r>
            <a:r>
              <a:rPr lang="en-US" sz="1600" u="sng" dirty="0">
                <a:solidFill>
                  <a:srgbClr val="00B0F0"/>
                </a:solidFill>
                <a:latin typeface="Abadi" panose="020B0604020104020204" pitchFamily="34" charset="0"/>
              </a:rPr>
              <a:t>forecast future </a:t>
            </a:r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60" name="Graphic 59" descr="Right pointing backhand index outline">
            <a:extLst>
              <a:ext uri="{FF2B5EF4-FFF2-40B4-BE49-F238E27FC236}">
                <a16:creationId xmlns:a16="http://schemas.microsoft.com/office/drawing/2014/main" id="{DEF00793-7AE2-4332-B896-CE41EC1490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03634" y="5572459"/>
            <a:ext cx="655345" cy="6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1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Comparing Two Scenarios using PMF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B18D2-6C50-4697-ACCB-30E0DF18843C}"/>
              </a:ext>
            </a:extLst>
          </p:cNvPr>
          <p:cNvSpPr txBox="1"/>
          <p:nvPr/>
        </p:nvSpPr>
        <p:spPr>
          <a:xfrm>
            <a:off x="441405" y="898590"/>
            <a:ext cx="113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Problems are easier to solve, Work are easily done, People are being connected, Diseases are detected earlier…..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2189C-B182-4550-BE72-15D67F96DC57}"/>
              </a:ext>
            </a:extLst>
          </p:cNvPr>
          <p:cNvSpPr txBox="1"/>
          <p:nvPr/>
        </p:nvSpPr>
        <p:spPr>
          <a:xfrm>
            <a:off x="8149389" y="2253784"/>
            <a:ext cx="283426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Risk and Fraud Management decision (Examples) 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Reporting, Alerting and Notification System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Monitoring Application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Automated Case Management 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Reduction of False Positive when identifying fraud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Influence Security Applications</a:t>
            </a:r>
          </a:p>
          <a:p>
            <a:endParaRPr lang="en-US" sz="105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Graphic 7" descr="Doctor female with solid fill">
            <a:extLst>
              <a:ext uri="{FF2B5EF4-FFF2-40B4-BE49-F238E27FC236}">
                <a16:creationId xmlns:a16="http://schemas.microsoft.com/office/drawing/2014/main" id="{C8BE2C0F-9251-48FE-AE61-C86C26A1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200" y="1353537"/>
            <a:ext cx="914400" cy="914400"/>
          </a:xfrm>
          <a:prstGeom prst="rect">
            <a:avLst/>
          </a:prstGeom>
        </p:spPr>
      </p:pic>
      <p:pic>
        <p:nvPicPr>
          <p:cNvPr id="10" name="Graphic 9" descr="Travel outline">
            <a:extLst>
              <a:ext uri="{FF2B5EF4-FFF2-40B4-BE49-F238E27FC236}">
                <a16:creationId xmlns:a16="http://schemas.microsoft.com/office/drawing/2014/main" id="{8110D858-97C2-422D-A0AF-AE777C140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598" y="2511933"/>
            <a:ext cx="724323" cy="724323"/>
          </a:xfrm>
          <a:prstGeom prst="rect">
            <a:avLst/>
          </a:prstGeom>
        </p:spPr>
      </p:pic>
      <p:pic>
        <p:nvPicPr>
          <p:cNvPr id="13" name="Graphic 12" descr="Connections outline">
            <a:extLst>
              <a:ext uri="{FF2B5EF4-FFF2-40B4-BE49-F238E27FC236}">
                <a16:creationId xmlns:a16="http://schemas.microsoft.com/office/drawing/2014/main" id="{C44594B5-56C0-475D-9833-FF6C66F67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865" y="356586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783C9B-929E-4970-9A69-9A2F2E3AD666}"/>
              </a:ext>
            </a:extLst>
          </p:cNvPr>
          <p:cNvSpPr txBox="1"/>
          <p:nvPr/>
        </p:nvSpPr>
        <p:spPr>
          <a:xfrm>
            <a:off x="2207126" y="1353537"/>
            <a:ext cx="92562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Medical and Healthcare</a:t>
            </a:r>
          </a:p>
          <a:p>
            <a:r>
              <a:rPr lang="en-US" sz="1600" dirty="0"/>
              <a:t>Faster Diagnosis using known medical information and captured patient data</a:t>
            </a:r>
          </a:p>
          <a:p>
            <a:r>
              <a:rPr lang="en-US" sz="1600" dirty="0"/>
              <a:t>Recommendation on treatments where effectiveness are backed by data </a:t>
            </a:r>
          </a:p>
          <a:p>
            <a:r>
              <a:rPr lang="en-US" sz="1600" dirty="0"/>
              <a:t>Improve hospitals and healthcare facilities services</a:t>
            </a:r>
          </a:p>
          <a:p>
            <a:endParaRPr lang="en-US" sz="1600" dirty="0"/>
          </a:p>
          <a:p>
            <a:r>
              <a:rPr lang="en-US" sz="1600" b="1" dirty="0"/>
              <a:t>Travel and Logistics</a:t>
            </a:r>
          </a:p>
          <a:p>
            <a:r>
              <a:rPr lang="en-US" sz="1600" dirty="0"/>
              <a:t>Improve Travel by recommending routes base on real-time situations (weather, events, roadside accidents)</a:t>
            </a:r>
          </a:p>
          <a:p>
            <a:r>
              <a:rPr lang="en-US" sz="1600" dirty="0"/>
              <a:t>Optimize Delivery routes that guarantee customer satisfaction and lower delivery cost</a:t>
            </a:r>
          </a:p>
          <a:p>
            <a:endParaRPr lang="en-US" sz="1600" dirty="0"/>
          </a:p>
          <a:p>
            <a:r>
              <a:rPr lang="en-US" sz="1600" b="1" dirty="0"/>
              <a:t>Social Media</a:t>
            </a:r>
          </a:p>
          <a:p>
            <a:r>
              <a:rPr lang="en-US" sz="1600" dirty="0"/>
              <a:t>Connecting people with the same likes, background, and acquaintances (Facebook, Instagram, </a:t>
            </a:r>
            <a:r>
              <a:rPr lang="en-US" sz="1600" dirty="0" err="1"/>
              <a:t>Linkedin</a:t>
            </a:r>
            <a:r>
              <a:rPr lang="en-US" sz="1600" dirty="0"/>
              <a:t>) </a:t>
            </a:r>
          </a:p>
          <a:p>
            <a:r>
              <a:rPr lang="en-US" sz="1600" dirty="0"/>
              <a:t>Builds community, group and organization with shared ideas and common goals</a:t>
            </a:r>
          </a:p>
          <a:p>
            <a:endParaRPr lang="en-US" sz="1600" dirty="0"/>
          </a:p>
          <a:p>
            <a:r>
              <a:rPr lang="en-US" sz="1600" b="1" dirty="0"/>
              <a:t>Users Experience</a:t>
            </a:r>
          </a:p>
          <a:p>
            <a:r>
              <a:rPr lang="en-US" sz="1600" dirty="0"/>
              <a:t>Personalize customer experiences</a:t>
            </a:r>
          </a:p>
          <a:p>
            <a:r>
              <a:rPr lang="en-US" sz="1600" dirty="0"/>
              <a:t>Suggest Product and Services and compare pricing </a:t>
            </a:r>
          </a:p>
          <a:p>
            <a:r>
              <a:rPr lang="en-US" sz="1600" dirty="0"/>
              <a:t>Ease in searches by providing recommendation that fit’s customer need (Amazon recommends, Auto-fill on Search engines)</a:t>
            </a:r>
          </a:p>
        </p:txBody>
      </p:sp>
      <p:pic>
        <p:nvPicPr>
          <p:cNvPr id="18" name="Graphic 17" descr="Shopping cart with solid fill">
            <a:extLst>
              <a:ext uri="{FF2B5EF4-FFF2-40B4-BE49-F238E27FC236}">
                <a16:creationId xmlns:a16="http://schemas.microsoft.com/office/drawing/2014/main" id="{52B3EDF0-0287-45DA-A26B-371B42E2B7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803" y="4780610"/>
            <a:ext cx="914400" cy="914400"/>
          </a:xfrm>
          <a:prstGeom prst="rect">
            <a:avLst/>
          </a:prstGeom>
        </p:spPr>
      </p:pic>
      <p:pic>
        <p:nvPicPr>
          <p:cNvPr id="26" name="Graphic 25" descr="Fork In Road outline">
            <a:extLst>
              <a:ext uri="{FF2B5EF4-FFF2-40B4-BE49-F238E27FC236}">
                <a16:creationId xmlns:a16="http://schemas.microsoft.com/office/drawing/2014/main" id="{FE460600-5F85-4BA2-886C-A9C983DC5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9003" y="2724350"/>
            <a:ext cx="599832" cy="5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CDF of a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B18D2-6C50-4697-ACCB-30E0DF18843C}"/>
              </a:ext>
            </a:extLst>
          </p:cNvPr>
          <p:cNvSpPr txBox="1"/>
          <p:nvPr/>
        </p:nvSpPr>
        <p:spPr>
          <a:xfrm>
            <a:off x="441405" y="898590"/>
            <a:ext cx="113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Problems are easier to solve, Work are easily done, People are being connected, Diseases are detected earlier…..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2189C-B182-4550-BE72-15D67F96DC57}"/>
              </a:ext>
            </a:extLst>
          </p:cNvPr>
          <p:cNvSpPr txBox="1"/>
          <p:nvPr/>
        </p:nvSpPr>
        <p:spPr>
          <a:xfrm>
            <a:off x="8149389" y="2253784"/>
            <a:ext cx="283426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Risk and Fraud Management decision (Examples) 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Reporting, Alerting and Notification System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Monitoring Application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Automated Case Management 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Reduction of False Positive when identifying fraud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Influence Security Applications</a:t>
            </a:r>
          </a:p>
          <a:p>
            <a:endParaRPr lang="en-US" sz="105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Graphic 7" descr="Doctor female with solid fill">
            <a:extLst>
              <a:ext uri="{FF2B5EF4-FFF2-40B4-BE49-F238E27FC236}">
                <a16:creationId xmlns:a16="http://schemas.microsoft.com/office/drawing/2014/main" id="{C8BE2C0F-9251-48FE-AE61-C86C26A1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200" y="1353537"/>
            <a:ext cx="914400" cy="914400"/>
          </a:xfrm>
          <a:prstGeom prst="rect">
            <a:avLst/>
          </a:prstGeom>
        </p:spPr>
      </p:pic>
      <p:pic>
        <p:nvPicPr>
          <p:cNvPr id="10" name="Graphic 9" descr="Travel outline">
            <a:extLst>
              <a:ext uri="{FF2B5EF4-FFF2-40B4-BE49-F238E27FC236}">
                <a16:creationId xmlns:a16="http://schemas.microsoft.com/office/drawing/2014/main" id="{8110D858-97C2-422D-A0AF-AE777C140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598" y="2511933"/>
            <a:ext cx="724323" cy="724323"/>
          </a:xfrm>
          <a:prstGeom prst="rect">
            <a:avLst/>
          </a:prstGeom>
        </p:spPr>
      </p:pic>
      <p:pic>
        <p:nvPicPr>
          <p:cNvPr id="13" name="Graphic 12" descr="Connections outline">
            <a:extLst>
              <a:ext uri="{FF2B5EF4-FFF2-40B4-BE49-F238E27FC236}">
                <a16:creationId xmlns:a16="http://schemas.microsoft.com/office/drawing/2014/main" id="{C44594B5-56C0-475D-9833-FF6C66F67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865" y="356586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783C9B-929E-4970-9A69-9A2F2E3AD666}"/>
              </a:ext>
            </a:extLst>
          </p:cNvPr>
          <p:cNvSpPr txBox="1"/>
          <p:nvPr/>
        </p:nvSpPr>
        <p:spPr>
          <a:xfrm>
            <a:off x="2207126" y="1353537"/>
            <a:ext cx="92562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Medical and Healthcare</a:t>
            </a:r>
          </a:p>
          <a:p>
            <a:r>
              <a:rPr lang="en-US" sz="1600" dirty="0"/>
              <a:t>Faster Diagnosis using known medical information and captured patient data</a:t>
            </a:r>
          </a:p>
          <a:p>
            <a:r>
              <a:rPr lang="en-US" sz="1600" dirty="0"/>
              <a:t>Recommendation on treatments where effectiveness are backed by data </a:t>
            </a:r>
          </a:p>
          <a:p>
            <a:r>
              <a:rPr lang="en-US" sz="1600" dirty="0"/>
              <a:t>Improve hospitals and healthcare facilities services</a:t>
            </a:r>
          </a:p>
          <a:p>
            <a:endParaRPr lang="en-US" sz="1600" dirty="0"/>
          </a:p>
          <a:p>
            <a:r>
              <a:rPr lang="en-US" sz="1600" b="1" dirty="0"/>
              <a:t>Travel and Logistics</a:t>
            </a:r>
          </a:p>
          <a:p>
            <a:r>
              <a:rPr lang="en-US" sz="1600" dirty="0"/>
              <a:t>Improve Travel by recommending routes base on real-time situations (weather, events, roadside accidents)</a:t>
            </a:r>
          </a:p>
          <a:p>
            <a:r>
              <a:rPr lang="en-US" sz="1600" dirty="0"/>
              <a:t>Optimize Delivery routes that guarantee customer satisfaction and lower delivery cost</a:t>
            </a:r>
          </a:p>
          <a:p>
            <a:endParaRPr lang="en-US" sz="1600" dirty="0"/>
          </a:p>
          <a:p>
            <a:r>
              <a:rPr lang="en-US" sz="1600" b="1" dirty="0"/>
              <a:t>Social Media</a:t>
            </a:r>
          </a:p>
          <a:p>
            <a:r>
              <a:rPr lang="en-US" sz="1600" dirty="0"/>
              <a:t>Connecting people with the same likes, background, and acquaintances (Facebook, Instagram, </a:t>
            </a:r>
            <a:r>
              <a:rPr lang="en-US" sz="1600" dirty="0" err="1"/>
              <a:t>Linkedin</a:t>
            </a:r>
            <a:r>
              <a:rPr lang="en-US" sz="1600" dirty="0"/>
              <a:t>) </a:t>
            </a:r>
          </a:p>
          <a:p>
            <a:r>
              <a:rPr lang="en-US" sz="1600" dirty="0"/>
              <a:t>Builds community, group and organization with shared ideas and common goals</a:t>
            </a:r>
          </a:p>
          <a:p>
            <a:endParaRPr lang="en-US" sz="1600" dirty="0"/>
          </a:p>
          <a:p>
            <a:r>
              <a:rPr lang="en-US" sz="1600" b="1" dirty="0"/>
              <a:t>Users Experience</a:t>
            </a:r>
          </a:p>
          <a:p>
            <a:r>
              <a:rPr lang="en-US" sz="1600" dirty="0"/>
              <a:t>Personalize customer experiences</a:t>
            </a:r>
          </a:p>
          <a:p>
            <a:r>
              <a:rPr lang="en-US" sz="1600" dirty="0"/>
              <a:t>Suggest Product and Services and compare pricing </a:t>
            </a:r>
          </a:p>
          <a:p>
            <a:r>
              <a:rPr lang="en-US" sz="1600" dirty="0"/>
              <a:t>Ease in searches by providing recommendation that fit’s customer need (Amazon recommends, Auto-fill on Search engines)</a:t>
            </a:r>
          </a:p>
        </p:txBody>
      </p:sp>
      <p:pic>
        <p:nvPicPr>
          <p:cNvPr id="18" name="Graphic 17" descr="Shopping cart with solid fill">
            <a:extLst>
              <a:ext uri="{FF2B5EF4-FFF2-40B4-BE49-F238E27FC236}">
                <a16:creationId xmlns:a16="http://schemas.microsoft.com/office/drawing/2014/main" id="{52B3EDF0-0287-45DA-A26B-371B42E2B7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803" y="4780610"/>
            <a:ext cx="914400" cy="914400"/>
          </a:xfrm>
          <a:prstGeom prst="rect">
            <a:avLst/>
          </a:prstGeom>
        </p:spPr>
      </p:pic>
      <p:pic>
        <p:nvPicPr>
          <p:cNvPr id="26" name="Graphic 25" descr="Fork In Road outline">
            <a:extLst>
              <a:ext uri="{FF2B5EF4-FFF2-40B4-BE49-F238E27FC236}">
                <a16:creationId xmlns:a16="http://schemas.microsoft.com/office/drawing/2014/main" id="{FE460600-5F85-4BA2-886C-A9C983DC5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9003" y="2724350"/>
            <a:ext cx="599832" cy="5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Analytical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4F424-6881-47BC-BF59-9F51B0AFEB07}"/>
              </a:ext>
            </a:extLst>
          </p:cNvPr>
          <p:cNvSpPr txBox="1"/>
          <p:nvPr/>
        </p:nvSpPr>
        <p:spPr>
          <a:xfrm>
            <a:off x="256674" y="1393658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current process: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88C625-67F1-4677-B918-4E6BE60E0D9E}"/>
              </a:ext>
            </a:extLst>
          </p:cNvPr>
          <p:cNvSpPr/>
          <p:nvPr/>
        </p:nvSpPr>
        <p:spPr>
          <a:xfrm>
            <a:off x="5534526" y="529884"/>
            <a:ext cx="6216069" cy="57586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839E2-437F-4897-AF64-A99806966140}"/>
              </a:ext>
            </a:extLst>
          </p:cNvPr>
          <p:cNvSpPr txBox="1"/>
          <p:nvPr/>
        </p:nvSpPr>
        <p:spPr>
          <a:xfrm>
            <a:off x="5955704" y="1393658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Data Science </a:t>
            </a:r>
          </a:p>
        </p:txBody>
      </p: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A723BAA-BC8D-4C8D-94AE-23036703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168" y="1723045"/>
            <a:ext cx="914400" cy="914400"/>
          </a:xfrm>
          <a:prstGeom prst="rect">
            <a:avLst/>
          </a:prstGeom>
        </p:spPr>
      </p:pic>
      <p:pic>
        <p:nvPicPr>
          <p:cNvPr id="32" name="Graphic 31" descr="Business Growth">
            <a:extLst>
              <a:ext uri="{FF2B5EF4-FFF2-40B4-BE49-F238E27FC236}">
                <a16:creationId xmlns:a16="http://schemas.microsoft.com/office/drawing/2014/main" id="{42BC1A1A-2056-4FB9-B9C7-CF071EB17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039" y="5198765"/>
            <a:ext cx="914400" cy="914400"/>
          </a:xfrm>
          <a:prstGeom prst="rect">
            <a:avLst/>
          </a:prstGeom>
        </p:spPr>
      </p:pic>
      <p:pic>
        <p:nvPicPr>
          <p:cNvPr id="33" name="Graphic 32" descr="Research">
            <a:extLst>
              <a:ext uri="{FF2B5EF4-FFF2-40B4-BE49-F238E27FC236}">
                <a16:creationId xmlns:a16="http://schemas.microsoft.com/office/drawing/2014/main" id="{FC4FA48B-6EC7-4798-ACFC-15A997346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744" y="405027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65E7A6-314E-4449-91B1-59D7CD7887B1}"/>
              </a:ext>
            </a:extLst>
          </p:cNvPr>
          <p:cNvSpPr txBox="1"/>
          <p:nvPr/>
        </p:nvSpPr>
        <p:spPr>
          <a:xfrm>
            <a:off x="256674" y="754527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use of Data assets....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BE2CD-F320-439D-B061-499A06CC028E}"/>
              </a:ext>
            </a:extLst>
          </p:cNvPr>
          <p:cNvSpPr txBox="1"/>
          <p:nvPr/>
        </p:nvSpPr>
        <p:spPr>
          <a:xfrm>
            <a:off x="1004819" y="2017334"/>
            <a:ext cx="45784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Reports </a:t>
            </a:r>
            <a:r>
              <a:rPr lang="en-US" sz="1400" dirty="0">
                <a:latin typeface="Abadi" panose="020B0604020104020204" pitchFamily="34" charset="0"/>
              </a:rPr>
              <a:t>representation of historical data to show current </a:t>
            </a:r>
          </a:p>
          <a:p>
            <a:r>
              <a:rPr lang="en-US" sz="1400" dirty="0">
                <a:latin typeface="Abadi" panose="020B0604020104020204" pitchFamily="34" charset="0"/>
              </a:rPr>
              <a:t>metrices and information in different user-friendly format</a:t>
            </a:r>
          </a:p>
          <a:p>
            <a:endParaRPr lang="en-US" sz="1400" dirty="0">
              <a:latin typeface="Abadi" panose="020B0604020104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41B59E-DCD8-430B-976D-6DADFC4B2759}"/>
              </a:ext>
            </a:extLst>
          </p:cNvPr>
          <p:cNvCxnSpPr/>
          <p:nvPr/>
        </p:nvCxnSpPr>
        <p:spPr>
          <a:xfrm flipV="1">
            <a:off x="349039" y="1699370"/>
            <a:ext cx="4711334" cy="393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2C70F8-01A8-479E-8ECC-C964C9AC48CA}"/>
              </a:ext>
            </a:extLst>
          </p:cNvPr>
          <p:cNvCxnSpPr>
            <a:cxnSpLocks/>
          </p:cNvCxnSpPr>
          <p:nvPr/>
        </p:nvCxnSpPr>
        <p:spPr>
          <a:xfrm flipV="1">
            <a:off x="6112238" y="1678735"/>
            <a:ext cx="5448300" cy="27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D08445-FE2F-44C8-91FD-4452DA11FAF9}"/>
              </a:ext>
            </a:extLst>
          </p:cNvPr>
          <p:cNvSpPr txBox="1"/>
          <p:nvPr/>
        </p:nvSpPr>
        <p:spPr>
          <a:xfrm>
            <a:off x="1004819" y="4124895"/>
            <a:ext cx="421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Research/Development </a:t>
            </a:r>
            <a:r>
              <a:rPr lang="en-US" sz="1400" dirty="0">
                <a:latin typeface="Abadi" panose="020B0604020104020204" pitchFamily="34" charset="0"/>
              </a:rPr>
              <a:t>focusing on innovation and </a:t>
            </a:r>
          </a:p>
          <a:p>
            <a:r>
              <a:rPr lang="en-US" sz="1400" dirty="0">
                <a:latin typeface="Abadi" panose="020B0604020104020204" pitchFamily="34" charset="0"/>
              </a:rPr>
              <a:t>Introduction of new product and services to improve</a:t>
            </a:r>
          </a:p>
          <a:p>
            <a:r>
              <a:rPr lang="en-US" sz="1400" dirty="0">
                <a:latin typeface="Abadi" panose="020B0604020104020204" pitchFamily="34" charset="0"/>
              </a:rPr>
              <a:t>existing offering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08E25B-2416-40FF-8841-740D57625B18}"/>
              </a:ext>
            </a:extLst>
          </p:cNvPr>
          <p:cNvSpPr txBox="1"/>
          <p:nvPr/>
        </p:nvSpPr>
        <p:spPr>
          <a:xfrm>
            <a:off x="1047395" y="5203127"/>
            <a:ext cx="43316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Business Intelligence </a:t>
            </a:r>
            <a:r>
              <a:rPr lang="en-US" sz="1400" dirty="0">
                <a:latin typeface="Abadi" panose="020B0604020104020204" pitchFamily="34" charset="0"/>
              </a:rPr>
              <a:t>analyzing current data to deliver </a:t>
            </a:r>
          </a:p>
          <a:p>
            <a:r>
              <a:rPr lang="en-US" sz="1400" dirty="0">
                <a:latin typeface="Abadi" panose="020B0604020104020204" pitchFamily="34" charset="0"/>
              </a:rPr>
              <a:t>   actionable information to make informed </a:t>
            </a:r>
          </a:p>
          <a:p>
            <a:r>
              <a:rPr lang="en-US" sz="1400" dirty="0">
                <a:latin typeface="Abadi" panose="020B0604020104020204" pitchFamily="34" charset="0"/>
              </a:rPr>
              <a:t>business decision.</a:t>
            </a:r>
            <a:endParaRPr lang="en-US" sz="1400" b="1" dirty="0">
              <a:latin typeface="Abadi" panose="020B0604020104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FAE785-9226-47D0-AF82-89494133C761}"/>
              </a:ext>
            </a:extLst>
          </p:cNvPr>
          <p:cNvGrpSpPr/>
          <p:nvPr/>
        </p:nvGrpSpPr>
        <p:grpSpPr>
          <a:xfrm>
            <a:off x="5735644" y="1874353"/>
            <a:ext cx="1361209" cy="1549951"/>
            <a:chOff x="5744707" y="2614173"/>
            <a:chExt cx="1361209" cy="15499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BA32CF-6F1F-452E-A16A-243572115A92}"/>
                </a:ext>
              </a:extLst>
            </p:cNvPr>
            <p:cNvSpPr/>
            <p:nvPr/>
          </p:nvSpPr>
          <p:spPr>
            <a:xfrm>
              <a:off x="5744707" y="2614173"/>
              <a:ext cx="1361209" cy="15499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962619A-1A40-4486-AB6A-41D6976F0060}"/>
                </a:ext>
              </a:extLst>
            </p:cNvPr>
            <p:cNvGrpSpPr/>
            <p:nvPr/>
          </p:nvGrpSpPr>
          <p:grpSpPr>
            <a:xfrm>
              <a:off x="5836129" y="2754934"/>
              <a:ext cx="1178364" cy="1348132"/>
              <a:chOff x="4884821" y="1635291"/>
              <a:chExt cx="1852864" cy="1741569"/>
            </a:xfrm>
          </p:grpSpPr>
          <p:pic>
            <p:nvPicPr>
              <p:cNvPr id="45" name="Graphic 44" descr="Mathematics with solid fill">
                <a:extLst>
                  <a:ext uri="{FF2B5EF4-FFF2-40B4-BE49-F238E27FC236}">
                    <a16:creationId xmlns:a16="http://schemas.microsoft.com/office/drawing/2014/main" id="{89B297D2-D03E-4F85-932D-9F84B7503C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8885" y="24624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phic 45" descr="Computer with solid fill">
                <a:extLst>
                  <a:ext uri="{FF2B5EF4-FFF2-40B4-BE49-F238E27FC236}">
                    <a16:creationId xmlns:a16="http://schemas.microsoft.com/office/drawing/2014/main" id="{730F6589-D8EF-4732-B66F-66A84B471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884821" y="16352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phic 46" descr="Statistics with solid fill">
                <a:extLst>
                  <a:ext uri="{FF2B5EF4-FFF2-40B4-BE49-F238E27FC236}">
                    <a16:creationId xmlns:a16="http://schemas.microsoft.com/office/drawing/2014/main" id="{4EE2D0DB-C1BE-4C5A-92C2-10F88FA0F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23285" y="16352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phic 47" descr="Robot outline">
                <a:extLst>
                  <a:ext uri="{FF2B5EF4-FFF2-40B4-BE49-F238E27FC236}">
                    <a16:creationId xmlns:a16="http://schemas.microsoft.com/office/drawing/2014/main" id="{47529FEF-1BAE-446C-B5E0-728CA4FD8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63391" y="2549691"/>
                <a:ext cx="705851" cy="705851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AC8122-C154-40D5-B62F-47A9DB5A6BAD}"/>
              </a:ext>
            </a:extLst>
          </p:cNvPr>
          <p:cNvSpPr txBox="1"/>
          <p:nvPr/>
        </p:nvSpPr>
        <p:spPr>
          <a:xfrm>
            <a:off x="1011908" y="3043904"/>
            <a:ext cx="45784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Analytics</a:t>
            </a:r>
            <a:r>
              <a:rPr lang="en-US" sz="1400" dirty="0">
                <a:latin typeface="Abadi" panose="020B0604020104020204" pitchFamily="34" charset="0"/>
              </a:rPr>
              <a:t> exploration of information to identify insights to</a:t>
            </a:r>
          </a:p>
          <a:p>
            <a:r>
              <a:rPr lang="en-US" sz="1400" dirty="0">
                <a:latin typeface="Abadi" panose="020B0604020104020204" pitchFamily="34" charset="0"/>
              </a:rPr>
              <a:t>Improve business</a:t>
            </a:r>
          </a:p>
          <a:p>
            <a:endParaRPr lang="en-US" sz="1400" dirty="0">
              <a:latin typeface="Abadi" panose="020B0604020104020204" pitchFamily="34" charset="0"/>
            </a:endParaRPr>
          </a:p>
        </p:txBody>
      </p:sp>
      <p:pic>
        <p:nvPicPr>
          <p:cNvPr id="55" name="Graphic 54" descr="Statistics with solid fill">
            <a:extLst>
              <a:ext uri="{FF2B5EF4-FFF2-40B4-BE49-F238E27FC236}">
                <a16:creationId xmlns:a16="http://schemas.microsoft.com/office/drawing/2014/main" id="{475140B3-67FC-449B-9ED1-21250CC389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1168" y="2793549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71DBA5A-B998-4F81-866C-B5736AF43CC6}"/>
              </a:ext>
            </a:extLst>
          </p:cNvPr>
          <p:cNvSpPr txBox="1"/>
          <p:nvPr/>
        </p:nvSpPr>
        <p:spPr>
          <a:xfrm>
            <a:off x="5742734" y="2000102"/>
            <a:ext cx="56382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Improve current processes with: 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Use of Data Engineering to extract and process huge amount of structured and Unstructured data. 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Capable of complex Algorithm models and Data processing to identify hidden patterns and insights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Exploration of the unknown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Computer Engineering and Machine Learning</a:t>
            </a:r>
          </a:p>
          <a:p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               Delivers Predictive models to </a:t>
            </a:r>
            <a:r>
              <a:rPr lang="en-US" sz="1600" u="sng" dirty="0">
                <a:solidFill>
                  <a:srgbClr val="00B0F0"/>
                </a:solidFill>
                <a:latin typeface="Abadi" panose="020B0604020104020204" pitchFamily="34" charset="0"/>
              </a:rPr>
              <a:t>forecast future </a:t>
            </a:r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60" name="Graphic 59" descr="Right pointing backhand index outline">
            <a:extLst>
              <a:ext uri="{FF2B5EF4-FFF2-40B4-BE49-F238E27FC236}">
                <a16:creationId xmlns:a16="http://schemas.microsoft.com/office/drawing/2014/main" id="{DEF00793-7AE2-4332-B896-CE41EC1490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03634" y="5572459"/>
            <a:ext cx="655345" cy="6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4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Analytical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4F424-6881-47BC-BF59-9F51B0AFEB07}"/>
              </a:ext>
            </a:extLst>
          </p:cNvPr>
          <p:cNvSpPr txBox="1"/>
          <p:nvPr/>
        </p:nvSpPr>
        <p:spPr>
          <a:xfrm>
            <a:off x="256674" y="1393658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current process: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88C625-67F1-4677-B918-4E6BE60E0D9E}"/>
              </a:ext>
            </a:extLst>
          </p:cNvPr>
          <p:cNvSpPr/>
          <p:nvPr/>
        </p:nvSpPr>
        <p:spPr>
          <a:xfrm>
            <a:off x="5534526" y="529884"/>
            <a:ext cx="6216069" cy="57586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839E2-437F-4897-AF64-A99806966140}"/>
              </a:ext>
            </a:extLst>
          </p:cNvPr>
          <p:cNvSpPr txBox="1"/>
          <p:nvPr/>
        </p:nvSpPr>
        <p:spPr>
          <a:xfrm>
            <a:off x="5955704" y="1393658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Data Science </a:t>
            </a:r>
          </a:p>
        </p:txBody>
      </p: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A723BAA-BC8D-4C8D-94AE-23036703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168" y="1723045"/>
            <a:ext cx="914400" cy="914400"/>
          </a:xfrm>
          <a:prstGeom prst="rect">
            <a:avLst/>
          </a:prstGeom>
        </p:spPr>
      </p:pic>
      <p:pic>
        <p:nvPicPr>
          <p:cNvPr id="32" name="Graphic 31" descr="Business Growth">
            <a:extLst>
              <a:ext uri="{FF2B5EF4-FFF2-40B4-BE49-F238E27FC236}">
                <a16:creationId xmlns:a16="http://schemas.microsoft.com/office/drawing/2014/main" id="{42BC1A1A-2056-4FB9-B9C7-CF071EB17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039" y="5198765"/>
            <a:ext cx="914400" cy="914400"/>
          </a:xfrm>
          <a:prstGeom prst="rect">
            <a:avLst/>
          </a:prstGeom>
        </p:spPr>
      </p:pic>
      <p:pic>
        <p:nvPicPr>
          <p:cNvPr id="33" name="Graphic 32" descr="Research">
            <a:extLst>
              <a:ext uri="{FF2B5EF4-FFF2-40B4-BE49-F238E27FC236}">
                <a16:creationId xmlns:a16="http://schemas.microsoft.com/office/drawing/2014/main" id="{FC4FA48B-6EC7-4798-ACFC-15A997346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744" y="405027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65E7A6-314E-4449-91B1-59D7CD7887B1}"/>
              </a:ext>
            </a:extLst>
          </p:cNvPr>
          <p:cNvSpPr txBox="1"/>
          <p:nvPr/>
        </p:nvSpPr>
        <p:spPr>
          <a:xfrm>
            <a:off x="256674" y="754527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use of Data assets....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BE2CD-F320-439D-B061-499A06CC028E}"/>
              </a:ext>
            </a:extLst>
          </p:cNvPr>
          <p:cNvSpPr txBox="1"/>
          <p:nvPr/>
        </p:nvSpPr>
        <p:spPr>
          <a:xfrm>
            <a:off x="1004819" y="2017334"/>
            <a:ext cx="45784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Reports </a:t>
            </a:r>
            <a:r>
              <a:rPr lang="en-US" sz="1400" dirty="0">
                <a:latin typeface="Abadi" panose="020B0604020104020204" pitchFamily="34" charset="0"/>
              </a:rPr>
              <a:t>representation of historical data to show current </a:t>
            </a:r>
          </a:p>
          <a:p>
            <a:r>
              <a:rPr lang="en-US" sz="1400" dirty="0">
                <a:latin typeface="Abadi" panose="020B0604020104020204" pitchFamily="34" charset="0"/>
              </a:rPr>
              <a:t>metrices and information in different user-friendly format</a:t>
            </a:r>
          </a:p>
          <a:p>
            <a:endParaRPr lang="en-US" sz="1400" dirty="0">
              <a:latin typeface="Abadi" panose="020B0604020104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41B59E-DCD8-430B-976D-6DADFC4B2759}"/>
              </a:ext>
            </a:extLst>
          </p:cNvPr>
          <p:cNvCxnSpPr/>
          <p:nvPr/>
        </p:nvCxnSpPr>
        <p:spPr>
          <a:xfrm flipV="1">
            <a:off x="349039" y="1699370"/>
            <a:ext cx="4711334" cy="393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2C70F8-01A8-479E-8ECC-C964C9AC48CA}"/>
              </a:ext>
            </a:extLst>
          </p:cNvPr>
          <p:cNvCxnSpPr>
            <a:cxnSpLocks/>
          </p:cNvCxnSpPr>
          <p:nvPr/>
        </p:nvCxnSpPr>
        <p:spPr>
          <a:xfrm flipV="1">
            <a:off x="6112238" y="1678735"/>
            <a:ext cx="5448300" cy="27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D08445-FE2F-44C8-91FD-4452DA11FAF9}"/>
              </a:ext>
            </a:extLst>
          </p:cNvPr>
          <p:cNvSpPr txBox="1"/>
          <p:nvPr/>
        </p:nvSpPr>
        <p:spPr>
          <a:xfrm>
            <a:off x="1004819" y="4124895"/>
            <a:ext cx="421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Research/Development </a:t>
            </a:r>
            <a:r>
              <a:rPr lang="en-US" sz="1400" dirty="0">
                <a:latin typeface="Abadi" panose="020B0604020104020204" pitchFamily="34" charset="0"/>
              </a:rPr>
              <a:t>focusing on innovation and </a:t>
            </a:r>
          </a:p>
          <a:p>
            <a:r>
              <a:rPr lang="en-US" sz="1400" dirty="0">
                <a:latin typeface="Abadi" panose="020B0604020104020204" pitchFamily="34" charset="0"/>
              </a:rPr>
              <a:t>Introduction of new product and services to improve</a:t>
            </a:r>
          </a:p>
          <a:p>
            <a:r>
              <a:rPr lang="en-US" sz="1400" dirty="0">
                <a:latin typeface="Abadi" panose="020B0604020104020204" pitchFamily="34" charset="0"/>
              </a:rPr>
              <a:t>existing offering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08E25B-2416-40FF-8841-740D57625B18}"/>
              </a:ext>
            </a:extLst>
          </p:cNvPr>
          <p:cNvSpPr txBox="1"/>
          <p:nvPr/>
        </p:nvSpPr>
        <p:spPr>
          <a:xfrm>
            <a:off x="1047395" y="5203127"/>
            <a:ext cx="43316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Business Intelligence </a:t>
            </a:r>
            <a:r>
              <a:rPr lang="en-US" sz="1400" dirty="0">
                <a:latin typeface="Abadi" panose="020B0604020104020204" pitchFamily="34" charset="0"/>
              </a:rPr>
              <a:t>analyzing current data to deliver </a:t>
            </a:r>
          </a:p>
          <a:p>
            <a:r>
              <a:rPr lang="en-US" sz="1400" dirty="0">
                <a:latin typeface="Abadi" panose="020B0604020104020204" pitchFamily="34" charset="0"/>
              </a:rPr>
              <a:t>   actionable information to make informed </a:t>
            </a:r>
          </a:p>
          <a:p>
            <a:r>
              <a:rPr lang="en-US" sz="1400" dirty="0">
                <a:latin typeface="Abadi" panose="020B0604020104020204" pitchFamily="34" charset="0"/>
              </a:rPr>
              <a:t>business decision.</a:t>
            </a:r>
            <a:endParaRPr lang="en-US" sz="1400" b="1" dirty="0">
              <a:latin typeface="Abadi" panose="020B0604020104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FAE785-9226-47D0-AF82-89494133C761}"/>
              </a:ext>
            </a:extLst>
          </p:cNvPr>
          <p:cNvGrpSpPr/>
          <p:nvPr/>
        </p:nvGrpSpPr>
        <p:grpSpPr>
          <a:xfrm>
            <a:off x="5735644" y="1874353"/>
            <a:ext cx="1361209" cy="1549951"/>
            <a:chOff x="5744707" y="2614173"/>
            <a:chExt cx="1361209" cy="15499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BA32CF-6F1F-452E-A16A-243572115A92}"/>
                </a:ext>
              </a:extLst>
            </p:cNvPr>
            <p:cNvSpPr/>
            <p:nvPr/>
          </p:nvSpPr>
          <p:spPr>
            <a:xfrm>
              <a:off x="5744707" y="2614173"/>
              <a:ext cx="1361209" cy="15499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962619A-1A40-4486-AB6A-41D6976F0060}"/>
                </a:ext>
              </a:extLst>
            </p:cNvPr>
            <p:cNvGrpSpPr/>
            <p:nvPr/>
          </p:nvGrpSpPr>
          <p:grpSpPr>
            <a:xfrm>
              <a:off x="5836129" y="2754934"/>
              <a:ext cx="1178364" cy="1348132"/>
              <a:chOff x="4884821" y="1635291"/>
              <a:chExt cx="1852864" cy="1741569"/>
            </a:xfrm>
          </p:grpSpPr>
          <p:pic>
            <p:nvPicPr>
              <p:cNvPr id="45" name="Graphic 44" descr="Mathematics with solid fill">
                <a:extLst>
                  <a:ext uri="{FF2B5EF4-FFF2-40B4-BE49-F238E27FC236}">
                    <a16:creationId xmlns:a16="http://schemas.microsoft.com/office/drawing/2014/main" id="{89B297D2-D03E-4F85-932D-9F84B7503C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8885" y="24624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phic 45" descr="Computer with solid fill">
                <a:extLst>
                  <a:ext uri="{FF2B5EF4-FFF2-40B4-BE49-F238E27FC236}">
                    <a16:creationId xmlns:a16="http://schemas.microsoft.com/office/drawing/2014/main" id="{730F6589-D8EF-4732-B66F-66A84B471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884821" y="16352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phic 46" descr="Statistics with solid fill">
                <a:extLst>
                  <a:ext uri="{FF2B5EF4-FFF2-40B4-BE49-F238E27FC236}">
                    <a16:creationId xmlns:a16="http://schemas.microsoft.com/office/drawing/2014/main" id="{4EE2D0DB-C1BE-4C5A-92C2-10F88FA0F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23285" y="16352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phic 47" descr="Robot outline">
                <a:extLst>
                  <a:ext uri="{FF2B5EF4-FFF2-40B4-BE49-F238E27FC236}">
                    <a16:creationId xmlns:a16="http://schemas.microsoft.com/office/drawing/2014/main" id="{47529FEF-1BAE-446C-B5E0-728CA4FD8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63391" y="2549691"/>
                <a:ext cx="705851" cy="705851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AC8122-C154-40D5-B62F-47A9DB5A6BAD}"/>
              </a:ext>
            </a:extLst>
          </p:cNvPr>
          <p:cNvSpPr txBox="1"/>
          <p:nvPr/>
        </p:nvSpPr>
        <p:spPr>
          <a:xfrm>
            <a:off x="1011908" y="3043904"/>
            <a:ext cx="45784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" panose="020B0604020104020204" pitchFamily="34" charset="0"/>
              </a:rPr>
              <a:t>Analytics</a:t>
            </a:r>
            <a:r>
              <a:rPr lang="en-US" sz="1400" dirty="0">
                <a:latin typeface="Abadi" panose="020B0604020104020204" pitchFamily="34" charset="0"/>
              </a:rPr>
              <a:t> exploration of information to identify insights to</a:t>
            </a:r>
          </a:p>
          <a:p>
            <a:r>
              <a:rPr lang="en-US" sz="1400" dirty="0">
                <a:latin typeface="Abadi" panose="020B0604020104020204" pitchFamily="34" charset="0"/>
              </a:rPr>
              <a:t>Improve business</a:t>
            </a:r>
          </a:p>
          <a:p>
            <a:endParaRPr lang="en-US" sz="1400" dirty="0">
              <a:latin typeface="Abadi" panose="020B0604020104020204" pitchFamily="34" charset="0"/>
            </a:endParaRPr>
          </a:p>
        </p:txBody>
      </p:sp>
      <p:pic>
        <p:nvPicPr>
          <p:cNvPr id="55" name="Graphic 54" descr="Statistics with solid fill">
            <a:extLst>
              <a:ext uri="{FF2B5EF4-FFF2-40B4-BE49-F238E27FC236}">
                <a16:creationId xmlns:a16="http://schemas.microsoft.com/office/drawing/2014/main" id="{475140B3-67FC-449B-9ED1-21250CC389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1168" y="2793549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71DBA5A-B998-4F81-866C-B5736AF43CC6}"/>
              </a:ext>
            </a:extLst>
          </p:cNvPr>
          <p:cNvSpPr txBox="1"/>
          <p:nvPr/>
        </p:nvSpPr>
        <p:spPr>
          <a:xfrm>
            <a:off x="5742734" y="2000102"/>
            <a:ext cx="56382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Improve current processes with: 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Use of Data Engineering to extract and process huge amount of structured and Unstructured data. 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Capable of complex Algorithm models and Data processing to identify hidden patterns and insights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Exploration of the unknown</a:t>
            </a:r>
          </a:p>
          <a:p>
            <a:pPr lvl="3"/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Computer Engineering and Machine Learning</a:t>
            </a:r>
          </a:p>
          <a:p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               Delivers Predictive models to </a:t>
            </a:r>
            <a:r>
              <a:rPr lang="en-US" sz="1600" u="sng" dirty="0">
                <a:solidFill>
                  <a:srgbClr val="00B0F0"/>
                </a:solidFill>
                <a:latin typeface="Abadi" panose="020B0604020104020204" pitchFamily="34" charset="0"/>
              </a:rPr>
              <a:t>forecast future </a:t>
            </a:r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60" name="Graphic 59" descr="Right pointing backhand index outline">
            <a:extLst>
              <a:ext uri="{FF2B5EF4-FFF2-40B4-BE49-F238E27FC236}">
                <a16:creationId xmlns:a16="http://schemas.microsoft.com/office/drawing/2014/main" id="{DEF00793-7AE2-4332-B896-CE41EC1490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03634" y="5572459"/>
            <a:ext cx="655345" cy="6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2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Scatterplot, Correlation and Causation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B18D2-6C50-4697-ACCB-30E0DF18843C}"/>
              </a:ext>
            </a:extLst>
          </p:cNvPr>
          <p:cNvSpPr txBox="1"/>
          <p:nvPr/>
        </p:nvSpPr>
        <p:spPr>
          <a:xfrm>
            <a:off x="441405" y="898590"/>
            <a:ext cx="113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Problems are easier to solve, Work are easily done, People are being connected, Diseases are detected earlier…..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2189C-B182-4550-BE72-15D67F96DC57}"/>
              </a:ext>
            </a:extLst>
          </p:cNvPr>
          <p:cNvSpPr txBox="1"/>
          <p:nvPr/>
        </p:nvSpPr>
        <p:spPr>
          <a:xfrm>
            <a:off x="8149389" y="2253784"/>
            <a:ext cx="283426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Risk and Fraud Management decision (Examples) 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Reporting, Alerting and Notification System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Monitoring Application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Automated Case Management 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Reduction of False Positive when identifying fraud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Influence Security Applications</a:t>
            </a:r>
          </a:p>
          <a:p>
            <a:endParaRPr lang="en-US" sz="105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Graphic 7" descr="Doctor female with solid fill">
            <a:extLst>
              <a:ext uri="{FF2B5EF4-FFF2-40B4-BE49-F238E27FC236}">
                <a16:creationId xmlns:a16="http://schemas.microsoft.com/office/drawing/2014/main" id="{C8BE2C0F-9251-48FE-AE61-C86C26A1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200" y="1353537"/>
            <a:ext cx="914400" cy="914400"/>
          </a:xfrm>
          <a:prstGeom prst="rect">
            <a:avLst/>
          </a:prstGeom>
        </p:spPr>
      </p:pic>
      <p:pic>
        <p:nvPicPr>
          <p:cNvPr id="10" name="Graphic 9" descr="Travel outline">
            <a:extLst>
              <a:ext uri="{FF2B5EF4-FFF2-40B4-BE49-F238E27FC236}">
                <a16:creationId xmlns:a16="http://schemas.microsoft.com/office/drawing/2014/main" id="{8110D858-97C2-422D-A0AF-AE777C140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598" y="2511933"/>
            <a:ext cx="724323" cy="724323"/>
          </a:xfrm>
          <a:prstGeom prst="rect">
            <a:avLst/>
          </a:prstGeom>
        </p:spPr>
      </p:pic>
      <p:pic>
        <p:nvPicPr>
          <p:cNvPr id="13" name="Graphic 12" descr="Connections outline">
            <a:extLst>
              <a:ext uri="{FF2B5EF4-FFF2-40B4-BE49-F238E27FC236}">
                <a16:creationId xmlns:a16="http://schemas.microsoft.com/office/drawing/2014/main" id="{C44594B5-56C0-475D-9833-FF6C66F67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865" y="356586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783C9B-929E-4970-9A69-9A2F2E3AD666}"/>
              </a:ext>
            </a:extLst>
          </p:cNvPr>
          <p:cNvSpPr txBox="1"/>
          <p:nvPr/>
        </p:nvSpPr>
        <p:spPr>
          <a:xfrm>
            <a:off x="2207126" y="1353537"/>
            <a:ext cx="92562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Medical and Healthcare</a:t>
            </a:r>
          </a:p>
          <a:p>
            <a:r>
              <a:rPr lang="en-US" sz="1600" dirty="0"/>
              <a:t>Faster Diagnosis using known medical information and captured patient data</a:t>
            </a:r>
          </a:p>
          <a:p>
            <a:r>
              <a:rPr lang="en-US" sz="1600" dirty="0"/>
              <a:t>Recommendation on treatments where effectiveness are backed by data </a:t>
            </a:r>
          </a:p>
          <a:p>
            <a:r>
              <a:rPr lang="en-US" sz="1600" dirty="0"/>
              <a:t>Improve hospitals and healthcare facilities services</a:t>
            </a:r>
          </a:p>
          <a:p>
            <a:endParaRPr lang="en-US" sz="1600" dirty="0"/>
          </a:p>
          <a:p>
            <a:r>
              <a:rPr lang="en-US" sz="1600" b="1" dirty="0"/>
              <a:t>Travel and Logistics</a:t>
            </a:r>
          </a:p>
          <a:p>
            <a:r>
              <a:rPr lang="en-US" sz="1600" dirty="0"/>
              <a:t>Improve Travel by recommending routes base on real-time situations (weather, events, roadside accidents)</a:t>
            </a:r>
          </a:p>
          <a:p>
            <a:r>
              <a:rPr lang="en-US" sz="1600" dirty="0"/>
              <a:t>Optimize Delivery routes that guarantee customer satisfaction and lower delivery cost</a:t>
            </a:r>
          </a:p>
          <a:p>
            <a:endParaRPr lang="en-US" sz="1600" dirty="0"/>
          </a:p>
          <a:p>
            <a:r>
              <a:rPr lang="en-US" sz="1600" b="1" dirty="0"/>
              <a:t>Social Media</a:t>
            </a:r>
          </a:p>
          <a:p>
            <a:r>
              <a:rPr lang="en-US" sz="1600" dirty="0"/>
              <a:t>Connecting people with the same likes, background, and acquaintances (Facebook, Instagram, </a:t>
            </a:r>
            <a:r>
              <a:rPr lang="en-US" sz="1600" dirty="0" err="1"/>
              <a:t>Linkedin</a:t>
            </a:r>
            <a:r>
              <a:rPr lang="en-US" sz="1600" dirty="0"/>
              <a:t>) </a:t>
            </a:r>
          </a:p>
          <a:p>
            <a:r>
              <a:rPr lang="en-US" sz="1600" dirty="0"/>
              <a:t>Builds community, group and organization with shared ideas and common goals</a:t>
            </a:r>
          </a:p>
          <a:p>
            <a:endParaRPr lang="en-US" sz="1600" dirty="0"/>
          </a:p>
          <a:p>
            <a:r>
              <a:rPr lang="en-US" sz="1600" b="1" dirty="0"/>
              <a:t>Users Experience</a:t>
            </a:r>
          </a:p>
          <a:p>
            <a:r>
              <a:rPr lang="en-US" sz="1600" dirty="0"/>
              <a:t>Personalize customer experiences</a:t>
            </a:r>
          </a:p>
          <a:p>
            <a:r>
              <a:rPr lang="en-US" sz="1600" dirty="0"/>
              <a:t>Suggest Product and Services and compare pricing </a:t>
            </a:r>
          </a:p>
          <a:p>
            <a:r>
              <a:rPr lang="en-US" sz="1600" dirty="0"/>
              <a:t>Ease in searches by providing recommendation that fit’s customer need (Amazon recommends, Auto-fill on Search engines)</a:t>
            </a:r>
          </a:p>
        </p:txBody>
      </p:sp>
      <p:pic>
        <p:nvPicPr>
          <p:cNvPr id="18" name="Graphic 17" descr="Shopping cart with solid fill">
            <a:extLst>
              <a:ext uri="{FF2B5EF4-FFF2-40B4-BE49-F238E27FC236}">
                <a16:creationId xmlns:a16="http://schemas.microsoft.com/office/drawing/2014/main" id="{52B3EDF0-0287-45DA-A26B-371B42E2B7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803" y="4780610"/>
            <a:ext cx="914400" cy="914400"/>
          </a:xfrm>
          <a:prstGeom prst="rect">
            <a:avLst/>
          </a:prstGeom>
        </p:spPr>
      </p:pic>
      <p:pic>
        <p:nvPicPr>
          <p:cNvPr id="26" name="Graphic 25" descr="Fork In Road outline">
            <a:extLst>
              <a:ext uri="{FF2B5EF4-FFF2-40B4-BE49-F238E27FC236}">
                <a16:creationId xmlns:a16="http://schemas.microsoft.com/office/drawing/2014/main" id="{FE460600-5F85-4BA2-886C-A9C983DC5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9003" y="2724350"/>
            <a:ext cx="599832" cy="5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FF061-0C27-4C4B-BC50-4056C82F92B5}"/>
              </a:ext>
            </a:extLst>
          </p:cNvPr>
          <p:cNvSpPr txBox="1"/>
          <p:nvPr/>
        </p:nvSpPr>
        <p:spPr>
          <a:xfrm>
            <a:off x="256674" y="344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8AEA-4657-4AC2-AB1F-40B93469DA1D}"/>
              </a:ext>
            </a:extLst>
          </p:cNvPr>
          <p:cNvSpPr txBox="1"/>
          <p:nvPr/>
        </p:nvSpPr>
        <p:spPr>
          <a:xfrm>
            <a:off x="256674" y="160552"/>
            <a:ext cx="11493921" cy="36933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B18D2-6C50-4697-ACCB-30E0DF18843C}"/>
              </a:ext>
            </a:extLst>
          </p:cNvPr>
          <p:cNvSpPr txBox="1"/>
          <p:nvPr/>
        </p:nvSpPr>
        <p:spPr>
          <a:xfrm>
            <a:off x="441405" y="898590"/>
            <a:ext cx="113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Problems are easier to solve, Work are easily done, People are being connected, Diseases are detected earlier…..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2189C-B182-4550-BE72-15D67F96DC57}"/>
              </a:ext>
            </a:extLst>
          </p:cNvPr>
          <p:cNvSpPr txBox="1"/>
          <p:nvPr/>
        </p:nvSpPr>
        <p:spPr>
          <a:xfrm>
            <a:off x="8149389" y="2253784"/>
            <a:ext cx="283426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Risk and Fraud Management decision (Examples) 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Reporting, Alerting and Notification System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Monitoring Application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Automated Case Management 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Reduction of False Positive when identifying fraud</a:t>
            </a:r>
          </a:p>
          <a:p>
            <a:endParaRPr lang="en-US" sz="105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Influence Security Applications</a:t>
            </a:r>
          </a:p>
          <a:p>
            <a:endParaRPr lang="en-US" sz="105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Graphic 7" descr="Doctor female with solid fill">
            <a:extLst>
              <a:ext uri="{FF2B5EF4-FFF2-40B4-BE49-F238E27FC236}">
                <a16:creationId xmlns:a16="http://schemas.microsoft.com/office/drawing/2014/main" id="{C8BE2C0F-9251-48FE-AE61-C86C26A1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200" y="1353537"/>
            <a:ext cx="914400" cy="914400"/>
          </a:xfrm>
          <a:prstGeom prst="rect">
            <a:avLst/>
          </a:prstGeom>
        </p:spPr>
      </p:pic>
      <p:pic>
        <p:nvPicPr>
          <p:cNvPr id="10" name="Graphic 9" descr="Travel outline">
            <a:extLst>
              <a:ext uri="{FF2B5EF4-FFF2-40B4-BE49-F238E27FC236}">
                <a16:creationId xmlns:a16="http://schemas.microsoft.com/office/drawing/2014/main" id="{8110D858-97C2-422D-A0AF-AE777C140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598" y="2511933"/>
            <a:ext cx="724323" cy="724323"/>
          </a:xfrm>
          <a:prstGeom prst="rect">
            <a:avLst/>
          </a:prstGeom>
        </p:spPr>
      </p:pic>
      <p:pic>
        <p:nvPicPr>
          <p:cNvPr id="13" name="Graphic 12" descr="Connections outline">
            <a:extLst>
              <a:ext uri="{FF2B5EF4-FFF2-40B4-BE49-F238E27FC236}">
                <a16:creationId xmlns:a16="http://schemas.microsoft.com/office/drawing/2014/main" id="{C44594B5-56C0-475D-9833-FF6C66F67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865" y="356586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783C9B-929E-4970-9A69-9A2F2E3AD666}"/>
              </a:ext>
            </a:extLst>
          </p:cNvPr>
          <p:cNvSpPr txBox="1"/>
          <p:nvPr/>
        </p:nvSpPr>
        <p:spPr>
          <a:xfrm>
            <a:off x="2207126" y="1353537"/>
            <a:ext cx="92562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Medical and Healthcare</a:t>
            </a:r>
          </a:p>
          <a:p>
            <a:r>
              <a:rPr lang="en-US" sz="1600" dirty="0"/>
              <a:t>Faster Diagnosis using known medical information and captured patient data</a:t>
            </a:r>
          </a:p>
          <a:p>
            <a:r>
              <a:rPr lang="en-US" sz="1600" dirty="0"/>
              <a:t>Recommendation on treatments where effectiveness are backed by data </a:t>
            </a:r>
          </a:p>
          <a:p>
            <a:r>
              <a:rPr lang="en-US" sz="1600" dirty="0"/>
              <a:t>Improve hospitals and healthcare facilities services</a:t>
            </a:r>
          </a:p>
          <a:p>
            <a:endParaRPr lang="en-US" sz="1600" dirty="0"/>
          </a:p>
          <a:p>
            <a:r>
              <a:rPr lang="en-US" sz="1600" b="1" dirty="0"/>
              <a:t>Travel and Logistics</a:t>
            </a:r>
          </a:p>
          <a:p>
            <a:r>
              <a:rPr lang="en-US" sz="1600" dirty="0"/>
              <a:t>Improve Travel by recommending routes base on real-time situations (weather, events, roadside accidents)</a:t>
            </a:r>
          </a:p>
          <a:p>
            <a:r>
              <a:rPr lang="en-US" sz="1600" dirty="0"/>
              <a:t>Optimize Delivery routes that guarantee customer satisfaction and lower delivery cost</a:t>
            </a:r>
          </a:p>
          <a:p>
            <a:endParaRPr lang="en-US" sz="1600" dirty="0"/>
          </a:p>
          <a:p>
            <a:r>
              <a:rPr lang="en-US" sz="1600" b="1" dirty="0"/>
              <a:t>Social Media</a:t>
            </a:r>
          </a:p>
          <a:p>
            <a:r>
              <a:rPr lang="en-US" sz="1600" dirty="0"/>
              <a:t>Connecting people with the same likes, background, and acquaintances (Facebook, Instagram, </a:t>
            </a:r>
            <a:r>
              <a:rPr lang="en-US" sz="1600" dirty="0" err="1"/>
              <a:t>Linkedin</a:t>
            </a:r>
            <a:r>
              <a:rPr lang="en-US" sz="1600" dirty="0"/>
              <a:t>) </a:t>
            </a:r>
          </a:p>
          <a:p>
            <a:r>
              <a:rPr lang="en-US" sz="1600" dirty="0"/>
              <a:t>Builds community, group and organization with shared ideas and common goals</a:t>
            </a:r>
          </a:p>
          <a:p>
            <a:endParaRPr lang="en-US" sz="1600" dirty="0"/>
          </a:p>
          <a:p>
            <a:r>
              <a:rPr lang="en-US" sz="1600" b="1" dirty="0"/>
              <a:t>Users Experience</a:t>
            </a:r>
          </a:p>
          <a:p>
            <a:r>
              <a:rPr lang="en-US" sz="1600" dirty="0"/>
              <a:t>Personalize customer experiences</a:t>
            </a:r>
          </a:p>
          <a:p>
            <a:r>
              <a:rPr lang="en-US" sz="1600" dirty="0"/>
              <a:t>Suggest Product and Services and compare pricing </a:t>
            </a:r>
          </a:p>
          <a:p>
            <a:r>
              <a:rPr lang="en-US" sz="1600" dirty="0"/>
              <a:t>Ease in searches by providing recommendation that fit’s customer need (Amazon recommends, Auto-fill on Search engines)</a:t>
            </a:r>
          </a:p>
        </p:txBody>
      </p:sp>
      <p:pic>
        <p:nvPicPr>
          <p:cNvPr id="18" name="Graphic 17" descr="Shopping cart with solid fill">
            <a:extLst>
              <a:ext uri="{FF2B5EF4-FFF2-40B4-BE49-F238E27FC236}">
                <a16:creationId xmlns:a16="http://schemas.microsoft.com/office/drawing/2014/main" id="{52B3EDF0-0287-45DA-A26B-371B42E2B7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803" y="4780610"/>
            <a:ext cx="914400" cy="914400"/>
          </a:xfrm>
          <a:prstGeom prst="rect">
            <a:avLst/>
          </a:prstGeom>
        </p:spPr>
      </p:pic>
      <p:pic>
        <p:nvPicPr>
          <p:cNvPr id="26" name="Graphic 25" descr="Fork In Road outline">
            <a:extLst>
              <a:ext uri="{FF2B5EF4-FFF2-40B4-BE49-F238E27FC236}">
                <a16:creationId xmlns:a16="http://schemas.microsoft.com/office/drawing/2014/main" id="{FE460600-5F85-4BA2-886C-A9C983DC5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9003" y="2724350"/>
            <a:ext cx="599832" cy="5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339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{AFA203B0-1B3E-420E-BDCA-5087D0C57944}tf11437505_win32</Template>
  <TotalTime>3149</TotalTime>
  <Words>1578</Words>
  <Application>Microsoft Office PowerPoint</Application>
  <PresentationFormat>Widescreen</PresentationFormat>
  <Paragraphs>274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Abadi</vt:lpstr>
      <vt:lpstr>Arial</vt:lpstr>
      <vt:lpstr>Calibri</vt:lpstr>
      <vt:lpstr>Georgia Pro Cond Light</vt:lpstr>
      <vt:lpstr>Speak Pro</vt:lpstr>
      <vt:lpstr>Wingdings</vt:lpstr>
      <vt:lpstr>RetrospectVTI</vt:lpstr>
      <vt:lpstr>DSC-530  Term Project  Exploration and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Data</dc:title>
  <dc:creator>Janine Par</dc:creator>
  <cp:lastModifiedBy>Janine Par</cp:lastModifiedBy>
  <cp:revision>5</cp:revision>
  <dcterms:created xsi:type="dcterms:W3CDTF">2021-09-03T03:02:47Z</dcterms:created>
  <dcterms:modified xsi:type="dcterms:W3CDTF">2023-03-02T04:45:32Z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