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6" r:id="rId5"/>
    <p:sldId id="334" r:id="rId6"/>
    <p:sldId id="345" r:id="rId7"/>
    <p:sldId id="325" r:id="rId8"/>
    <p:sldId id="348" r:id="rId9"/>
    <p:sldId id="349" r:id="rId10"/>
    <p:sldId id="350" r:id="rId11"/>
    <p:sldId id="351" r:id="rId12"/>
    <p:sldId id="373" r:id="rId13"/>
    <p:sldId id="352" r:id="rId14"/>
    <p:sldId id="355" r:id="rId15"/>
    <p:sldId id="357" r:id="rId16"/>
    <p:sldId id="372" r:id="rId17"/>
    <p:sldId id="362" r:id="rId18"/>
    <p:sldId id="356" r:id="rId19"/>
    <p:sldId id="371" r:id="rId20"/>
    <p:sldId id="3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CFE3-D912-4FF0-955A-250807CE238D}"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AC83-867D-40A4-88BE-A6BDABD04853}" type="slidenum">
              <a:rPr lang="en-US" smtClean="0"/>
              <a:t>‹#›</a:t>
            </a:fld>
            <a:endParaRPr lang="en-US"/>
          </a:p>
        </p:txBody>
      </p:sp>
    </p:spTree>
    <p:extLst>
      <p:ext uri="{BB962C8B-B14F-4D97-AF65-F5344CB8AC3E}">
        <p14:creationId xmlns:p14="http://schemas.microsoft.com/office/powerpoint/2010/main" val="308662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elp.com/datas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5999" y="639097"/>
            <a:ext cx="6095999" cy="3494791"/>
          </a:xfrm>
        </p:spPr>
        <p:txBody>
          <a:bodyPr>
            <a:normAutofit/>
          </a:bodyPr>
          <a:lstStyle/>
          <a:p>
            <a:r>
              <a:rPr lang="en-US" sz="4400" dirty="0"/>
              <a:t>DSC-530 </a:t>
            </a:r>
            <a:br>
              <a:rPr lang="en-US" sz="4400" dirty="0"/>
            </a:br>
            <a:r>
              <a:rPr lang="en-US" sz="4400" dirty="0"/>
              <a:t>Term Project </a:t>
            </a:r>
            <a:br>
              <a:rPr lang="en-US" sz="4400" dirty="0"/>
            </a:br>
            <a:r>
              <a:rPr lang="en-US" sz="4400" dirty="0"/>
              <a:t>Exploration and Analysis</a:t>
            </a:r>
            <a:br>
              <a:rPr lang="en-US" sz="4400" dirty="0"/>
            </a:br>
            <a:endParaRPr lang="en-US" sz="4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Janine Par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F9CACF-1ADC-0B9E-B8C8-6F9E5F163283}"/>
              </a:ext>
            </a:extLst>
          </p:cNvPr>
          <p:cNvPicPr>
            <a:picLocks noChangeAspect="1"/>
          </p:cNvPicPr>
          <p:nvPr/>
        </p:nvPicPr>
        <p:blipFill>
          <a:blip r:embed="rId4"/>
          <a:stretch>
            <a:fillRect/>
          </a:stretch>
        </p:blipFill>
        <p:spPr>
          <a:xfrm>
            <a:off x="7820872" y="3614246"/>
            <a:ext cx="2066925" cy="600075"/>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718456" y="4870686"/>
            <a:ext cx="11328835" cy="1200329"/>
          </a:xfrm>
          <a:prstGeom prst="rect">
            <a:avLst/>
          </a:prstGeom>
          <a:noFill/>
        </p:spPr>
        <p:txBody>
          <a:bodyPr wrap="square" rtlCol="0">
            <a:spAutoFit/>
          </a:bodyPr>
          <a:lstStyle/>
          <a:p>
            <a:r>
              <a:rPr lang="en-US" b="1" dirty="0"/>
              <a:t> </a:t>
            </a:r>
          </a:p>
          <a:p>
            <a:r>
              <a:rPr lang="en-US" b="1" dirty="0"/>
              <a:t>Review Count for Open and Closed Restaurant and Food businesses in Yelp</a:t>
            </a:r>
            <a:endParaRPr lang="en-US" dirty="0"/>
          </a:p>
          <a:p>
            <a:pPr marL="285750" indent="-285750">
              <a:buFontTx/>
              <a:buChar char="-"/>
            </a:pPr>
            <a:r>
              <a:rPr lang="en-US" dirty="0"/>
              <a:t>PMF shows that Close restaurants have more less frequent reviews compare to Open businesses.</a:t>
            </a:r>
          </a:p>
          <a:p>
            <a:endParaRPr lang="en-US" dirty="0"/>
          </a:p>
        </p:txBody>
      </p:sp>
      <p:pic>
        <p:nvPicPr>
          <p:cNvPr id="1030" name="Picture 6">
            <a:extLst>
              <a:ext uri="{FF2B5EF4-FFF2-40B4-BE49-F238E27FC236}">
                <a16:creationId xmlns:a16="http://schemas.microsoft.com/office/drawing/2014/main" id="{A3C11237-1931-6C77-38ED-B7F11B0A5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56" y="529571"/>
            <a:ext cx="8971287" cy="464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699796" y="5187926"/>
            <a:ext cx="11328835" cy="923330"/>
          </a:xfrm>
          <a:prstGeom prst="rect">
            <a:avLst/>
          </a:prstGeom>
          <a:noFill/>
        </p:spPr>
        <p:txBody>
          <a:bodyPr wrap="square" rtlCol="0">
            <a:spAutoFit/>
          </a:bodyPr>
          <a:lstStyle/>
          <a:p>
            <a:r>
              <a:rPr lang="en-US" b="1" dirty="0"/>
              <a:t> </a:t>
            </a:r>
          </a:p>
          <a:p>
            <a:r>
              <a:rPr lang="en-US" b="1" dirty="0"/>
              <a:t>Review Count for Low Rating (&lt;3 stars) and High Rating (&gt;3 stars) Restaurant and Food Businesses in Yelp</a:t>
            </a:r>
            <a:endParaRPr lang="en-US" dirty="0"/>
          </a:p>
          <a:p>
            <a:pPr marL="285750" indent="-285750">
              <a:buFontTx/>
              <a:buChar char="-"/>
            </a:pPr>
            <a:r>
              <a:rPr lang="en-US" dirty="0"/>
              <a:t>PMF shows that more low rating stars have less frequent reviews compare to High rating businesses.</a:t>
            </a:r>
          </a:p>
        </p:txBody>
      </p:sp>
      <p:pic>
        <p:nvPicPr>
          <p:cNvPr id="3074" name="Picture 2">
            <a:extLst>
              <a:ext uri="{FF2B5EF4-FFF2-40B4-BE49-F238E27FC236}">
                <a16:creationId xmlns:a16="http://schemas.microsoft.com/office/drawing/2014/main" id="{2E14294F-1C55-F741-4230-9993B84CC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6" y="781715"/>
            <a:ext cx="8495425" cy="440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0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23128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CDF</a:t>
            </a:r>
          </a:p>
        </p:txBody>
      </p:sp>
      <p:sp>
        <p:nvSpPr>
          <p:cNvPr id="29" name="Rectangle 28">
            <a:extLst>
              <a:ext uri="{FF2B5EF4-FFF2-40B4-BE49-F238E27FC236}">
                <a16:creationId xmlns:a16="http://schemas.microsoft.com/office/drawing/2014/main" id="{5B88C625-67F1-4677-B918-4E6BE60E0D9E}"/>
              </a:ext>
            </a:extLst>
          </p:cNvPr>
          <p:cNvSpPr/>
          <p:nvPr/>
        </p:nvSpPr>
        <p:spPr>
          <a:xfrm>
            <a:off x="5306938" y="635161"/>
            <a:ext cx="6443657"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5C65E7A6-314E-4449-91B1-59D7CD7887B1}"/>
              </a:ext>
            </a:extLst>
          </p:cNvPr>
          <p:cNvSpPr txBox="1"/>
          <p:nvPr/>
        </p:nvSpPr>
        <p:spPr>
          <a:xfrm>
            <a:off x="349039" y="714237"/>
            <a:ext cx="5050264" cy="3139321"/>
          </a:xfrm>
          <a:prstGeom prst="rect">
            <a:avLst/>
          </a:prstGeom>
          <a:noFill/>
        </p:spPr>
        <p:txBody>
          <a:bodyPr wrap="square" rtlCol="0">
            <a:spAutoFit/>
          </a:bodyPr>
          <a:lstStyle/>
          <a:p>
            <a:endParaRPr lang="en-US" dirty="0"/>
          </a:p>
          <a:p>
            <a:r>
              <a:rPr lang="en-US" dirty="0"/>
              <a:t>CDF of open restaurant/food businesses has  more average star rating (2.5-3.0) compared to those that were closed. Closed businesses has an increased percentage on medium high (4-4.5) ratings. Both Open and Close businesses have close to same CDF on high star rating (5). </a:t>
            </a:r>
          </a:p>
          <a:p>
            <a:endParaRPr lang="en-US" dirty="0"/>
          </a:p>
          <a:p>
            <a:r>
              <a:rPr lang="en-US" dirty="0"/>
              <a:t>This shows that there are other variables that can influence the outcome of a restaurant besides the star rating. </a:t>
            </a:r>
          </a:p>
        </p:txBody>
      </p:sp>
      <p:grpSp>
        <p:nvGrpSpPr>
          <p:cNvPr id="20" name="Group 19">
            <a:extLst>
              <a:ext uri="{FF2B5EF4-FFF2-40B4-BE49-F238E27FC236}">
                <a16:creationId xmlns:a16="http://schemas.microsoft.com/office/drawing/2014/main" id="{F089E3F1-C9A7-7BB6-FF72-83A3F450A085}"/>
              </a:ext>
            </a:extLst>
          </p:cNvPr>
          <p:cNvGrpSpPr/>
          <p:nvPr/>
        </p:nvGrpSpPr>
        <p:grpSpPr>
          <a:xfrm>
            <a:off x="6003634" y="1405903"/>
            <a:ext cx="5418290" cy="3299746"/>
            <a:chOff x="6003634" y="1405903"/>
            <a:chExt cx="5418290" cy="3299746"/>
          </a:xfrm>
        </p:grpSpPr>
        <p:pic>
          <p:nvPicPr>
            <p:cNvPr id="17" name="Picture 16">
              <a:extLst>
                <a:ext uri="{FF2B5EF4-FFF2-40B4-BE49-F238E27FC236}">
                  <a16:creationId xmlns:a16="http://schemas.microsoft.com/office/drawing/2014/main" id="{8C9FAC33-1C38-386A-2346-9D7A00872A6F}"/>
                </a:ext>
              </a:extLst>
            </p:cNvPr>
            <p:cNvPicPr>
              <a:picLocks noChangeAspect="1"/>
            </p:cNvPicPr>
            <p:nvPr/>
          </p:nvPicPr>
          <p:blipFill>
            <a:blip r:embed="rId2"/>
            <a:stretch>
              <a:fillRect/>
            </a:stretch>
          </p:blipFill>
          <p:spPr>
            <a:xfrm>
              <a:off x="6003634" y="1405903"/>
              <a:ext cx="5418290" cy="3299746"/>
            </a:xfrm>
            <a:prstGeom prst="rect">
              <a:avLst/>
            </a:prstGeom>
          </p:spPr>
        </p:pic>
        <p:pic>
          <p:nvPicPr>
            <p:cNvPr id="19" name="Picture 18">
              <a:extLst>
                <a:ext uri="{FF2B5EF4-FFF2-40B4-BE49-F238E27FC236}">
                  <a16:creationId xmlns:a16="http://schemas.microsoft.com/office/drawing/2014/main" id="{160B0A1F-0517-D6AC-72D8-A892BE68DB61}"/>
                </a:ext>
              </a:extLst>
            </p:cNvPr>
            <p:cNvPicPr>
              <a:picLocks noChangeAspect="1"/>
            </p:cNvPicPr>
            <p:nvPr/>
          </p:nvPicPr>
          <p:blipFill>
            <a:blip r:embed="rId3"/>
            <a:stretch>
              <a:fillRect/>
            </a:stretch>
          </p:blipFill>
          <p:spPr>
            <a:xfrm>
              <a:off x="6667079" y="1607337"/>
              <a:ext cx="723963" cy="396274"/>
            </a:xfrm>
            <a:prstGeom prst="rect">
              <a:avLst/>
            </a:prstGeom>
          </p:spPr>
        </p:pic>
      </p:grpSp>
    </p:spTree>
    <p:extLst>
      <p:ext uri="{BB962C8B-B14F-4D97-AF65-F5344CB8AC3E}">
        <p14:creationId xmlns:p14="http://schemas.microsoft.com/office/powerpoint/2010/main" val="7479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323913" y="153195"/>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Analytical Distribution</a:t>
            </a:r>
          </a:p>
        </p:txBody>
      </p:sp>
      <p:sp>
        <p:nvSpPr>
          <p:cNvPr id="29" name="Rectangle 28">
            <a:extLst>
              <a:ext uri="{FF2B5EF4-FFF2-40B4-BE49-F238E27FC236}">
                <a16:creationId xmlns:a16="http://schemas.microsoft.com/office/drawing/2014/main" id="{5B88C625-67F1-4677-B918-4E6BE60E0D9E}"/>
              </a:ext>
            </a:extLst>
          </p:cNvPr>
          <p:cNvSpPr/>
          <p:nvPr/>
        </p:nvSpPr>
        <p:spPr>
          <a:xfrm>
            <a:off x="373224" y="529885"/>
            <a:ext cx="11377371" cy="53390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3416320"/>
          </a:xfrm>
          <a:prstGeom prst="rect">
            <a:avLst/>
          </a:prstGeom>
          <a:noFill/>
        </p:spPr>
        <p:txBody>
          <a:bodyPr wrap="square" rtlCol="0">
            <a:spAutoFit/>
          </a:bodyPr>
          <a:lstStyle/>
          <a:p>
            <a:r>
              <a:rPr lang="en-US" b="1" dirty="0"/>
              <a:t>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18434" name="Picture 2">
            <a:extLst>
              <a:ext uri="{FF2B5EF4-FFF2-40B4-BE49-F238E27FC236}">
                <a16:creationId xmlns:a16="http://schemas.microsoft.com/office/drawing/2014/main" id="{0720B9CC-753C-AA28-7B2C-79ECB0E91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82" y="1576392"/>
            <a:ext cx="4276056" cy="341632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3C51D85-2CC8-CA7D-57FF-867E4EB4D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38" y="1500967"/>
            <a:ext cx="4546980" cy="3567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4476F0-895E-0202-6D78-B74065B5DADC}"/>
              </a:ext>
            </a:extLst>
          </p:cNvPr>
          <p:cNvSpPr txBox="1"/>
          <p:nvPr/>
        </p:nvSpPr>
        <p:spPr>
          <a:xfrm>
            <a:off x="2210785" y="819768"/>
            <a:ext cx="8034227" cy="338554"/>
          </a:xfrm>
          <a:prstGeom prst="rect">
            <a:avLst/>
          </a:prstGeom>
          <a:noFill/>
        </p:spPr>
        <p:txBody>
          <a:bodyPr wrap="square" rtlCol="0">
            <a:spAutoFit/>
          </a:bodyPr>
          <a:lstStyle/>
          <a:p>
            <a:r>
              <a:rPr lang="en-US" sz="16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plot shows that there are few standard deviation from the mean but the tails deviates. </a:t>
            </a:r>
            <a:endParaRPr lang="en-US" dirty="0">
              <a:solidFill>
                <a:schemeClr val="bg1"/>
              </a:solidFill>
            </a:endParaRPr>
          </a:p>
        </p:txBody>
      </p:sp>
    </p:spTree>
    <p:extLst>
      <p:ext uri="{BB962C8B-B14F-4D97-AF65-F5344CB8AC3E}">
        <p14:creationId xmlns:p14="http://schemas.microsoft.com/office/powerpoint/2010/main" val="162804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Scatter Plots, Correlation and Causation</a:t>
            </a:r>
          </a:p>
        </p:txBody>
      </p:sp>
      <p:sp>
        <p:nvSpPr>
          <p:cNvPr id="29" name="Rectangle 28">
            <a:extLst>
              <a:ext uri="{FF2B5EF4-FFF2-40B4-BE49-F238E27FC236}">
                <a16:creationId xmlns:a16="http://schemas.microsoft.com/office/drawing/2014/main" id="{5B88C625-67F1-4677-B918-4E6BE60E0D9E}"/>
              </a:ext>
            </a:extLst>
          </p:cNvPr>
          <p:cNvSpPr/>
          <p:nvPr/>
        </p:nvSpPr>
        <p:spPr>
          <a:xfrm>
            <a:off x="441405" y="539795"/>
            <a:ext cx="11309189" cy="462936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441405" y="5240987"/>
            <a:ext cx="11493921" cy="1077218"/>
          </a:xfrm>
          <a:prstGeom prst="rect">
            <a:avLst/>
          </a:prstGeom>
          <a:noFill/>
        </p:spPr>
        <p:txBody>
          <a:bodyPr wrap="square" rtlCol="0">
            <a:spAutoFit/>
          </a:bodyPr>
          <a:lstStyle/>
          <a:p>
            <a:r>
              <a:rPr lang="en-US" sz="1600" kern="100" dirty="0">
                <a:latin typeface="Calibri" panose="020F0502020204030204" pitchFamily="34" charset="0"/>
                <a:ea typeface="Calibri" panose="020F0502020204030204" pitchFamily="34" charset="0"/>
                <a:cs typeface="Times New Roman" panose="02020603050405020304" pitchFamily="18" charset="0"/>
              </a:rPr>
              <a:t>The scatterplot on Review Count and Stars shows data are packed into columns because the star ratings is in values rounded to half-stars.</a:t>
            </a:r>
          </a:p>
          <a:p>
            <a:r>
              <a:rPr lang="en-US" sz="1600" kern="100" dirty="0">
                <a:latin typeface="Calibri" panose="020F0502020204030204" pitchFamily="34" charset="0"/>
                <a:ea typeface="Calibri" panose="020F0502020204030204" pitchFamily="34" charset="0"/>
                <a:cs typeface="Times New Roman" panose="02020603050405020304" pitchFamily="18" charset="0"/>
              </a:rPr>
              <a:t> </a:t>
            </a:r>
          </a:p>
          <a:p>
            <a:r>
              <a:rPr lang="en-US" sz="1600" kern="100" dirty="0">
                <a:latin typeface="Calibri" panose="020F0502020204030204" pitchFamily="34" charset="0"/>
                <a:ea typeface="Calibri" panose="020F0502020204030204" pitchFamily="34" charset="0"/>
                <a:cs typeface="Times New Roman" panose="02020603050405020304" pitchFamily="18" charset="0"/>
              </a:rPr>
              <a:t>Both shows positive coefficient relationship between these two variables that the value of one variable increases, the value of the other variable also tends to increase. </a:t>
            </a:r>
            <a:endParaRPr lang="en-US" b="1" dirty="0"/>
          </a:p>
        </p:txBody>
      </p:sp>
      <p:pic>
        <p:nvPicPr>
          <p:cNvPr id="9" name="Picture 2">
            <a:extLst>
              <a:ext uri="{FF2B5EF4-FFF2-40B4-BE49-F238E27FC236}">
                <a16:creationId xmlns:a16="http://schemas.microsoft.com/office/drawing/2014/main" id="{C8FBF473-FC24-ADA0-0E78-E98364AB5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237" y="1984236"/>
            <a:ext cx="4542913" cy="254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6CA341D-901B-CC38-5607-FC4DB374E632}"/>
              </a:ext>
            </a:extLst>
          </p:cNvPr>
          <p:cNvPicPr>
            <a:picLocks noChangeAspect="1"/>
          </p:cNvPicPr>
          <p:nvPr/>
        </p:nvPicPr>
        <p:blipFill>
          <a:blip r:embed="rId3"/>
          <a:stretch>
            <a:fillRect/>
          </a:stretch>
        </p:blipFill>
        <p:spPr>
          <a:xfrm>
            <a:off x="839515" y="661259"/>
            <a:ext cx="4635279" cy="2502681"/>
          </a:xfrm>
          <a:prstGeom prst="rect">
            <a:avLst/>
          </a:prstGeom>
        </p:spPr>
      </p:pic>
      <p:pic>
        <p:nvPicPr>
          <p:cNvPr id="14" name="Picture 13">
            <a:extLst>
              <a:ext uri="{FF2B5EF4-FFF2-40B4-BE49-F238E27FC236}">
                <a16:creationId xmlns:a16="http://schemas.microsoft.com/office/drawing/2014/main" id="{3DD3CF9F-3CC7-16CA-6AF5-A3365487D2AA}"/>
              </a:ext>
            </a:extLst>
          </p:cNvPr>
          <p:cNvPicPr>
            <a:picLocks noChangeAspect="1"/>
          </p:cNvPicPr>
          <p:nvPr/>
        </p:nvPicPr>
        <p:blipFill>
          <a:blip r:embed="rId4"/>
          <a:stretch>
            <a:fillRect/>
          </a:stretch>
        </p:blipFill>
        <p:spPr>
          <a:xfrm>
            <a:off x="5191356" y="730739"/>
            <a:ext cx="2280892" cy="513201"/>
          </a:xfrm>
          <a:prstGeom prst="rect">
            <a:avLst/>
          </a:prstGeom>
        </p:spPr>
      </p:pic>
      <p:pic>
        <p:nvPicPr>
          <p:cNvPr id="16" name="Picture 15">
            <a:extLst>
              <a:ext uri="{FF2B5EF4-FFF2-40B4-BE49-F238E27FC236}">
                <a16:creationId xmlns:a16="http://schemas.microsoft.com/office/drawing/2014/main" id="{6AE18C57-ED35-A609-8CB9-DFB7AFF5BCD1}"/>
              </a:ext>
            </a:extLst>
          </p:cNvPr>
          <p:cNvPicPr>
            <a:picLocks noChangeAspect="1"/>
          </p:cNvPicPr>
          <p:nvPr/>
        </p:nvPicPr>
        <p:blipFill>
          <a:blip r:embed="rId5"/>
          <a:stretch>
            <a:fillRect/>
          </a:stretch>
        </p:blipFill>
        <p:spPr>
          <a:xfrm>
            <a:off x="9732037" y="1767047"/>
            <a:ext cx="2110923" cy="434378"/>
          </a:xfrm>
          <a:prstGeom prst="rect">
            <a:avLst/>
          </a:prstGeom>
        </p:spPr>
      </p:pic>
      <p:sp>
        <p:nvSpPr>
          <p:cNvPr id="17" name="TextBox 16">
            <a:extLst>
              <a:ext uri="{FF2B5EF4-FFF2-40B4-BE49-F238E27FC236}">
                <a16:creationId xmlns:a16="http://schemas.microsoft.com/office/drawing/2014/main" id="{1D409B00-5B8F-0DB7-15D7-D174AA60A3A1}"/>
              </a:ext>
            </a:extLst>
          </p:cNvPr>
          <p:cNvSpPr txBox="1"/>
          <p:nvPr/>
        </p:nvSpPr>
        <p:spPr>
          <a:xfrm>
            <a:off x="2018628" y="3213725"/>
            <a:ext cx="2711992" cy="307777"/>
          </a:xfrm>
          <a:prstGeom prst="rect">
            <a:avLst/>
          </a:prstGeom>
          <a:noFill/>
        </p:spPr>
        <p:txBody>
          <a:bodyPr wrap="square" rtlCol="0">
            <a:spAutoFit/>
          </a:bodyPr>
          <a:lstStyle/>
          <a:p>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Review count and Star Ratings</a:t>
            </a:r>
            <a:endParaRPr lang="en-US" b="1" dirty="0">
              <a:solidFill>
                <a:schemeClr val="bg1"/>
              </a:solidFill>
            </a:endParaRPr>
          </a:p>
        </p:txBody>
      </p:sp>
      <p:sp>
        <p:nvSpPr>
          <p:cNvPr id="18" name="TextBox 17">
            <a:extLst>
              <a:ext uri="{FF2B5EF4-FFF2-40B4-BE49-F238E27FC236}">
                <a16:creationId xmlns:a16="http://schemas.microsoft.com/office/drawing/2014/main" id="{ADA8EE5E-C138-A528-15F4-23028417B3AD}"/>
              </a:ext>
            </a:extLst>
          </p:cNvPr>
          <p:cNvSpPr txBox="1"/>
          <p:nvPr/>
        </p:nvSpPr>
        <p:spPr>
          <a:xfrm>
            <a:off x="7610775" y="4577821"/>
            <a:ext cx="2711992" cy="307777"/>
          </a:xfrm>
          <a:prstGeom prst="rect">
            <a:avLst/>
          </a:prstGeom>
          <a:noFill/>
        </p:spPr>
        <p:txBody>
          <a:bodyPr wrap="square" rtlCol="0">
            <a:spAutoFit/>
          </a:bodyPr>
          <a:lstStyle/>
          <a:p>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Review count and Check-in Count</a:t>
            </a:r>
            <a:endParaRPr lang="en-US" b="1" dirty="0">
              <a:solidFill>
                <a:schemeClr val="bg1"/>
              </a:solidFill>
            </a:endParaRPr>
          </a:p>
        </p:txBody>
      </p:sp>
    </p:spTree>
    <p:extLst>
      <p:ext uri="{BB962C8B-B14F-4D97-AF65-F5344CB8AC3E}">
        <p14:creationId xmlns:p14="http://schemas.microsoft.com/office/powerpoint/2010/main" val="425567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Hypothesis Testing</a:t>
            </a:r>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529571"/>
            <a:ext cx="11328835" cy="6186309"/>
          </a:xfrm>
          <a:prstGeom prst="rect">
            <a:avLst/>
          </a:prstGeom>
          <a:noFill/>
        </p:spPr>
        <p:txBody>
          <a:bodyPr wrap="square" rtlCol="0">
            <a:spAutoFit/>
          </a:bodyPr>
          <a:lstStyle/>
          <a:p>
            <a:endParaRPr lang="en-US" b="1" dirty="0"/>
          </a:p>
          <a:p>
            <a:r>
              <a:rPr lang="en-US" b="0" i="0" dirty="0">
                <a:solidFill>
                  <a:srgbClr val="4D5156"/>
                </a:solidFill>
                <a:effectLst/>
                <a:latin typeface="Roboto"/>
              </a:rPr>
              <a:t>Null hypothesis (H0)</a:t>
            </a:r>
            <a:r>
              <a:rPr lang="en-US" b="1" dirty="0"/>
              <a:t>: </a:t>
            </a:r>
            <a:r>
              <a:rPr lang="en-US" dirty="0"/>
              <a:t>There is no correlation between business star rating and number of check-ins</a:t>
            </a:r>
          </a:p>
          <a:p>
            <a:endParaRPr lang="en-US" dirty="0"/>
          </a:p>
          <a:p>
            <a:r>
              <a:rPr lang="en-US" b="1" dirty="0"/>
              <a:t>Alternative hypothesis(HA): </a:t>
            </a:r>
            <a:r>
              <a:rPr lang="en-US" dirty="0"/>
              <a:t>Correlation exists between the business star rating and the number of check-ins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Results:</a:t>
            </a:r>
          </a:p>
          <a:p>
            <a:r>
              <a:rPr lang="en-US" dirty="0"/>
              <a:t>The actual correlation is 0.09. The computed p-value is 0; after 1000 iterations the largest simulated correlation is  .02 . Observed correlation is small but statistically significant.</a:t>
            </a:r>
          </a:p>
          <a:p>
            <a:endParaRPr lang="en-US" b="1" dirty="0"/>
          </a:p>
          <a:p>
            <a:endParaRPr lang="en-US" dirty="0"/>
          </a:p>
        </p:txBody>
      </p:sp>
      <p:pic>
        <p:nvPicPr>
          <p:cNvPr id="10" name="Picture 9">
            <a:extLst>
              <a:ext uri="{FF2B5EF4-FFF2-40B4-BE49-F238E27FC236}">
                <a16:creationId xmlns:a16="http://schemas.microsoft.com/office/drawing/2014/main" id="{54A1BC7D-B94A-9522-07DE-E61CEC80DF3F}"/>
              </a:ext>
            </a:extLst>
          </p:cNvPr>
          <p:cNvPicPr>
            <a:picLocks noChangeAspect="1"/>
          </p:cNvPicPr>
          <p:nvPr/>
        </p:nvPicPr>
        <p:blipFill>
          <a:blip r:embed="rId2"/>
          <a:stretch>
            <a:fillRect/>
          </a:stretch>
        </p:blipFill>
        <p:spPr>
          <a:xfrm>
            <a:off x="2326225" y="2286000"/>
            <a:ext cx="7354817" cy="2392148"/>
          </a:xfrm>
          <a:prstGeom prst="rect">
            <a:avLst/>
          </a:prstGeom>
        </p:spPr>
      </p:pic>
    </p:spTree>
    <p:extLst>
      <p:ext uri="{BB962C8B-B14F-4D97-AF65-F5344CB8AC3E}">
        <p14:creationId xmlns:p14="http://schemas.microsoft.com/office/powerpoint/2010/main" val="72779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Regression Analysis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5509200"/>
          </a:xfrm>
          <a:prstGeom prst="rect">
            <a:avLst/>
          </a:prstGeom>
          <a:noFill/>
        </p:spPr>
        <p:txBody>
          <a:bodyPr wrap="square" rtlCol="0">
            <a:spAutoFit/>
          </a:bodyPr>
          <a:lstStyle/>
          <a:p>
            <a:r>
              <a:rPr lang="en-US" b="1" dirty="0"/>
              <a:t>Multiple Linear Regression: </a:t>
            </a:r>
          </a:p>
          <a:p>
            <a:endParaRPr lang="en-US" b="1" dirty="0"/>
          </a:p>
          <a:p>
            <a:r>
              <a:rPr lang="en-US" b="1" dirty="0"/>
              <a:t>stars ~ </a:t>
            </a:r>
            <a:r>
              <a:rPr lang="en-US" b="1" dirty="0" err="1"/>
              <a:t>checkin_count</a:t>
            </a:r>
            <a:r>
              <a:rPr lang="en-US" b="1" dirty="0"/>
              <a:t> + </a:t>
            </a:r>
            <a:r>
              <a:rPr lang="en-US" b="1" dirty="0" err="1"/>
              <a:t>review_count</a:t>
            </a:r>
            <a:r>
              <a:rPr lang="en-US" b="1" dirty="0"/>
              <a:t> + </a:t>
            </a:r>
            <a:r>
              <a:rPr lang="en-US" b="1" dirty="0" err="1"/>
              <a:t>attribute_count</a:t>
            </a:r>
            <a:r>
              <a:rPr lang="en-US" b="1" dirty="0"/>
              <a:t>  </a:t>
            </a:r>
          </a:p>
          <a:p>
            <a:endParaRPr lang="en-US" b="1" dirty="0"/>
          </a:p>
          <a:p>
            <a:pPr marL="285750" indent="-285750">
              <a:buFontTx/>
              <a:buChar char="-"/>
            </a:pPr>
            <a:r>
              <a:rPr lang="en-US" sz="1400" dirty="0"/>
              <a:t>Dependent Variable  - Star Ratings</a:t>
            </a:r>
          </a:p>
          <a:p>
            <a:pPr marL="285750" indent="-285750">
              <a:buFontTx/>
              <a:buChar char="-"/>
            </a:pPr>
            <a:r>
              <a:rPr lang="en-US" sz="1400" dirty="0"/>
              <a:t>Explanatory Variables:</a:t>
            </a:r>
          </a:p>
          <a:p>
            <a:pPr marL="742950" lvl="1" indent="-285750">
              <a:buFont typeface="Wingdings" panose="05000000000000000000" pitchFamily="2" charset="2"/>
              <a:buChar char="§"/>
            </a:pPr>
            <a:r>
              <a:rPr lang="en-US" sz="1400" dirty="0" err="1"/>
              <a:t>Checkin</a:t>
            </a:r>
            <a:r>
              <a:rPr lang="en-US" sz="1400" dirty="0"/>
              <a:t> Count</a:t>
            </a:r>
          </a:p>
          <a:p>
            <a:pPr marL="742950" lvl="1" indent="-285750">
              <a:buFont typeface="Wingdings" panose="05000000000000000000" pitchFamily="2" charset="2"/>
              <a:buChar char="§"/>
            </a:pPr>
            <a:r>
              <a:rPr lang="en-US" sz="1400" dirty="0"/>
              <a:t>Review Count</a:t>
            </a:r>
          </a:p>
          <a:p>
            <a:pPr marL="742950" lvl="1" indent="-285750">
              <a:buFont typeface="Wingdings" panose="05000000000000000000" pitchFamily="2" charset="2"/>
              <a:buChar char="§"/>
            </a:pPr>
            <a:r>
              <a:rPr lang="en-US" sz="1400" dirty="0"/>
              <a:t>Attribute count</a:t>
            </a:r>
          </a:p>
          <a:p>
            <a:endParaRPr lang="en-US" sz="1400" b="1" dirty="0"/>
          </a:p>
          <a:p>
            <a:r>
              <a:rPr lang="en-US" sz="1400" dirty="0"/>
              <a:t>- Shows that the review and </a:t>
            </a:r>
            <a:r>
              <a:rPr lang="en-US" sz="1400" dirty="0" err="1"/>
              <a:t>checkin</a:t>
            </a:r>
            <a:r>
              <a:rPr lang="en-US" sz="1400" dirty="0"/>
              <a:t> count have statistically significant effect on Star Rating with having p-value less than 0.05 which could mean that these two variable together could account for the variation of business star rating. </a:t>
            </a:r>
          </a:p>
          <a:p>
            <a:endParaRPr lang="en-US" sz="1400" dirty="0"/>
          </a:p>
          <a:p>
            <a:endParaRPr lang="en-US" b="1" dirty="0"/>
          </a:p>
          <a:p>
            <a:endParaRPr lang="en-US" b="1" dirty="0"/>
          </a:p>
          <a:p>
            <a:endParaRPr lang="en-US" b="1" dirty="0"/>
          </a:p>
          <a:p>
            <a:endParaRPr lang="en-US" b="1" dirty="0"/>
          </a:p>
          <a:p>
            <a:endParaRPr lang="en-US" b="1" dirty="0"/>
          </a:p>
          <a:p>
            <a:endParaRPr lang="en-US" b="1" dirty="0"/>
          </a:p>
        </p:txBody>
      </p:sp>
      <p:pic>
        <p:nvPicPr>
          <p:cNvPr id="8" name="Picture 7">
            <a:extLst>
              <a:ext uri="{FF2B5EF4-FFF2-40B4-BE49-F238E27FC236}">
                <a16:creationId xmlns:a16="http://schemas.microsoft.com/office/drawing/2014/main" id="{5407DB65-AF10-F9F7-C6D2-CDFE4659C49D}"/>
              </a:ext>
            </a:extLst>
          </p:cNvPr>
          <p:cNvPicPr>
            <a:picLocks noChangeAspect="1"/>
          </p:cNvPicPr>
          <p:nvPr/>
        </p:nvPicPr>
        <p:blipFill>
          <a:blip r:embed="rId2"/>
          <a:stretch>
            <a:fillRect/>
          </a:stretch>
        </p:blipFill>
        <p:spPr>
          <a:xfrm>
            <a:off x="7613771" y="4068629"/>
            <a:ext cx="2057578" cy="510584"/>
          </a:xfrm>
          <a:prstGeom prst="rect">
            <a:avLst/>
          </a:prstGeom>
        </p:spPr>
      </p:pic>
      <p:pic>
        <p:nvPicPr>
          <p:cNvPr id="5" name="Picture 4">
            <a:extLst>
              <a:ext uri="{FF2B5EF4-FFF2-40B4-BE49-F238E27FC236}">
                <a16:creationId xmlns:a16="http://schemas.microsoft.com/office/drawing/2014/main" id="{65DCF183-F8D3-B02D-CDB4-37629E60295E}"/>
              </a:ext>
            </a:extLst>
          </p:cNvPr>
          <p:cNvPicPr>
            <a:picLocks noChangeAspect="1"/>
          </p:cNvPicPr>
          <p:nvPr/>
        </p:nvPicPr>
        <p:blipFill>
          <a:blip r:embed="rId3"/>
          <a:stretch>
            <a:fillRect/>
          </a:stretch>
        </p:blipFill>
        <p:spPr>
          <a:xfrm>
            <a:off x="6196328" y="569495"/>
            <a:ext cx="4892464" cy="4511431"/>
          </a:xfrm>
          <a:prstGeom prst="rect">
            <a:avLst/>
          </a:prstGeom>
        </p:spPr>
      </p:pic>
    </p:spTree>
    <p:extLst>
      <p:ext uri="{BB962C8B-B14F-4D97-AF65-F5344CB8AC3E}">
        <p14:creationId xmlns:p14="http://schemas.microsoft.com/office/powerpoint/2010/main" val="273066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References</a:t>
            </a:r>
          </a:p>
        </p:txBody>
      </p:sp>
      <p:sp>
        <p:nvSpPr>
          <p:cNvPr id="6" name="TextBox 5">
            <a:extLst>
              <a:ext uri="{FF2B5EF4-FFF2-40B4-BE49-F238E27FC236}">
                <a16:creationId xmlns:a16="http://schemas.microsoft.com/office/drawing/2014/main" id="{74B9C796-15A8-487E-865A-4C280C0C2CD0}"/>
              </a:ext>
            </a:extLst>
          </p:cNvPr>
          <p:cNvSpPr txBox="1"/>
          <p:nvPr/>
        </p:nvSpPr>
        <p:spPr>
          <a:xfrm>
            <a:off x="256674" y="714237"/>
            <a:ext cx="11309190" cy="2308324"/>
          </a:xfrm>
          <a:prstGeom prst="rect">
            <a:avLst/>
          </a:prstGeom>
          <a:noFill/>
        </p:spPr>
        <p:txBody>
          <a:bodyPr wrap="square" rtlCol="0">
            <a:spAutoFit/>
          </a:bodyPr>
          <a:lstStyle/>
          <a:p>
            <a:r>
              <a:rPr lang="en-US" dirty="0">
                <a:effectLst/>
                <a:hlinkClick r:id="rId2"/>
              </a:rPr>
              <a:t>https://www.yelp.com/dataset</a:t>
            </a:r>
            <a:endParaRPr lang="en-US" dirty="0">
              <a:effectLst/>
            </a:endParaRPr>
          </a:p>
          <a:p>
            <a:endParaRPr lang="en-US" dirty="0"/>
          </a:p>
          <a:p>
            <a:r>
              <a:rPr lang="en-US" dirty="0">
                <a:effectLst/>
              </a:rPr>
              <a:t>Yelp, I. (2022) </a:t>
            </a:r>
            <a:r>
              <a:rPr lang="en-US" i="1" dirty="0">
                <a:effectLst/>
              </a:rPr>
              <a:t>Yelp dataset</a:t>
            </a:r>
            <a:r>
              <a:rPr lang="en-US" dirty="0">
                <a:effectLst/>
              </a:rPr>
              <a:t>, </a:t>
            </a:r>
            <a:r>
              <a:rPr lang="en-US" i="1" dirty="0">
                <a:effectLst/>
              </a:rPr>
              <a:t>Kaggle</a:t>
            </a:r>
            <a:r>
              <a:rPr lang="en-US" dirty="0">
                <a:effectLst/>
              </a:rPr>
              <a:t>. Available at: https://www.kaggle.com/datasets/yelp-dataset/yelp-dataset (Accessed: March 4, 2023). </a:t>
            </a:r>
          </a:p>
          <a:p>
            <a:endParaRPr lang="en-US" dirty="0"/>
          </a:p>
          <a:p>
            <a:r>
              <a:rPr lang="en-US" dirty="0" err="1">
                <a:effectLst/>
              </a:rPr>
              <a:t>Alifierakis</a:t>
            </a:r>
            <a:r>
              <a:rPr lang="en-US" dirty="0">
                <a:effectLst/>
              </a:rPr>
              <a:t>, M. (2018) </a:t>
            </a:r>
            <a:r>
              <a:rPr lang="en-US" i="1" dirty="0">
                <a:effectLst/>
              </a:rPr>
              <a:t>Using yelp data to predict restaurant closure</a:t>
            </a:r>
            <a:r>
              <a:rPr lang="en-US" dirty="0">
                <a:effectLst/>
              </a:rPr>
              <a:t>, </a:t>
            </a:r>
            <a:r>
              <a:rPr lang="en-US" i="1" dirty="0">
                <a:effectLst/>
              </a:rPr>
              <a:t>Medium</a:t>
            </a:r>
            <a:r>
              <a:rPr lang="en-US" dirty="0">
                <a:effectLst/>
              </a:rPr>
              <a:t>. Towards Data Science. Available at: https://towardsdatascience.com/using-yelp-data-to-predict-restaurant-closure-8aafa4f72ad6 (Accessed: March 4, 2023). </a:t>
            </a:r>
          </a:p>
        </p:txBody>
      </p:sp>
    </p:spTree>
    <p:extLst>
      <p:ext uri="{BB962C8B-B14F-4D97-AF65-F5344CB8AC3E}">
        <p14:creationId xmlns:p14="http://schemas.microsoft.com/office/powerpoint/2010/main" val="91217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7" name="TextBox 6">
            <a:extLst>
              <a:ext uri="{FF2B5EF4-FFF2-40B4-BE49-F238E27FC236}">
                <a16:creationId xmlns:a16="http://schemas.microsoft.com/office/drawing/2014/main" id="{BCAB18D2-6C50-4697-ACCB-30E0DF18843C}"/>
              </a:ext>
            </a:extLst>
          </p:cNvPr>
          <p:cNvSpPr txBox="1"/>
          <p:nvPr/>
        </p:nvSpPr>
        <p:spPr>
          <a:xfrm>
            <a:off x="256674" y="898590"/>
            <a:ext cx="11935326" cy="5570756"/>
          </a:xfrm>
          <a:prstGeom prst="rect">
            <a:avLst/>
          </a:prstGeom>
          <a:noFill/>
        </p:spPr>
        <p:txBody>
          <a:bodyPr wrap="square" rtlCol="0">
            <a:spAutoFit/>
          </a:bodyPr>
          <a:lstStyle/>
          <a:p>
            <a:pPr algn="l" fontAlgn="t"/>
            <a:r>
              <a:rPr lang="en-US" sz="1600" b="1" dirty="0"/>
              <a:t>                   is a platform used by customers to find details about the business, contact and rate them. Yelp is used like Yellow Pages but more interactive where customers can collaborate and provide meaningful feedback of the businesses.</a:t>
            </a:r>
          </a:p>
          <a:p>
            <a:pPr algn="l" fontAlgn="t"/>
            <a:endParaRPr lang="en-US" sz="1600" b="1" dirty="0"/>
          </a:p>
          <a:p>
            <a:pPr algn="l" fontAlgn="t"/>
            <a:r>
              <a:rPr lang="en-US" sz="1600" b="1" dirty="0"/>
              <a:t>Yelp Dataset can be downloaded in a compressed format (tar) and when decompressed will have subset of business, reviews, tip and user data in JSON files which intended to be used in personal, educational and academic purposes. </a:t>
            </a:r>
          </a:p>
          <a:p>
            <a:pPr algn="l" fontAlgn="t"/>
            <a:endParaRPr lang="en-US" sz="1600" b="1" dirty="0"/>
          </a:p>
          <a:p>
            <a:pPr algn="l" fontAlgn="t"/>
            <a:r>
              <a:rPr lang="en-US" sz="1600" b="1" dirty="0"/>
              <a:t>Scope: </a:t>
            </a:r>
            <a:r>
              <a:rPr lang="en-US" sz="1600" dirty="0">
                <a:latin typeface="Abadi" panose="020B0604020104020204" pitchFamily="34" charset="0"/>
              </a:rPr>
              <a:t>Businesses that are </a:t>
            </a:r>
            <a:r>
              <a:rPr lang="en-US" sz="1600" dirty="0" err="1">
                <a:latin typeface="Abadi" panose="020B0604020104020204" pitchFamily="34" charset="0"/>
              </a:rPr>
              <a:t>categories.str.contains</a:t>
            </a:r>
            <a:r>
              <a:rPr lang="en-US" sz="1600" dirty="0">
                <a:latin typeface="Abadi" panose="020B0604020104020204" pitchFamily="34" charset="0"/>
              </a:rPr>
              <a:t>("Restaurants") or </a:t>
            </a:r>
            <a:r>
              <a:rPr lang="en-US" sz="1600" dirty="0" err="1">
                <a:latin typeface="Abadi" panose="020B0604020104020204" pitchFamily="34" charset="0"/>
              </a:rPr>
              <a:t>categories.str.contains</a:t>
            </a:r>
            <a:r>
              <a:rPr lang="en-US" sz="1600" dirty="0">
                <a:latin typeface="Abadi" panose="020B0604020104020204" pitchFamily="34" charset="0"/>
              </a:rPr>
              <a:t>("Food")’. I used the unique ID: </a:t>
            </a:r>
            <a:r>
              <a:rPr lang="en-US" sz="1600" dirty="0" err="1">
                <a:latin typeface="Abadi" panose="020B0604020104020204" pitchFamily="34" charset="0"/>
              </a:rPr>
              <a:t>business_id</a:t>
            </a:r>
            <a:r>
              <a:rPr lang="en-US" sz="1600" dirty="0">
                <a:latin typeface="Abadi" panose="020B0604020104020204" pitchFamily="34" charset="0"/>
              </a:rPr>
              <a:t> to join these datasets:</a:t>
            </a:r>
          </a:p>
          <a:p>
            <a:pPr algn="l" fontAlgn="t"/>
            <a:endParaRPr lang="en-US" sz="1600" b="1" dirty="0"/>
          </a:p>
          <a:p>
            <a:pPr marL="800100" lvl="1" indent="-342900" fontAlgn="base">
              <a:buFont typeface="Arial" panose="020B0604020202020204" pitchFamily="34" charset="0"/>
              <a:buChar char="•"/>
            </a:pPr>
            <a:r>
              <a:rPr lang="en-US" sz="1600" b="1" dirty="0" err="1"/>
              <a:t>yelp_academic_dataset_business.json</a:t>
            </a:r>
            <a:r>
              <a:rPr lang="en-US" sz="1600" b="1" dirty="0"/>
              <a:t> : Contains business data including location data, attributes, and categories.</a:t>
            </a:r>
          </a:p>
          <a:p>
            <a:pPr marL="742950" lvl="1" indent="-285750">
              <a:buFont typeface="Arial" panose="020B0604020202020204" pitchFamily="34" charset="0"/>
              <a:buChar char="•"/>
            </a:pPr>
            <a:endParaRPr lang="en-US" sz="1600" b="1" dirty="0"/>
          </a:p>
          <a:p>
            <a:pPr marL="742950" lvl="1" indent="-285750">
              <a:buFont typeface="Arial" panose="020B0604020202020204" pitchFamily="34" charset="0"/>
              <a:buChar char="•"/>
            </a:pPr>
            <a:r>
              <a:rPr lang="en-US" sz="1600" b="1" dirty="0"/>
              <a:t>2. </a:t>
            </a:r>
            <a:r>
              <a:rPr lang="en-US" sz="1600" b="1" dirty="0" err="1"/>
              <a:t>yelp_academic_dataset_tip.json</a:t>
            </a:r>
            <a:r>
              <a:rPr lang="en-US" sz="1600" b="1" dirty="0"/>
              <a:t>: Tips written by a user on a business. Tips are shorter than reviews and tend to convey quick suggestions.</a:t>
            </a:r>
          </a:p>
          <a:p>
            <a:pPr marL="742950" lvl="1" indent="-285750" fontAlgn="base">
              <a:buFont typeface="Arial" panose="020B0604020202020204" pitchFamily="34" charset="0"/>
              <a:buChar char="•"/>
            </a:pPr>
            <a:endParaRPr lang="en-US" sz="1600" b="1" dirty="0"/>
          </a:p>
          <a:p>
            <a:pPr marL="742950" lvl="1" indent="-285750" fontAlgn="base">
              <a:buFont typeface="Arial" panose="020B0604020202020204" pitchFamily="34" charset="0"/>
              <a:buChar char="•"/>
            </a:pPr>
            <a:r>
              <a:rPr lang="en-US" sz="1600" b="1" dirty="0"/>
              <a:t>3. </a:t>
            </a:r>
            <a:r>
              <a:rPr lang="en-US" sz="1600" b="1" dirty="0" err="1"/>
              <a:t>yelp_academic_dataset_checkin.json</a:t>
            </a:r>
            <a:r>
              <a:rPr lang="en-US" sz="1600" b="1" dirty="0"/>
              <a:t>: </a:t>
            </a:r>
            <a:r>
              <a:rPr lang="en-US" sz="1600" b="1" dirty="0" err="1"/>
              <a:t>Checkins</a:t>
            </a:r>
            <a:r>
              <a:rPr lang="en-US" sz="1600" b="1" dirty="0"/>
              <a:t> on a business.</a:t>
            </a:r>
          </a:p>
          <a:p>
            <a:br>
              <a:rPr lang="en-US" sz="1600" b="0" i="0" dirty="0">
                <a:solidFill>
                  <a:srgbClr val="333333"/>
                </a:solidFill>
                <a:effectLst/>
                <a:latin typeface="Helvetica Neue"/>
              </a:rPr>
            </a:br>
            <a:endParaRPr lang="en-US" sz="1600" b="1" dirty="0"/>
          </a:p>
          <a:p>
            <a:pPr algn="l" fontAlgn="t"/>
            <a:r>
              <a:rPr lang="en-US" sz="1600" b="1" i="1" dirty="0"/>
              <a:t>Links: </a:t>
            </a:r>
          </a:p>
          <a:p>
            <a:pPr fontAlgn="t"/>
            <a:r>
              <a:rPr lang="en-US" sz="1600" b="1" i="1" dirty="0">
                <a:hlinkClick r:id="rId2"/>
              </a:rPr>
              <a:t>https://www.yelp.com/dataset</a:t>
            </a:r>
            <a:endParaRPr lang="en-US" sz="1600" b="1" i="1" dirty="0"/>
          </a:p>
          <a:p>
            <a:pPr algn="l" fontAlgn="t"/>
            <a:r>
              <a:rPr lang="en-US" sz="1600" b="1" i="1" dirty="0"/>
              <a:t>https://www.yelp.com/dataset/documentation/main </a:t>
            </a:r>
          </a:p>
          <a:p>
            <a:endParaRPr lang="en-US" dirty="0">
              <a:latin typeface="Abadi" panose="020B0604020104020204" pitchFamily="34" charset="0"/>
            </a:endParaRPr>
          </a:p>
          <a:p>
            <a:r>
              <a:rPr lang="en-US" dirty="0">
                <a:latin typeface="Abadi" panose="020B0604020104020204" pitchFamily="34" charset="0"/>
              </a:rPr>
              <a:t> </a:t>
            </a:r>
          </a:p>
        </p:txBody>
      </p:sp>
      <p:pic>
        <p:nvPicPr>
          <p:cNvPr id="11" name="Picture 10">
            <a:extLst>
              <a:ext uri="{FF2B5EF4-FFF2-40B4-BE49-F238E27FC236}">
                <a16:creationId xmlns:a16="http://schemas.microsoft.com/office/drawing/2014/main" id="{8A411E76-0301-BB1C-E897-B16760DC951A}"/>
              </a:ext>
            </a:extLst>
          </p:cNvPr>
          <p:cNvPicPr>
            <a:picLocks noChangeAspect="1"/>
          </p:cNvPicPr>
          <p:nvPr/>
        </p:nvPicPr>
        <p:blipFill>
          <a:blip r:embed="rId3"/>
          <a:stretch>
            <a:fillRect/>
          </a:stretch>
        </p:blipFill>
        <p:spPr>
          <a:xfrm>
            <a:off x="256674" y="652042"/>
            <a:ext cx="1273546" cy="493096"/>
          </a:xfrm>
          <a:prstGeom prst="rect">
            <a:avLst/>
          </a:prstGeom>
        </p:spPr>
      </p:pic>
    </p:spTree>
    <p:extLst>
      <p:ext uri="{BB962C8B-B14F-4D97-AF65-F5344CB8AC3E}">
        <p14:creationId xmlns:p14="http://schemas.microsoft.com/office/powerpoint/2010/main" val="106148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6" name="TextBox 5">
            <a:extLst>
              <a:ext uri="{FF2B5EF4-FFF2-40B4-BE49-F238E27FC236}">
                <a16:creationId xmlns:a16="http://schemas.microsoft.com/office/drawing/2014/main" id="{74B9C796-15A8-487E-865A-4C280C0C2CD0}"/>
              </a:ext>
            </a:extLst>
          </p:cNvPr>
          <p:cNvSpPr txBox="1"/>
          <p:nvPr/>
        </p:nvSpPr>
        <p:spPr>
          <a:xfrm>
            <a:off x="441405" y="1059873"/>
            <a:ext cx="11309190" cy="2339102"/>
          </a:xfrm>
          <a:prstGeom prst="rect">
            <a:avLst/>
          </a:prstGeom>
          <a:noFill/>
        </p:spPr>
        <p:txBody>
          <a:bodyPr wrap="square" rtlCol="0">
            <a:spAutoFit/>
          </a:bodyPr>
          <a:lstStyle/>
          <a:p>
            <a:r>
              <a:rPr lang="en-US" sz="1600" b="1" dirty="0"/>
              <a:t>Analysis Questions: </a:t>
            </a:r>
          </a:p>
          <a:p>
            <a:endParaRPr lang="en-US" sz="1600" b="1" dirty="0"/>
          </a:p>
          <a:p>
            <a:pPr marL="285750" indent="-285750">
              <a:buFont typeface="Wingdings" panose="05000000000000000000" pitchFamily="2" charset="2"/>
              <a:buChar char="ü"/>
            </a:pPr>
            <a:r>
              <a:rPr lang="en-US" sz="1600" b="1" dirty="0"/>
              <a:t>What are the factors that impacts the rating of the business establishment</a:t>
            </a:r>
          </a:p>
          <a:p>
            <a:endParaRPr lang="en-US" sz="1600" b="1" dirty="0"/>
          </a:p>
          <a:p>
            <a:pPr marL="285750" indent="-285750">
              <a:buFont typeface="Wingdings" panose="05000000000000000000" pitchFamily="2" charset="2"/>
              <a:buChar char="ü"/>
            </a:pPr>
            <a:r>
              <a:rPr lang="en-US" sz="1600" b="1" dirty="0"/>
              <a:t>How can rating impacts the establishment outcome (Is Open or Close)?</a:t>
            </a:r>
          </a:p>
          <a:p>
            <a:pPr marL="285750" indent="-285750">
              <a:buFont typeface="Wingdings" panose="05000000000000000000" pitchFamily="2" charset="2"/>
              <a:buChar char="ü"/>
            </a:pPr>
            <a:endParaRPr lang="en-US" sz="1600" b="1" dirty="0"/>
          </a:p>
          <a:p>
            <a:pPr marL="285750" indent="-285750">
              <a:buFont typeface="Wingdings" panose="05000000000000000000" pitchFamily="2" charset="2"/>
              <a:buChar char="ü"/>
            </a:pPr>
            <a:r>
              <a:rPr lang="en-US" sz="1600" b="1" dirty="0"/>
              <a:t>Is there any association between number of check-ins and number of reviews</a:t>
            </a:r>
          </a:p>
          <a:p>
            <a:endParaRPr lang="en-US" sz="1600" b="1" dirty="0"/>
          </a:p>
          <a:p>
            <a:endParaRPr lang="en-US" dirty="0">
              <a:latin typeface="Abadi" panose="020B0604020104020204" pitchFamily="34" charset="0"/>
            </a:endParaRPr>
          </a:p>
        </p:txBody>
      </p:sp>
    </p:spTree>
    <p:extLst>
      <p:ext uri="{BB962C8B-B14F-4D97-AF65-F5344CB8AC3E}">
        <p14:creationId xmlns:p14="http://schemas.microsoft.com/office/powerpoint/2010/main" val="176860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8956298"/>
          </a:xfrm>
          <a:prstGeom prst="rect">
            <a:avLst/>
          </a:prstGeom>
          <a:noFill/>
        </p:spPr>
        <p:txBody>
          <a:bodyPr wrap="square" rtlCol="0">
            <a:spAutoFit/>
          </a:bodyPr>
          <a:lstStyle/>
          <a:p>
            <a:r>
              <a:rPr lang="en-US" b="1" dirty="0"/>
              <a:t> Business Dataset</a:t>
            </a:r>
          </a:p>
          <a:p>
            <a:r>
              <a:rPr lang="en-US" b="1" dirty="0"/>
              <a:t>  </a:t>
            </a:r>
          </a:p>
          <a:p>
            <a:r>
              <a:rPr lang="en-US" b="1" dirty="0"/>
              <a:t>1. Star (Rating)</a:t>
            </a:r>
            <a:endParaRPr lang="en-US" dirty="0"/>
          </a:p>
          <a:p>
            <a:pPr marL="285750" indent="-285750">
              <a:buFontTx/>
              <a:buChar char="-"/>
            </a:pPr>
            <a:r>
              <a:rPr lang="en-US" dirty="0"/>
              <a:t>In float format and rounded to half-stars for a business ID</a:t>
            </a:r>
            <a:r>
              <a:rPr lang="en-US" b="1" dirty="0"/>
              <a:t> </a:t>
            </a:r>
          </a:p>
          <a:p>
            <a:pPr marL="285750" indent="-285750">
              <a:buFontTx/>
              <a:buChar char="-"/>
            </a:pPr>
            <a:r>
              <a:rPr lang="en-US" dirty="0"/>
              <a:t>The distribution is approximately bell shape which is the shape of the Normal Distribution</a:t>
            </a:r>
          </a:p>
          <a:p>
            <a:pPr marL="285750" indent="-285750">
              <a:buFontTx/>
              <a:buChar char="-"/>
            </a:pPr>
            <a:r>
              <a:rPr lang="en-US" dirty="0"/>
              <a:t>Tail extends farther to the left compared to the right.</a:t>
            </a:r>
          </a:p>
          <a:p>
            <a:pPr marL="285750" indent="-285750">
              <a:buFontTx/>
              <a:buChar char="-"/>
            </a:pPr>
            <a:endParaRPr lang="en-US" dirty="0"/>
          </a:p>
          <a:p>
            <a:r>
              <a:rPr lang="en-US" b="1" dirty="0"/>
              <a:t>2. Review Count</a:t>
            </a:r>
          </a:p>
          <a:p>
            <a:pPr marL="285750" indent="-285750">
              <a:buFontTx/>
              <a:buChar char="-"/>
            </a:pPr>
            <a:r>
              <a:rPr lang="en-US" dirty="0"/>
              <a:t>Integer type of total number of reviews for a business ID</a:t>
            </a:r>
          </a:p>
          <a:p>
            <a:pPr marL="285750" indent="-285750">
              <a:buFontTx/>
              <a:buChar char="-"/>
            </a:pPr>
            <a:r>
              <a:rPr lang="en-US" dirty="0"/>
              <a:t>The distribution is right skewed. This can be due to the quality of review data and to understand more about the data, the review datasets can be analyzed to identify and clean-up for bias and outliers. Review dataset which is not currently in scope for my analysis.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6" name="Picture 5">
            <a:extLst>
              <a:ext uri="{FF2B5EF4-FFF2-40B4-BE49-F238E27FC236}">
                <a16:creationId xmlns:a16="http://schemas.microsoft.com/office/drawing/2014/main" id="{7FCA596A-F1D5-12C2-B1F7-F15745AEE6B6}"/>
              </a:ext>
            </a:extLst>
          </p:cNvPr>
          <p:cNvPicPr>
            <a:picLocks noChangeAspect="1"/>
          </p:cNvPicPr>
          <p:nvPr/>
        </p:nvPicPr>
        <p:blipFill>
          <a:blip r:embed="rId2"/>
          <a:stretch>
            <a:fillRect/>
          </a:stretch>
        </p:blipFill>
        <p:spPr>
          <a:xfrm>
            <a:off x="6356376" y="820782"/>
            <a:ext cx="3965510" cy="2263569"/>
          </a:xfrm>
          <a:prstGeom prst="rect">
            <a:avLst/>
          </a:prstGeom>
        </p:spPr>
      </p:pic>
      <p:pic>
        <p:nvPicPr>
          <p:cNvPr id="5" name="Picture 4">
            <a:extLst>
              <a:ext uri="{FF2B5EF4-FFF2-40B4-BE49-F238E27FC236}">
                <a16:creationId xmlns:a16="http://schemas.microsoft.com/office/drawing/2014/main" id="{FBF1272A-F822-34DF-0930-4413C8F3076C}"/>
              </a:ext>
            </a:extLst>
          </p:cNvPr>
          <p:cNvPicPr>
            <a:picLocks noChangeAspect="1"/>
          </p:cNvPicPr>
          <p:nvPr/>
        </p:nvPicPr>
        <p:blipFill>
          <a:blip r:embed="rId3"/>
          <a:stretch>
            <a:fillRect/>
          </a:stretch>
        </p:blipFill>
        <p:spPr>
          <a:xfrm>
            <a:off x="6434549" y="3375250"/>
            <a:ext cx="3809165" cy="2617580"/>
          </a:xfrm>
          <a:prstGeom prst="rect">
            <a:avLst/>
          </a:prstGeom>
        </p:spPr>
      </p:pic>
    </p:spTree>
    <p:extLst>
      <p:ext uri="{BB962C8B-B14F-4D97-AF65-F5344CB8AC3E}">
        <p14:creationId xmlns:p14="http://schemas.microsoft.com/office/powerpoint/2010/main" val="348736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571303"/>
          </a:xfrm>
          <a:prstGeom prst="rect">
            <a:avLst/>
          </a:prstGeom>
          <a:noFill/>
        </p:spPr>
        <p:txBody>
          <a:bodyPr wrap="square" rtlCol="0">
            <a:spAutoFit/>
          </a:bodyPr>
          <a:lstStyle/>
          <a:p>
            <a:r>
              <a:rPr lang="en-US" b="1" dirty="0"/>
              <a:t> Business Dataset</a:t>
            </a:r>
          </a:p>
          <a:p>
            <a:r>
              <a:rPr lang="en-US" b="1" dirty="0"/>
              <a:t>  </a:t>
            </a:r>
          </a:p>
          <a:p>
            <a:r>
              <a:rPr lang="en-US" b="1" dirty="0"/>
              <a:t>3. Attributes and Features that are True (derived new variable)</a:t>
            </a:r>
            <a:endParaRPr lang="en-US" dirty="0"/>
          </a:p>
          <a:p>
            <a:pPr marL="285750" indent="-285750">
              <a:buFontTx/>
              <a:buChar char="-"/>
            </a:pPr>
            <a:r>
              <a:rPr lang="en-US" dirty="0"/>
              <a:t>Integer that represent the count of attributes with key/</a:t>
            </a:r>
            <a:r>
              <a:rPr lang="en-US" dirty="0" err="1"/>
              <a:t>vaue</a:t>
            </a:r>
            <a:r>
              <a:rPr lang="en-US" dirty="0"/>
              <a:t> = ‘True’. (i.e., Dine-in, Deliveries)</a:t>
            </a:r>
            <a:endParaRPr lang="en-US" b="1" dirty="0"/>
          </a:p>
          <a:p>
            <a:pPr marL="285750" indent="-285750">
              <a:buFontTx/>
              <a:buChar char="-"/>
            </a:pPr>
            <a:r>
              <a:rPr lang="en-US" dirty="0"/>
              <a:t>The distribution is approximately bell shape which is the shape of the Normal Distribution</a:t>
            </a:r>
          </a:p>
          <a:p>
            <a:endParaRPr lang="en-US" dirty="0"/>
          </a:p>
          <a:p>
            <a:r>
              <a:rPr lang="en-US" b="1" dirty="0"/>
              <a:t>4. Price </a:t>
            </a:r>
          </a:p>
          <a:p>
            <a:pPr marL="285750" indent="-285750">
              <a:buFontTx/>
              <a:buChar char="-"/>
            </a:pPr>
            <a:r>
              <a:rPr lang="en-US" dirty="0"/>
              <a:t>Integer which represent the Price</a:t>
            </a:r>
          </a:p>
          <a:p>
            <a:pPr marL="742950" lvl="1" indent="-285750">
              <a:buFontTx/>
              <a:buChar char="-"/>
            </a:pPr>
            <a:r>
              <a:rPr lang="en-US" dirty="0"/>
              <a:t>1 ($); 2 ($$); 3($$$)…</a:t>
            </a:r>
          </a:p>
          <a:p>
            <a:pPr marL="285750" indent="-285750">
              <a:buFontTx/>
              <a:buChar char="-"/>
            </a:pPr>
            <a:r>
              <a:rPr lang="en-US" dirty="0"/>
              <a:t>The distribution is right skewed showing that it is less common for Restaurant and Food businesses in yelp to have food prices averaging to hundreds.</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7" name="Picture 6">
            <a:extLst>
              <a:ext uri="{FF2B5EF4-FFF2-40B4-BE49-F238E27FC236}">
                <a16:creationId xmlns:a16="http://schemas.microsoft.com/office/drawing/2014/main" id="{0BDE7B4C-9387-8B9D-B8E2-373D291E38BA}"/>
              </a:ext>
            </a:extLst>
          </p:cNvPr>
          <p:cNvPicPr>
            <a:picLocks noChangeAspect="1"/>
          </p:cNvPicPr>
          <p:nvPr/>
        </p:nvPicPr>
        <p:blipFill>
          <a:blip r:embed="rId2"/>
          <a:stretch>
            <a:fillRect/>
          </a:stretch>
        </p:blipFill>
        <p:spPr>
          <a:xfrm>
            <a:off x="6386050" y="617752"/>
            <a:ext cx="4014009" cy="2327522"/>
          </a:xfrm>
          <a:prstGeom prst="rect">
            <a:avLst/>
          </a:prstGeom>
        </p:spPr>
      </p:pic>
      <p:pic>
        <p:nvPicPr>
          <p:cNvPr id="10" name="Picture 9">
            <a:extLst>
              <a:ext uri="{FF2B5EF4-FFF2-40B4-BE49-F238E27FC236}">
                <a16:creationId xmlns:a16="http://schemas.microsoft.com/office/drawing/2014/main" id="{9A4DB115-5413-F545-8A2D-60289F09BDE3}"/>
              </a:ext>
            </a:extLst>
          </p:cNvPr>
          <p:cNvPicPr>
            <a:picLocks noChangeAspect="1"/>
          </p:cNvPicPr>
          <p:nvPr/>
        </p:nvPicPr>
        <p:blipFill>
          <a:blip r:embed="rId3"/>
          <a:stretch>
            <a:fillRect/>
          </a:stretch>
        </p:blipFill>
        <p:spPr>
          <a:xfrm>
            <a:off x="6356262" y="3275044"/>
            <a:ext cx="4150008" cy="2815923"/>
          </a:xfrm>
          <a:prstGeom prst="rect">
            <a:avLst/>
          </a:prstGeom>
        </p:spPr>
      </p:pic>
    </p:spTree>
    <p:extLst>
      <p:ext uri="{BB962C8B-B14F-4D97-AF65-F5344CB8AC3E}">
        <p14:creationId xmlns:p14="http://schemas.microsoft.com/office/powerpoint/2010/main" val="319459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848302"/>
          </a:xfrm>
          <a:prstGeom prst="rect">
            <a:avLst/>
          </a:prstGeom>
          <a:noFill/>
        </p:spPr>
        <p:txBody>
          <a:bodyPr wrap="square" rtlCol="0">
            <a:spAutoFit/>
          </a:bodyPr>
          <a:lstStyle/>
          <a:p>
            <a:r>
              <a:rPr lang="en-US" b="1" dirty="0"/>
              <a:t> </a:t>
            </a:r>
            <a:r>
              <a:rPr lang="en-US" b="1" dirty="0" err="1"/>
              <a:t>Checkin</a:t>
            </a:r>
            <a:r>
              <a:rPr lang="en-US" b="1" dirty="0"/>
              <a:t> Dataset</a:t>
            </a:r>
          </a:p>
          <a:p>
            <a:r>
              <a:rPr lang="en-US" b="1" dirty="0"/>
              <a:t>  </a:t>
            </a:r>
          </a:p>
          <a:p>
            <a:r>
              <a:rPr lang="en-US" b="1" dirty="0"/>
              <a:t>5. Check-in Count (Derived New Variable)</a:t>
            </a:r>
            <a:endParaRPr lang="en-US" dirty="0"/>
          </a:p>
          <a:p>
            <a:pPr marL="285750" indent="-285750">
              <a:buFontTx/>
              <a:buChar char="-"/>
            </a:pPr>
            <a:r>
              <a:rPr lang="en-US" dirty="0"/>
              <a:t>Integer type which is aggregated count of check-in dates per business id.</a:t>
            </a:r>
            <a:endParaRPr lang="en-US" b="1" dirty="0"/>
          </a:p>
          <a:p>
            <a:pPr marL="285750" indent="-285750">
              <a:buFontTx/>
              <a:buChar char="-"/>
            </a:pPr>
            <a:r>
              <a:rPr lang="en-US" dirty="0"/>
              <a:t>The distribution is right skewed. Showing that there are less restaurant and food business that have check-ins that are greater than 100.</a:t>
            </a:r>
          </a:p>
          <a:p>
            <a:endParaRPr lang="en-US" dirty="0"/>
          </a:p>
          <a:p>
            <a:r>
              <a:rPr lang="en-US" b="1" dirty="0"/>
              <a:t>6. Check-in Count Per Year (Derived New Variable)</a:t>
            </a:r>
            <a:endParaRPr lang="en-US" dirty="0"/>
          </a:p>
          <a:p>
            <a:pPr marL="285750" indent="-285750">
              <a:buFontTx/>
              <a:buChar char="-"/>
            </a:pPr>
            <a:r>
              <a:rPr lang="en-US" dirty="0"/>
              <a:t>Integer total number of check-in for a business ID for each year</a:t>
            </a:r>
          </a:p>
          <a:p>
            <a:pPr marL="285750" indent="-285750">
              <a:buFontTx/>
              <a:buChar char="-"/>
            </a:pPr>
            <a:r>
              <a:rPr lang="en-US" dirty="0"/>
              <a:t>The distribution is approximately bell shape which is the shape of the Normal Distribution but shows a drop of check-in during pandemic years from 2019 - 2021</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9" name="Rectangle 3">
            <a:extLst>
              <a:ext uri="{FF2B5EF4-FFF2-40B4-BE49-F238E27FC236}">
                <a16:creationId xmlns:a16="http://schemas.microsoft.com/office/drawing/2014/main" id="{B184E0FB-A328-2E03-6BE1-331B868C08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Monaco"/>
              </a:rPr>
              <a:t>float, star rating, rounded to half-stars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A6E6021-B366-E8C0-66CB-E41347825050}"/>
              </a:ext>
            </a:extLst>
          </p:cNvPr>
          <p:cNvPicPr>
            <a:picLocks noChangeAspect="1"/>
          </p:cNvPicPr>
          <p:nvPr/>
        </p:nvPicPr>
        <p:blipFill>
          <a:blip r:embed="rId2"/>
          <a:stretch>
            <a:fillRect/>
          </a:stretch>
        </p:blipFill>
        <p:spPr>
          <a:xfrm>
            <a:off x="6297317" y="529571"/>
            <a:ext cx="4102742" cy="2551245"/>
          </a:xfrm>
          <a:prstGeom prst="rect">
            <a:avLst/>
          </a:prstGeom>
        </p:spPr>
      </p:pic>
      <p:pic>
        <p:nvPicPr>
          <p:cNvPr id="12" name="Picture 11">
            <a:extLst>
              <a:ext uri="{FF2B5EF4-FFF2-40B4-BE49-F238E27FC236}">
                <a16:creationId xmlns:a16="http://schemas.microsoft.com/office/drawing/2014/main" id="{55D3BBAF-95DA-EC60-5B68-D8A323202E12}"/>
              </a:ext>
            </a:extLst>
          </p:cNvPr>
          <p:cNvPicPr>
            <a:picLocks noChangeAspect="1"/>
          </p:cNvPicPr>
          <p:nvPr/>
        </p:nvPicPr>
        <p:blipFill>
          <a:blip r:embed="rId3"/>
          <a:stretch>
            <a:fillRect/>
          </a:stretch>
        </p:blipFill>
        <p:spPr>
          <a:xfrm>
            <a:off x="6297317" y="3334176"/>
            <a:ext cx="4102742" cy="2576693"/>
          </a:xfrm>
          <a:prstGeom prst="rect">
            <a:avLst/>
          </a:prstGeom>
        </p:spPr>
      </p:pic>
    </p:spTree>
    <p:extLst>
      <p:ext uri="{BB962C8B-B14F-4D97-AF65-F5344CB8AC3E}">
        <p14:creationId xmlns:p14="http://schemas.microsoft.com/office/powerpoint/2010/main" val="407901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848302"/>
          </a:xfrm>
          <a:prstGeom prst="rect">
            <a:avLst/>
          </a:prstGeom>
          <a:noFill/>
        </p:spPr>
        <p:txBody>
          <a:bodyPr wrap="square" rtlCol="0">
            <a:spAutoFit/>
          </a:bodyPr>
          <a:lstStyle/>
          <a:p>
            <a:r>
              <a:rPr lang="en-US" b="1" dirty="0"/>
              <a:t> Tips Dataset</a:t>
            </a:r>
          </a:p>
          <a:p>
            <a:r>
              <a:rPr lang="en-US" b="1" dirty="0"/>
              <a:t>  </a:t>
            </a:r>
          </a:p>
          <a:p>
            <a:r>
              <a:rPr lang="en-US" b="1" dirty="0"/>
              <a:t>7. Tip Count (Derived New Variable)</a:t>
            </a:r>
            <a:endParaRPr lang="en-US" dirty="0"/>
          </a:p>
          <a:p>
            <a:pPr marL="285750" indent="-285750">
              <a:buFontTx/>
              <a:buChar char="-"/>
            </a:pPr>
            <a:r>
              <a:rPr lang="en-US" dirty="0"/>
              <a:t>Integer count which is aggregated Tips per business id.</a:t>
            </a:r>
            <a:endParaRPr lang="en-US" b="1" dirty="0"/>
          </a:p>
          <a:p>
            <a:pPr marL="285750" indent="-285750">
              <a:buFontTx/>
              <a:buChar char="-"/>
            </a:pPr>
            <a:r>
              <a:rPr lang="en-US" dirty="0"/>
              <a:t>The distribution is right skewed. Showing that there are less restaurant and food business that have Tips that are greater than 10.</a:t>
            </a:r>
          </a:p>
          <a:p>
            <a:endParaRPr lang="en-US" dirty="0"/>
          </a:p>
          <a:p>
            <a:r>
              <a:rPr lang="en-US" b="1" dirty="0"/>
              <a:t>8. Tip Count Per Year (Derived New Variable)</a:t>
            </a:r>
            <a:endParaRPr lang="en-US" dirty="0"/>
          </a:p>
          <a:p>
            <a:pPr marL="285750" indent="-285750">
              <a:buFontTx/>
              <a:buChar char="-"/>
            </a:pPr>
            <a:r>
              <a:rPr lang="en-US" dirty="0"/>
              <a:t>Integer total number of Tips for a business ID for each year</a:t>
            </a:r>
          </a:p>
          <a:p>
            <a:pPr marL="285750" indent="-285750">
              <a:buFontTx/>
              <a:buChar char="-"/>
            </a:pPr>
            <a:r>
              <a:rPr lang="en-US" dirty="0"/>
              <a:t>The distribution is approximately bell shape which is the shape of the Normal Distribution but shows a drop of tip count during pandemic years from 2019 - 2021</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9" name="Rectangle 3">
            <a:extLst>
              <a:ext uri="{FF2B5EF4-FFF2-40B4-BE49-F238E27FC236}">
                <a16:creationId xmlns:a16="http://schemas.microsoft.com/office/drawing/2014/main" id="{B184E0FB-A328-2E03-6BE1-331B868C08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Monaco"/>
              </a:rPr>
              <a:t>float, star rating, rounded to half-stars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F270EAF-3822-CE63-B5EF-B2CFC3AF1B64}"/>
              </a:ext>
            </a:extLst>
          </p:cNvPr>
          <p:cNvPicPr>
            <a:picLocks noChangeAspect="1"/>
          </p:cNvPicPr>
          <p:nvPr/>
        </p:nvPicPr>
        <p:blipFill>
          <a:blip r:embed="rId2"/>
          <a:stretch>
            <a:fillRect/>
          </a:stretch>
        </p:blipFill>
        <p:spPr>
          <a:xfrm>
            <a:off x="6525050" y="3429000"/>
            <a:ext cx="4073115" cy="2579955"/>
          </a:xfrm>
          <a:prstGeom prst="rect">
            <a:avLst/>
          </a:prstGeom>
        </p:spPr>
      </p:pic>
      <p:pic>
        <p:nvPicPr>
          <p:cNvPr id="10" name="Picture 9">
            <a:extLst>
              <a:ext uri="{FF2B5EF4-FFF2-40B4-BE49-F238E27FC236}">
                <a16:creationId xmlns:a16="http://schemas.microsoft.com/office/drawing/2014/main" id="{A7577127-B8A1-0FAE-D11A-B6EFE934709D}"/>
              </a:ext>
            </a:extLst>
          </p:cNvPr>
          <p:cNvPicPr>
            <a:picLocks noChangeAspect="1"/>
          </p:cNvPicPr>
          <p:nvPr/>
        </p:nvPicPr>
        <p:blipFill>
          <a:blip r:embed="rId3"/>
          <a:stretch>
            <a:fillRect/>
          </a:stretch>
        </p:blipFill>
        <p:spPr>
          <a:xfrm>
            <a:off x="6399843" y="714237"/>
            <a:ext cx="4039952" cy="2321009"/>
          </a:xfrm>
          <a:prstGeom prst="rect">
            <a:avLst/>
          </a:prstGeom>
        </p:spPr>
      </p:pic>
    </p:spTree>
    <p:extLst>
      <p:ext uri="{BB962C8B-B14F-4D97-AF65-F5344CB8AC3E}">
        <p14:creationId xmlns:p14="http://schemas.microsoft.com/office/powerpoint/2010/main" val="33912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3139321"/>
          </a:xfrm>
          <a:prstGeom prst="rect">
            <a:avLst/>
          </a:prstGeom>
          <a:noFill/>
        </p:spPr>
        <p:txBody>
          <a:bodyPr wrap="square" rtlCol="0">
            <a:spAutoFit/>
          </a:bodyPr>
          <a:lstStyle/>
          <a:p>
            <a:r>
              <a:rPr lang="en-US" b="1" dirty="0"/>
              <a:t>Summary</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8" name="Picture 7">
            <a:extLst>
              <a:ext uri="{FF2B5EF4-FFF2-40B4-BE49-F238E27FC236}">
                <a16:creationId xmlns:a16="http://schemas.microsoft.com/office/drawing/2014/main" id="{4DE8108E-820B-D126-759F-BA2F74C394C1}"/>
              </a:ext>
            </a:extLst>
          </p:cNvPr>
          <p:cNvPicPr>
            <a:picLocks noChangeAspect="1"/>
          </p:cNvPicPr>
          <p:nvPr/>
        </p:nvPicPr>
        <p:blipFill>
          <a:blip r:embed="rId2"/>
          <a:stretch>
            <a:fillRect/>
          </a:stretch>
        </p:blipFill>
        <p:spPr>
          <a:xfrm>
            <a:off x="1833402" y="1266536"/>
            <a:ext cx="7902625" cy="2560542"/>
          </a:xfrm>
          <a:prstGeom prst="rect">
            <a:avLst/>
          </a:prstGeom>
        </p:spPr>
      </p:pic>
    </p:spTree>
    <p:extLst>
      <p:ext uri="{BB962C8B-B14F-4D97-AF65-F5344CB8AC3E}">
        <p14:creationId xmlns:p14="http://schemas.microsoft.com/office/powerpoint/2010/main" val="22775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718456" y="4870686"/>
            <a:ext cx="11328835" cy="923330"/>
          </a:xfrm>
          <a:prstGeom prst="rect">
            <a:avLst/>
          </a:prstGeom>
          <a:noFill/>
        </p:spPr>
        <p:txBody>
          <a:bodyPr wrap="square" rtlCol="0">
            <a:spAutoFit/>
          </a:bodyPr>
          <a:lstStyle/>
          <a:p>
            <a:r>
              <a:rPr lang="en-US" b="1" dirty="0"/>
              <a:t> </a:t>
            </a:r>
          </a:p>
          <a:p>
            <a:r>
              <a:rPr lang="en-US" b="1" dirty="0"/>
              <a:t>Star Rating for Open and Closed Restaurant and Food businesses in Yelp</a:t>
            </a:r>
            <a:endParaRPr lang="en-US" dirty="0"/>
          </a:p>
          <a:p>
            <a:pPr marL="285750" indent="-285750">
              <a:buFontTx/>
              <a:buChar char="-"/>
            </a:pPr>
            <a:r>
              <a:rPr lang="en-US" dirty="0"/>
              <a:t>PMF shows that open establishment gain more higher ratings than closed businesses.</a:t>
            </a:r>
          </a:p>
        </p:txBody>
      </p:sp>
      <p:pic>
        <p:nvPicPr>
          <p:cNvPr id="1028" name="Picture 4">
            <a:extLst>
              <a:ext uri="{FF2B5EF4-FFF2-40B4-BE49-F238E27FC236}">
                <a16:creationId xmlns:a16="http://schemas.microsoft.com/office/drawing/2014/main" id="{EA34E45B-8765-DD97-48E7-DE4E8F03E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12" y="630728"/>
            <a:ext cx="8447023" cy="445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572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{AFA203B0-1B3E-420E-BDCA-5087D0C57944}tf11437505_win32</Template>
  <TotalTime>5067</TotalTime>
  <Words>1191</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vt:lpstr>
      <vt:lpstr>Arial</vt:lpstr>
      <vt:lpstr>Calibri</vt:lpstr>
      <vt:lpstr>Georgia Pro Cond Light</vt:lpstr>
      <vt:lpstr>Helvetica Neue</vt:lpstr>
      <vt:lpstr>Monaco</vt:lpstr>
      <vt:lpstr>Roboto</vt:lpstr>
      <vt:lpstr>Speak Pro</vt:lpstr>
      <vt:lpstr>Wingdings</vt:lpstr>
      <vt:lpstr>RetrospectVTI</vt:lpstr>
      <vt:lpstr>DSC-530  Term Project  Exploration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of Data</dc:title>
  <dc:creator>Janine Par</dc:creator>
  <cp:lastModifiedBy>Janine Par</cp:lastModifiedBy>
  <cp:revision>162</cp:revision>
  <dcterms:created xsi:type="dcterms:W3CDTF">2021-09-03T03:02:47Z</dcterms:created>
  <dcterms:modified xsi:type="dcterms:W3CDTF">2023-03-04T14:33:37Z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