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1" r:id="rId3"/>
    <p:sldId id="259" r:id="rId4"/>
    <p:sldId id="260" r:id="rId5"/>
    <p:sldId id="258" r:id="rId6"/>
    <p:sldId id="262" r:id="rId7"/>
    <p:sldId id="263" r:id="rId8"/>
    <p:sldId id="264" r:id="rId9"/>
    <p:sldId id="265" r:id="rId10"/>
    <p:sldId id="266" r:id="rId11"/>
    <p:sldId id="267" r:id="rId12"/>
    <p:sldId id="269" r:id="rId13"/>
    <p:sldId id="282"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E066B1-E54F-4D91-8D3D-0F36DA23DFCB}">
          <p14:sldIdLst>
            <p14:sldId id="256"/>
            <p14:sldId id="261"/>
            <p14:sldId id="259"/>
            <p14:sldId id="260"/>
            <p14:sldId id="258"/>
            <p14:sldId id="262"/>
            <p14:sldId id="263"/>
            <p14:sldId id="264"/>
            <p14:sldId id="265"/>
            <p14:sldId id="266"/>
            <p14:sldId id="267"/>
            <p14:sldId id="269"/>
            <p14:sldId id="282"/>
            <p14:sldId id="271"/>
            <p14:sldId id="272"/>
            <p14:sldId id="273"/>
            <p14:sldId id="274"/>
            <p14:sldId id="275"/>
            <p14:sldId id="276"/>
            <p14:sldId id="277"/>
            <p14:sldId id="278"/>
            <p14:sldId id="279"/>
            <p14:sldId id="280"/>
            <p14:sldId id="281"/>
            <p14:sldId id="283"/>
          </p14:sldIdLst>
        </p14:section>
        <p14:section name="Untitled Section" id="{B3CC8C47-5E99-4C45-BB00-CA322ED026B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29175A-4C0E-4235-8593-3D3C76F3AD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42C301-B8F0-48DA-AA82-7D449F834F3D}">
      <dgm:prSet/>
      <dgm:spPr/>
      <dgm:t>
        <a:bodyPr/>
        <a:lstStyle/>
        <a:p>
          <a:r>
            <a:rPr lang="en-US" b="1"/>
            <a:t>1. Business Need Assessment and Requirements Analysis with SWOT</a:t>
          </a:r>
          <a:endParaRPr lang="en-US"/>
        </a:p>
      </dgm:t>
    </dgm:pt>
    <dgm:pt modelId="{DDB9F2AD-2D56-4FE4-9C97-5F3D7920CCE0}" type="parTrans" cxnId="{BA4B7781-B621-4330-AD62-66DA2F815DC7}">
      <dgm:prSet/>
      <dgm:spPr/>
      <dgm:t>
        <a:bodyPr/>
        <a:lstStyle/>
        <a:p>
          <a:endParaRPr lang="en-US"/>
        </a:p>
      </dgm:t>
    </dgm:pt>
    <dgm:pt modelId="{A0E7AFAE-CA1F-41F8-817F-AEAA75A99E32}" type="sibTrans" cxnId="{BA4B7781-B621-4330-AD62-66DA2F815DC7}">
      <dgm:prSet/>
      <dgm:spPr/>
      <dgm:t>
        <a:bodyPr/>
        <a:lstStyle/>
        <a:p>
          <a:endParaRPr lang="en-US"/>
        </a:p>
      </dgm:t>
    </dgm:pt>
    <dgm:pt modelId="{8D7E1A99-4F5E-4E07-9C02-E82FE9284AEA}">
      <dgm:prSet/>
      <dgm:spPr/>
      <dgm:t>
        <a:bodyPr/>
        <a:lstStyle/>
        <a:p>
          <a:pPr rtl="0"/>
          <a:r>
            <a:rPr lang="en-US" b="1"/>
            <a:t>2.</a:t>
          </a:r>
          <a:r>
            <a:rPr lang="en-US" b="1">
              <a:latin typeface="Calibri Light" panose="020F0302020204030204"/>
            </a:rPr>
            <a:t> </a:t>
          </a:r>
          <a:r>
            <a:rPr lang="en-US" b="0">
              <a:solidFill>
                <a:schemeClr val="tx1"/>
              </a:solidFill>
              <a:latin typeface="Calibri Light" panose="020F0302020204030204"/>
            </a:rPr>
            <a:t>Project Work Plan</a:t>
          </a:r>
          <a:endParaRPr lang="en-US" b="0">
            <a:solidFill>
              <a:schemeClr val="tx1"/>
            </a:solidFill>
          </a:endParaRPr>
        </a:p>
      </dgm:t>
    </dgm:pt>
    <dgm:pt modelId="{E639AA81-FDB1-4BE3-968A-5EE16054041A}" type="parTrans" cxnId="{6857B24E-B0F6-490C-A089-7618CD3663E2}">
      <dgm:prSet/>
      <dgm:spPr/>
      <dgm:t>
        <a:bodyPr/>
        <a:lstStyle/>
        <a:p>
          <a:endParaRPr lang="en-US"/>
        </a:p>
      </dgm:t>
    </dgm:pt>
    <dgm:pt modelId="{130C5A40-2AC5-4EAA-90D6-594C44440C0A}" type="sibTrans" cxnId="{6857B24E-B0F6-490C-A089-7618CD3663E2}">
      <dgm:prSet/>
      <dgm:spPr/>
      <dgm:t>
        <a:bodyPr/>
        <a:lstStyle/>
        <a:p>
          <a:endParaRPr lang="en-US"/>
        </a:p>
      </dgm:t>
    </dgm:pt>
    <dgm:pt modelId="{E93A53D7-7195-4332-88EC-00FBE88440C6}">
      <dgm:prSet/>
      <dgm:spPr/>
      <dgm:t>
        <a:bodyPr/>
        <a:lstStyle/>
        <a:p>
          <a:r>
            <a:rPr lang="en-US" b="1"/>
            <a:t>3. Measuring and Reporting Team performance and Project progress</a:t>
          </a:r>
          <a:endParaRPr lang="en-US"/>
        </a:p>
      </dgm:t>
    </dgm:pt>
    <dgm:pt modelId="{73827EBD-1AF1-4E40-BDC5-AFCB319EF0C8}" type="parTrans" cxnId="{303EC3C1-B1FE-4CA5-A5A3-C36A1D590D9B}">
      <dgm:prSet/>
      <dgm:spPr/>
      <dgm:t>
        <a:bodyPr/>
        <a:lstStyle/>
        <a:p>
          <a:endParaRPr lang="en-US"/>
        </a:p>
      </dgm:t>
    </dgm:pt>
    <dgm:pt modelId="{095C7D05-78CB-4521-884E-793023FE4412}" type="sibTrans" cxnId="{303EC3C1-B1FE-4CA5-A5A3-C36A1D590D9B}">
      <dgm:prSet/>
      <dgm:spPr/>
      <dgm:t>
        <a:bodyPr/>
        <a:lstStyle/>
        <a:p>
          <a:endParaRPr lang="en-US"/>
        </a:p>
      </dgm:t>
    </dgm:pt>
    <dgm:pt modelId="{4E88F28E-482E-4928-ABF6-A140655AFF7F}">
      <dgm:prSet/>
      <dgm:spPr/>
      <dgm:t>
        <a:bodyPr/>
        <a:lstStyle/>
        <a:p>
          <a:pPr rtl="0"/>
          <a:r>
            <a:rPr lang="en-US" b="1"/>
            <a:t>4. Risk Reduction Strategy</a:t>
          </a:r>
          <a:r>
            <a:rPr lang="en-US" b="1">
              <a:latin typeface="Calibri Light" panose="020F0302020204030204"/>
            </a:rPr>
            <a:t> </a:t>
          </a:r>
          <a:r>
            <a:rPr lang="en-US" b="0">
              <a:latin typeface="Calibri Light" panose="020F0302020204030204"/>
            </a:rPr>
            <a:t>and Legal Consideration</a:t>
          </a:r>
          <a:endParaRPr lang="en-US" b="0"/>
        </a:p>
      </dgm:t>
    </dgm:pt>
    <dgm:pt modelId="{A266466E-D7DA-4077-9A47-11E8335A07BD}" type="parTrans" cxnId="{05677125-4801-47E5-AB34-19EA7E028B6F}">
      <dgm:prSet/>
      <dgm:spPr/>
      <dgm:t>
        <a:bodyPr/>
        <a:lstStyle/>
        <a:p>
          <a:endParaRPr lang="en-US"/>
        </a:p>
      </dgm:t>
    </dgm:pt>
    <dgm:pt modelId="{1DCAFBD1-0A2B-4853-BED9-CD28671E17F5}" type="sibTrans" cxnId="{05677125-4801-47E5-AB34-19EA7E028B6F}">
      <dgm:prSet/>
      <dgm:spPr/>
      <dgm:t>
        <a:bodyPr/>
        <a:lstStyle/>
        <a:p>
          <a:endParaRPr lang="en-US"/>
        </a:p>
      </dgm:t>
    </dgm:pt>
    <dgm:pt modelId="{30EED1D4-3D00-499D-A557-3C33EDEE6EA9}">
      <dgm:prSet/>
      <dgm:spPr/>
      <dgm:t>
        <a:bodyPr/>
        <a:lstStyle/>
        <a:p>
          <a:r>
            <a:rPr lang="en-US" b="1"/>
            <a:t>5. IT Support program in the Healthcare Technology Company</a:t>
          </a:r>
          <a:endParaRPr lang="en-US"/>
        </a:p>
      </dgm:t>
    </dgm:pt>
    <dgm:pt modelId="{84768205-CE09-493E-B2FF-F9E5D52632BA}" type="parTrans" cxnId="{67A5D999-DE14-413B-91EF-8489D07F9C01}">
      <dgm:prSet/>
      <dgm:spPr/>
      <dgm:t>
        <a:bodyPr/>
        <a:lstStyle/>
        <a:p>
          <a:endParaRPr lang="en-US"/>
        </a:p>
      </dgm:t>
    </dgm:pt>
    <dgm:pt modelId="{8C963FA9-5B41-49D1-9FCC-EDB49B88376C}" type="sibTrans" cxnId="{67A5D999-DE14-413B-91EF-8489D07F9C01}">
      <dgm:prSet/>
      <dgm:spPr/>
      <dgm:t>
        <a:bodyPr/>
        <a:lstStyle/>
        <a:p>
          <a:endParaRPr lang="en-US"/>
        </a:p>
      </dgm:t>
    </dgm:pt>
    <dgm:pt modelId="{93B0040B-2491-4FA2-A1E0-082568204AE5}" type="pres">
      <dgm:prSet presAssocID="{7129175A-4C0E-4235-8593-3D3C76F3AD89}" presName="root" presStyleCnt="0">
        <dgm:presLayoutVars>
          <dgm:dir/>
          <dgm:resizeHandles val="exact"/>
        </dgm:presLayoutVars>
      </dgm:prSet>
      <dgm:spPr/>
    </dgm:pt>
    <dgm:pt modelId="{41ABCCB8-D01E-4EAD-9BB8-1CFCBBBE85C1}" type="pres">
      <dgm:prSet presAssocID="{1642C301-B8F0-48DA-AA82-7D449F834F3D}" presName="compNode" presStyleCnt="0"/>
      <dgm:spPr/>
    </dgm:pt>
    <dgm:pt modelId="{23853E62-D18E-443B-9A91-A3F64FC4482D}" type="pres">
      <dgm:prSet presAssocID="{1642C301-B8F0-48DA-AA82-7D449F834F3D}" presName="bgRect" presStyleLbl="bgShp" presStyleIdx="0" presStyleCnt="5"/>
      <dgm:spPr/>
    </dgm:pt>
    <dgm:pt modelId="{C308007B-1344-4D8E-A866-ED766D508847}" type="pres">
      <dgm:prSet presAssocID="{1642C301-B8F0-48DA-AA82-7D449F834F3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BC08D9F6-405C-48FE-B213-D4989EA5C7C0}" type="pres">
      <dgm:prSet presAssocID="{1642C301-B8F0-48DA-AA82-7D449F834F3D}" presName="spaceRect" presStyleCnt="0"/>
      <dgm:spPr/>
    </dgm:pt>
    <dgm:pt modelId="{DEE01E64-0563-4105-8189-624EC881ED86}" type="pres">
      <dgm:prSet presAssocID="{1642C301-B8F0-48DA-AA82-7D449F834F3D}" presName="parTx" presStyleLbl="revTx" presStyleIdx="0" presStyleCnt="5">
        <dgm:presLayoutVars>
          <dgm:chMax val="0"/>
          <dgm:chPref val="0"/>
        </dgm:presLayoutVars>
      </dgm:prSet>
      <dgm:spPr/>
    </dgm:pt>
    <dgm:pt modelId="{CAA79390-C87E-4656-9D0B-C442F5157DC8}" type="pres">
      <dgm:prSet presAssocID="{A0E7AFAE-CA1F-41F8-817F-AEAA75A99E32}" presName="sibTrans" presStyleCnt="0"/>
      <dgm:spPr/>
    </dgm:pt>
    <dgm:pt modelId="{B7E9ADBC-4EDE-49A9-A73B-F82AD84D9E64}" type="pres">
      <dgm:prSet presAssocID="{8D7E1A99-4F5E-4E07-9C02-E82FE9284AEA}" presName="compNode" presStyleCnt="0"/>
      <dgm:spPr/>
    </dgm:pt>
    <dgm:pt modelId="{050EAAD7-4E2A-4C7F-80EB-1F30D33F3295}" type="pres">
      <dgm:prSet presAssocID="{8D7E1A99-4F5E-4E07-9C02-E82FE9284AEA}" presName="bgRect" presStyleLbl="bgShp" presStyleIdx="1" presStyleCnt="5"/>
      <dgm:spPr/>
    </dgm:pt>
    <dgm:pt modelId="{0FF8FC2E-A423-47A7-8832-C2960BE69CCC}" type="pres">
      <dgm:prSet presAssocID="{8D7E1A99-4F5E-4E07-9C02-E82FE9284AE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5CEA1DD8-4D6C-46F7-BC8C-B65B2B4B3A18}" type="pres">
      <dgm:prSet presAssocID="{8D7E1A99-4F5E-4E07-9C02-E82FE9284AEA}" presName="spaceRect" presStyleCnt="0"/>
      <dgm:spPr/>
    </dgm:pt>
    <dgm:pt modelId="{FF8712C0-DC72-4628-8998-3F91140F12A3}" type="pres">
      <dgm:prSet presAssocID="{8D7E1A99-4F5E-4E07-9C02-E82FE9284AEA}" presName="parTx" presStyleLbl="revTx" presStyleIdx="1" presStyleCnt="5">
        <dgm:presLayoutVars>
          <dgm:chMax val="0"/>
          <dgm:chPref val="0"/>
        </dgm:presLayoutVars>
      </dgm:prSet>
      <dgm:spPr/>
    </dgm:pt>
    <dgm:pt modelId="{6A41F9C5-F487-43F1-B62A-1698CE3A8252}" type="pres">
      <dgm:prSet presAssocID="{130C5A40-2AC5-4EAA-90D6-594C44440C0A}" presName="sibTrans" presStyleCnt="0"/>
      <dgm:spPr/>
    </dgm:pt>
    <dgm:pt modelId="{4B2F114B-BC60-4178-8D2C-87701440215E}" type="pres">
      <dgm:prSet presAssocID="{E93A53D7-7195-4332-88EC-00FBE88440C6}" presName="compNode" presStyleCnt="0"/>
      <dgm:spPr/>
    </dgm:pt>
    <dgm:pt modelId="{E569ADDA-131A-4D1E-894B-C6AAAB60697D}" type="pres">
      <dgm:prSet presAssocID="{E93A53D7-7195-4332-88EC-00FBE88440C6}" presName="bgRect" presStyleLbl="bgShp" presStyleIdx="2" presStyleCnt="5"/>
      <dgm:spPr/>
    </dgm:pt>
    <dgm:pt modelId="{557F1D59-F4B3-43B1-AD73-B7EE3E34B203}" type="pres">
      <dgm:prSet presAssocID="{E93A53D7-7195-4332-88EC-00FBE88440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18F438CE-4AC0-4133-ABD1-0CA1BD734E3E}" type="pres">
      <dgm:prSet presAssocID="{E93A53D7-7195-4332-88EC-00FBE88440C6}" presName="spaceRect" presStyleCnt="0"/>
      <dgm:spPr/>
    </dgm:pt>
    <dgm:pt modelId="{829F24A6-3CF0-46C7-88DC-D09B2B3859F7}" type="pres">
      <dgm:prSet presAssocID="{E93A53D7-7195-4332-88EC-00FBE88440C6}" presName="parTx" presStyleLbl="revTx" presStyleIdx="2" presStyleCnt="5">
        <dgm:presLayoutVars>
          <dgm:chMax val="0"/>
          <dgm:chPref val="0"/>
        </dgm:presLayoutVars>
      </dgm:prSet>
      <dgm:spPr/>
    </dgm:pt>
    <dgm:pt modelId="{3A8CCB10-9D4C-42F0-8012-525D92B3E07C}" type="pres">
      <dgm:prSet presAssocID="{095C7D05-78CB-4521-884E-793023FE4412}" presName="sibTrans" presStyleCnt="0"/>
      <dgm:spPr/>
    </dgm:pt>
    <dgm:pt modelId="{128042A5-74A4-4C2B-86D2-DDB2DEE0CF6D}" type="pres">
      <dgm:prSet presAssocID="{4E88F28E-482E-4928-ABF6-A140655AFF7F}" presName="compNode" presStyleCnt="0"/>
      <dgm:spPr/>
    </dgm:pt>
    <dgm:pt modelId="{D3769C98-6620-4939-8092-D4779BDE0784}" type="pres">
      <dgm:prSet presAssocID="{4E88F28E-482E-4928-ABF6-A140655AFF7F}" presName="bgRect" presStyleLbl="bgShp" presStyleIdx="3" presStyleCnt="5"/>
      <dgm:spPr/>
    </dgm:pt>
    <dgm:pt modelId="{A3413EC7-5380-4B0E-AA0C-F8610FCA2D7A}" type="pres">
      <dgm:prSet presAssocID="{4E88F28E-482E-4928-ABF6-A140655AFF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ward trend"/>
        </a:ext>
      </dgm:extLst>
    </dgm:pt>
    <dgm:pt modelId="{941A7BF7-A7BA-4234-A370-D393AAC4A2D4}" type="pres">
      <dgm:prSet presAssocID="{4E88F28E-482E-4928-ABF6-A140655AFF7F}" presName="spaceRect" presStyleCnt="0"/>
      <dgm:spPr/>
    </dgm:pt>
    <dgm:pt modelId="{0F7A14BF-6EAA-4B00-BF55-8EE80243138B}" type="pres">
      <dgm:prSet presAssocID="{4E88F28E-482E-4928-ABF6-A140655AFF7F}" presName="parTx" presStyleLbl="revTx" presStyleIdx="3" presStyleCnt="5">
        <dgm:presLayoutVars>
          <dgm:chMax val="0"/>
          <dgm:chPref val="0"/>
        </dgm:presLayoutVars>
      </dgm:prSet>
      <dgm:spPr/>
    </dgm:pt>
    <dgm:pt modelId="{1ADB4A8A-BD0A-4F50-9533-63D7FB71D5E5}" type="pres">
      <dgm:prSet presAssocID="{1DCAFBD1-0A2B-4853-BED9-CD28671E17F5}" presName="sibTrans" presStyleCnt="0"/>
      <dgm:spPr/>
    </dgm:pt>
    <dgm:pt modelId="{B7BB8E23-009D-432C-A930-D05407DA99D1}" type="pres">
      <dgm:prSet presAssocID="{30EED1D4-3D00-499D-A557-3C33EDEE6EA9}" presName="compNode" presStyleCnt="0"/>
      <dgm:spPr/>
    </dgm:pt>
    <dgm:pt modelId="{109B119D-2485-44E0-8B31-8F4AF1A8C4C4}" type="pres">
      <dgm:prSet presAssocID="{30EED1D4-3D00-499D-A557-3C33EDEE6EA9}" presName="bgRect" presStyleLbl="bgShp" presStyleIdx="4" presStyleCnt="5"/>
      <dgm:spPr/>
    </dgm:pt>
    <dgm:pt modelId="{A16D6543-348C-461C-9D82-8369A5F9486E}" type="pres">
      <dgm:prSet presAssocID="{30EED1D4-3D00-499D-A557-3C33EDEE6EA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tor"/>
        </a:ext>
      </dgm:extLst>
    </dgm:pt>
    <dgm:pt modelId="{AD338AB6-E08F-4101-BEDA-E33CD22CC650}" type="pres">
      <dgm:prSet presAssocID="{30EED1D4-3D00-499D-A557-3C33EDEE6EA9}" presName="spaceRect" presStyleCnt="0"/>
      <dgm:spPr/>
    </dgm:pt>
    <dgm:pt modelId="{DB85429D-EA64-445B-8D3E-30C68301C77C}" type="pres">
      <dgm:prSet presAssocID="{30EED1D4-3D00-499D-A557-3C33EDEE6EA9}" presName="parTx" presStyleLbl="revTx" presStyleIdx="4" presStyleCnt="5">
        <dgm:presLayoutVars>
          <dgm:chMax val="0"/>
          <dgm:chPref val="0"/>
        </dgm:presLayoutVars>
      </dgm:prSet>
      <dgm:spPr/>
    </dgm:pt>
  </dgm:ptLst>
  <dgm:cxnLst>
    <dgm:cxn modelId="{05677125-4801-47E5-AB34-19EA7E028B6F}" srcId="{7129175A-4C0E-4235-8593-3D3C76F3AD89}" destId="{4E88F28E-482E-4928-ABF6-A140655AFF7F}" srcOrd="3" destOrd="0" parTransId="{A266466E-D7DA-4077-9A47-11E8335A07BD}" sibTransId="{1DCAFBD1-0A2B-4853-BED9-CD28671E17F5}"/>
    <dgm:cxn modelId="{6857B24E-B0F6-490C-A089-7618CD3663E2}" srcId="{7129175A-4C0E-4235-8593-3D3C76F3AD89}" destId="{8D7E1A99-4F5E-4E07-9C02-E82FE9284AEA}" srcOrd="1" destOrd="0" parTransId="{E639AA81-FDB1-4BE3-968A-5EE16054041A}" sibTransId="{130C5A40-2AC5-4EAA-90D6-594C44440C0A}"/>
    <dgm:cxn modelId="{4E57C454-810B-4219-B31D-2B76D433E425}" type="presOf" srcId="{4E88F28E-482E-4928-ABF6-A140655AFF7F}" destId="{0F7A14BF-6EAA-4B00-BF55-8EE80243138B}" srcOrd="0" destOrd="0" presId="urn:microsoft.com/office/officeart/2018/2/layout/IconVerticalSolidList"/>
    <dgm:cxn modelId="{BA4B7781-B621-4330-AD62-66DA2F815DC7}" srcId="{7129175A-4C0E-4235-8593-3D3C76F3AD89}" destId="{1642C301-B8F0-48DA-AA82-7D449F834F3D}" srcOrd="0" destOrd="0" parTransId="{DDB9F2AD-2D56-4FE4-9C97-5F3D7920CCE0}" sibTransId="{A0E7AFAE-CA1F-41F8-817F-AEAA75A99E32}"/>
    <dgm:cxn modelId="{6734F88C-827E-45EC-A4BE-F8FAE9901382}" type="presOf" srcId="{7129175A-4C0E-4235-8593-3D3C76F3AD89}" destId="{93B0040B-2491-4FA2-A1E0-082568204AE5}" srcOrd="0" destOrd="0" presId="urn:microsoft.com/office/officeart/2018/2/layout/IconVerticalSolidList"/>
    <dgm:cxn modelId="{850E3292-8050-456B-A87D-7851FA82C6E4}" type="presOf" srcId="{E93A53D7-7195-4332-88EC-00FBE88440C6}" destId="{829F24A6-3CF0-46C7-88DC-D09B2B3859F7}" srcOrd="0" destOrd="0" presId="urn:microsoft.com/office/officeart/2018/2/layout/IconVerticalSolidList"/>
    <dgm:cxn modelId="{67A5D999-DE14-413B-91EF-8489D07F9C01}" srcId="{7129175A-4C0E-4235-8593-3D3C76F3AD89}" destId="{30EED1D4-3D00-499D-A557-3C33EDEE6EA9}" srcOrd="4" destOrd="0" parTransId="{84768205-CE09-493E-B2FF-F9E5D52632BA}" sibTransId="{8C963FA9-5B41-49D1-9FCC-EDB49B88376C}"/>
    <dgm:cxn modelId="{8819A3A8-46BB-420B-92D0-9EF012118BA4}" type="presOf" srcId="{30EED1D4-3D00-499D-A557-3C33EDEE6EA9}" destId="{DB85429D-EA64-445B-8D3E-30C68301C77C}" srcOrd="0" destOrd="0" presId="urn:microsoft.com/office/officeart/2018/2/layout/IconVerticalSolidList"/>
    <dgm:cxn modelId="{B119A8B4-B034-4FD5-B9E7-B4652DE9E7D1}" type="presOf" srcId="{1642C301-B8F0-48DA-AA82-7D449F834F3D}" destId="{DEE01E64-0563-4105-8189-624EC881ED86}" srcOrd="0" destOrd="0" presId="urn:microsoft.com/office/officeart/2018/2/layout/IconVerticalSolidList"/>
    <dgm:cxn modelId="{303EC3C1-B1FE-4CA5-A5A3-C36A1D590D9B}" srcId="{7129175A-4C0E-4235-8593-3D3C76F3AD89}" destId="{E93A53D7-7195-4332-88EC-00FBE88440C6}" srcOrd="2" destOrd="0" parTransId="{73827EBD-1AF1-4E40-BDC5-AFCB319EF0C8}" sibTransId="{095C7D05-78CB-4521-884E-793023FE4412}"/>
    <dgm:cxn modelId="{70BF99E7-34C4-4AFC-A45C-C27BB484E78C}" type="presOf" srcId="{8D7E1A99-4F5E-4E07-9C02-E82FE9284AEA}" destId="{FF8712C0-DC72-4628-8998-3F91140F12A3}" srcOrd="0" destOrd="0" presId="urn:microsoft.com/office/officeart/2018/2/layout/IconVerticalSolidList"/>
    <dgm:cxn modelId="{3F05563E-2078-45C9-94C0-00A4FA4DD036}" type="presParOf" srcId="{93B0040B-2491-4FA2-A1E0-082568204AE5}" destId="{41ABCCB8-D01E-4EAD-9BB8-1CFCBBBE85C1}" srcOrd="0" destOrd="0" presId="urn:microsoft.com/office/officeart/2018/2/layout/IconVerticalSolidList"/>
    <dgm:cxn modelId="{70E2F731-87CE-4FC7-8B8E-641BF56AE6DF}" type="presParOf" srcId="{41ABCCB8-D01E-4EAD-9BB8-1CFCBBBE85C1}" destId="{23853E62-D18E-443B-9A91-A3F64FC4482D}" srcOrd="0" destOrd="0" presId="urn:microsoft.com/office/officeart/2018/2/layout/IconVerticalSolidList"/>
    <dgm:cxn modelId="{018F1CE9-61A3-485E-820B-0C466EEFD11F}" type="presParOf" srcId="{41ABCCB8-D01E-4EAD-9BB8-1CFCBBBE85C1}" destId="{C308007B-1344-4D8E-A866-ED766D508847}" srcOrd="1" destOrd="0" presId="urn:microsoft.com/office/officeart/2018/2/layout/IconVerticalSolidList"/>
    <dgm:cxn modelId="{30092D4A-209F-4248-A97C-A6BD52590572}" type="presParOf" srcId="{41ABCCB8-D01E-4EAD-9BB8-1CFCBBBE85C1}" destId="{BC08D9F6-405C-48FE-B213-D4989EA5C7C0}" srcOrd="2" destOrd="0" presId="urn:microsoft.com/office/officeart/2018/2/layout/IconVerticalSolidList"/>
    <dgm:cxn modelId="{DA4764D2-3F41-4A23-8771-F33B7FF75EA3}" type="presParOf" srcId="{41ABCCB8-D01E-4EAD-9BB8-1CFCBBBE85C1}" destId="{DEE01E64-0563-4105-8189-624EC881ED86}" srcOrd="3" destOrd="0" presId="urn:microsoft.com/office/officeart/2018/2/layout/IconVerticalSolidList"/>
    <dgm:cxn modelId="{6846ED83-3020-4FFB-9BEA-534EBC02B3D8}" type="presParOf" srcId="{93B0040B-2491-4FA2-A1E0-082568204AE5}" destId="{CAA79390-C87E-4656-9D0B-C442F5157DC8}" srcOrd="1" destOrd="0" presId="urn:microsoft.com/office/officeart/2018/2/layout/IconVerticalSolidList"/>
    <dgm:cxn modelId="{D0DCDE3A-2BF3-4125-B404-254E7EFF2C10}" type="presParOf" srcId="{93B0040B-2491-4FA2-A1E0-082568204AE5}" destId="{B7E9ADBC-4EDE-49A9-A73B-F82AD84D9E64}" srcOrd="2" destOrd="0" presId="urn:microsoft.com/office/officeart/2018/2/layout/IconVerticalSolidList"/>
    <dgm:cxn modelId="{0E24B4EC-A91F-45C6-B62A-1EE2B128AE58}" type="presParOf" srcId="{B7E9ADBC-4EDE-49A9-A73B-F82AD84D9E64}" destId="{050EAAD7-4E2A-4C7F-80EB-1F30D33F3295}" srcOrd="0" destOrd="0" presId="urn:microsoft.com/office/officeart/2018/2/layout/IconVerticalSolidList"/>
    <dgm:cxn modelId="{B95148DB-1415-4F26-B878-A4B654C685D7}" type="presParOf" srcId="{B7E9ADBC-4EDE-49A9-A73B-F82AD84D9E64}" destId="{0FF8FC2E-A423-47A7-8832-C2960BE69CCC}" srcOrd="1" destOrd="0" presId="urn:microsoft.com/office/officeart/2018/2/layout/IconVerticalSolidList"/>
    <dgm:cxn modelId="{D69B0E18-C8BA-4582-8A0F-9340B9276D77}" type="presParOf" srcId="{B7E9ADBC-4EDE-49A9-A73B-F82AD84D9E64}" destId="{5CEA1DD8-4D6C-46F7-BC8C-B65B2B4B3A18}" srcOrd="2" destOrd="0" presId="urn:microsoft.com/office/officeart/2018/2/layout/IconVerticalSolidList"/>
    <dgm:cxn modelId="{B01C57AF-467D-4F89-9B43-A7D8C93FFAD8}" type="presParOf" srcId="{B7E9ADBC-4EDE-49A9-A73B-F82AD84D9E64}" destId="{FF8712C0-DC72-4628-8998-3F91140F12A3}" srcOrd="3" destOrd="0" presId="urn:microsoft.com/office/officeart/2018/2/layout/IconVerticalSolidList"/>
    <dgm:cxn modelId="{604D9505-D1BC-44A6-BEE8-412D1384E71E}" type="presParOf" srcId="{93B0040B-2491-4FA2-A1E0-082568204AE5}" destId="{6A41F9C5-F487-43F1-B62A-1698CE3A8252}" srcOrd="3" destOrd="0" presId="urn:microsoft.com/office/officeart/2018/2/layout/IconVerticalSolidList"/>
    <dgm:cxn modelId="{7A94F77B-17AF-4623-B9D4-7A3E68159ADA}" type="presParOf" srcId="{93B0040B-2491-4FA2-A1E0-082568204AE5}" destId="{4B2F114B-BC60-4178-8D2C-87701440215E}" srcOrd="4" destOrd="0" presId="urn:microsoft.com/office/officeart/2018/2/layout/IconVerticalSolidList"/>
    <dgm:cxn modelId="{8F4E1B2E-91C7-4D71-9F9B-4799AC4FAEEE}" type="presParOf" srcId="{4B2F114B-BC60-4178-8D2C-87701440215E}" destId="{E569ADDA-131A-4D1E-894B-C6AAAB60697D}" srcOrd="0" destOrd="0" presId="urn:microsoft.com/office/officeart/2018/2/layout/IconVerticalSolidList"/>
    <dgm:cxn modelId="{3F062626-6873-4CCF-8696-ED7F47CFE27B}" type="presParOf" srcId="{4B2F114B-BC60-4178-8D2C-87701440215E}" destId="{557F1D59-F4B3-43B1-AD73-B7EE3E34B203}" srcOrd="1" destOrd="0" presId="urn:microsoft.com/office/officeart/2018/2/layout/IconVerticalSolidList"/>
    <dgm:cxn modelId="{DD1286E6-3422-454F-9923-582631E49F6D}" type="presParOf" srcId="{4B2F114B-BC60-4178-8D2C-87701440215E}" destId="{18F438CE-4AC0-4133-ABD1-0CA1BD734E3E}" srcOrd="2" destOrd="0" presId="urn:microsoft.com/office/officeart/2018/2/layout/IconVerticalSolidList"/>
    <dgm:cxn modelId="{6535D400-F07C-4FF9-BEE3-99F1C35AD0D0}" type="presParOf" srcId="{4B2F114B-BC60-4178-8D2C-87701440215E}" destId="{829F24A6-3CF0-46C7-88DC-D09B2B3859F7}" srcOrd="3" destOrd="0" presId="urn:microsoft.com/office/officeart/2018/2/layout/IconVerticalSolidList"/>
    <dgm:cxn modelId="{BD740040-5D11-4AE5-9ABE-63E86F4442C6}" type="presParOf" srcId="{93B0040B-2491-4FA2-A1E0-082568204AE5}" destId="{3A8CCB10-9D4C-42F0-8012-525D92B3E07C}" srcOrd="5" destOrd="0" presId="urn:microsoft.com/office/officeart/2018/2/layout/IconVerticalSolidList"/>
    <dgm:cxn modelId="{8DB1A87A-1727-4AFB-8746-8ECB52E3513C}" type="presParOf" srcId="{93B0040B-2491-4FA2-A1E0-082568204AE5}" destId="{128042A5-74A4-4C2B-86D2-DDB2DEE0CF6D}" srcOrd="6" destOrd="0" presId="urn:microsoft.com/office/officeart/2018/2/layout/IconVerticalSolidList"/>
    <dgm:cxn modelId="{46F966C9-B4B1-43C4-8628-EEE61DD355A0}" type="presParOf" srcId="{128042A5-74A4-4C2B-86D2-DDB2DEE0CF6D}" destId="{D3769C98-6620-4939-8092-D4779BDE0784}" srcOrd="0" destOrd="0" presId="urn:microsoft.com/office/officeart/2018/2/layout/IconVerticalSolidList"/>
    <dgm:cxn modelId="{634795EC-9D74-46AA-A150-EE08F474A894}" type="presParOf" srcId="{128042A5-74A4-4C2B-86D2-DDB2DEE0CF6D}" destId="{A3413EC7-5380-4B0E-AA0C-F8610FCA2D7A}" srcOrd="1" destOrd="0" presId="urn:microsoft.com/office/officeart/2018/2/layout/IconVerticalSolidList"/>
    <dgm:cxn modelId="{2378F765-0EB4-439B-B712-10F4D0A7D2CE}" type="presParOf" srcId="{128042A5-74A4-4C2B-86D2-DDB2DEE0CF6D}" destId="{941A7BF7-A7BA-4234-A370-D393AAC4A2D4}" srcOrd="2" destOrd="0" presId="urn:microsoft.com/office/officeart/2018/2/layout/IconVerticalSolidList"/>
    <dgm:cxn modelId="{16980010-3C5F-40E6-AD9F-B69CB1548D7E}" type="presParOf" srcId="{128042A5-74A4-4C2B-86D2-DDB2DEE0CF6D}" destId="{0F7A14BF-6EAA-4B00-BF55-8EE80243138B}" srcOrd="3" destOrd="0" presId="urn:microsoft.com/office/officeart/2018/2/layout/IconVerticalSolidList"/>
    <dgm:cxn modelId="{379A508B-FEFB-4244-9696-4674331FC3A9}" type="presParOf" srcId="{93B0040B-2491-4FA2-A1E0-082568204AE5}" destId="{1ADB4A8A-BD0A-4F50-9533-63D7FB71D5E5}" srcOrd="7" destOrd="0" presId="urn:microsoft.com/office/officeart/2018/2/layout/IconVerticalSolidList"/>
    <dgm:cxn modelId="{20B572AF-52D9-4B1D-9255-5B37AE20AB18}" type="presParOf" srcId="{93B0040B-2491-4FA2-A1E0-082568204AE5}" destId="{B7BB8E23-009D-432C-A930-D05407DA99D1}" srcOrd="8" destOrd="0" presId="urn:microsoft.com/office/officeart/2018/2/layout/IconVerticalSolidList"/>
    <dgm:cxn modelId="{60AD6E46-66DE-43F3-BA58-4FB5DA22CD98}" type="presParOf" srcId="{B7BB8E23-009D-432C-A930-D05407DA99D1}" destId="{109B119D-2485-44E0-8B31-8F4AF1A8C4C4}" srcOrd="0" destOrd="0" presId="urn:microsoft.com/office/officeart/2018/2/layout/IconVerticalSolidList"/>
    <dgm:cxn modelId="{5B5C1F73-B99B-47A7-AB48-4197E7389745}" type="presParOf" srcId="{B7BB8E23-009D-432C-A930-D05407DA99D1}" destId="{A16D6543-348C-461C-9D82-8369A5F9486E}" srcOrd="1" destOrd="0" presId="urn:microsoft.com/office/officeart/2018/2/layout/IconVerticalSolidList"/>
    <dgm:cxn modelId="{323095AC-9DAF-4AE2-81A4-119087FD0F64}" type="presParOf" srcId="{B7BB8E23-009D-432C-A930-D05407DA99D1}" destId="{AD338AB6-E08F-4101-BEDA-E33CD22CC650}" srcOrd="2" destOrd="0" presId="urn:microsoft.com/office/officeart/2018/2/layout/IconVerticalSolidList"/>
    <dgm:cxn modelId="{3D819A2E-32D6-45F2-AA5E-115ABCE16CC3}" type="presParOf" srcId="{B7BB8E23-009D-432C-A930-D05407DA99D1}" destId="{DB85429D-EA64-445B-8D3E-30C68301C7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53E62-D18E-443B-9A91-A3F64FC4482D}">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8007B-1344-4D8E-A866-ED766D508847}">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01E64-0563-4105-8189-624EC881ED86}">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1" kern="1200"/>
            <a:t>1. Business Need Assessment and Requirements Analysis with SWOT</a:t>
          </a:r>
          <a:endParaRPr lang="en-US" sz="1900" kern="1200"/>
        </a:p>
      </dsp:txBody>
      <dsp:txXfrm>
        <a:off x="1129902" y="4592"/>
        <a:ext cx="5171698" cy="978270"/>
      </dsp:txXfrm>
    </dsp:sp>
    <dsp:sp modelId="{050EAAD7-4E2A-4C7F-80EB-1F30D33F3295}">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8FC2E-A423-47A7-8832-C2960BE69CCC}">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8712C0-DC72-4628-8998-3F91140F12A3}">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rtl="0">
            <a:lnSpc>
              <a:spcPct val="90000"/>
            </a:lnSpc>
            <a:spcBef>
              <a:spcPct val="0"/>
            </a:spcBef>
            <a:spcAft>
              <a:spcPct val="35000"/>
            </a:spcAft>
            <a:buNone/>
          </a:pPr>
          <a:r>
            <a:rPr lang="en-US" sz="1900" b="1" kern="1200"/>
            <a:t>2.</a:t>
          </a:r>
          <a:r>
            <a:rPr lang="en-US" sz="1900" b="1" kern="1200">
              <a:latin typeface="Calibri Light" panose="020F0302020204030204"/>
            </a:rPr>
            <a:t> </a:t>
          </a:r>
          <a:r>
            <a:rPr lang="en-US" sz="1900" b="0" kern="1200">
              <a:solidFill>
                <a:schemeClr val="tx1"/>
              </a:solidFill>
              <a:latin typeface="Calibri Light" panose="020F0302020204030204"/>
            </a:rPr>
            <a:t>Project Work Plan</a:t>
          </a:r>
          <a:endParaRPr lang="en-US" sz="1900" b="0" kern="1200">
            <a:solidFill>
              <a:schemeClr val="tx1"/>
            </a:solidFill>
          </a:endParaRPr>
        </a:p>
      </dsp:txBody>
      <dsp:txXfrm>
        <a:off x="1129902" y="1227431"/>
        <a:ext cx="5171698" cy="978270"/>
      </dsp:txXfrm>
    </dsp:sp>
    <dsp:sp modelId="{E569ADDA-131A-4D1E-894B-C6AAAB60697D}">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F1D59-F4B3-43B1-AD73-B7EE3E34B203}">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9F24A6-3CF0-46C7-88DC-D09B2B3859F7}">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1" kern="1200"/>
            <a:t>3. Measuring and Reporting Team performance and Project progress</a:t>
          </a:r>
          <a:endParaRPr lang="en-US" sz="1900" kern="1200"/>
        </a:p>
      </dsp:txBody>
      <dsp:txXfrm>
        <a:off x="1129902" y="2450269"/>
        <a:ext cx="5171698" cy="978270"/>
      </dsp:txXfrm>
    </dsp:sp>
    <dsp:sp modelId="{D3769C98-6620-4939-8092-D4779BDE0784}">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13EC7-5380-4B0E-AA0C-F8610FCA2D7A}">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7A14BF-6EAA-4B00-BF55-8EE80243138B}">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rtl="0">
            <a:lnSpc>
              <a:spcPct val="90000"/>
            </a:lnSpc>
            <a:spcBef>
              <a:spcPct val="0"/>
            </a:spcBef>
            <a:spcAft>
              <a:spcPct val="35000"/>
            </a:spcAft>
            <a:buNone/>
          </a:pPr>
          <a:r>
            <a:rPr lang="en-US" sz="1900" b="1" kern="1200"/>
            <a:t>4. Risk Reduction Strategy</a:t>
          </a:r>
          <a:r>
            <a:rPr lang="en-US" sz="1900" b="1" kern="1200">
              <a:latin typeface="Calibri Light" panose="020F0302020204030204"/>
            </a:rPr>
            <a:t> </a:t>
          </a:r>
          <a:r>
            <a:rPr lang="en-US" sz="1900" b="0" kern="1200">
              <a:latin typeface="Calibri Light" panose="020F0302020204030204"/>
            </a:rPr>
            <a:t>and Legal Consideration</a:t>
          </a:r>
          <a:endParaRPr lang="en-US" sz="1900" b="0" kern="1200"/>
        </a:p>
      </dsp:txBody>
      <dsp:txXfrm>
        <a:off x="1129902" y="3673107"/>
        <a:ext cx="5171698" cy="978270"/>
      </dsp:txXfrm>
    </dsp:sp>
    <dsp:sp modelId="{109B119D-2485-44E0-8B31-8F4AF1A8C4C4}">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D6543-348C-461C-9D82-8369A5F9486E}">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85429D-EA64-445B-8D3E-30C68301C77C}">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1" kern="1200"/>
            <a:t>5. IT Support program in the Healthcare Technology Company</a:t>
          </a:r>
          <a:endParaRPr lang="en-US" sz="1900" kern="1200"/>
        </a:p>
      </dsp:txBody>
      <dsp:txXfrm>
        <a:off x="1129902" y="4895945"/>
        <a:ext cx="5171698" cy="9782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C8323-3400-4937-93F6-54DAB9D57764}" type="datetimeFigureOut">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174D9-E6BF-40E9-8C76-F875E9110727}" type="slidenum">
              <a:t>‹#›</a:t>
            </a:fld>
            <a:endParaRPr lang="en-US"/>
          </a:p>
        </p:txBody>
      </p:sp>
    </p:spTree>
    <p:extLst>
      <p:ext uri="{BB962C8B-B14F-4D97-AF65-F5344CB8AC3E}">
        <p14:creationId xmlns:p14="http://schemas.microsoft.com/office/powerpoint/2010/main" val="2160735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Non-Emergency Medical Transportation(NEMT) </a:t>
            </a:r>
          </a:p>
          <a:p>
            <a:r>
              <a:rPr lang="en-US" dirty="0"/>
              <a:t>Software Development Plan </a:t>
            </a:r>
          </a:p>
          <a:p>
            <a:endParaRPr lang="en-US" dirty="0"/>
          </a:p>
        </p:txBody>
      </p:sp>
      <p:sp>
        <p:nvSpPr>
          <p:cNvPr id="4" name="Slide Number Placeholder 3"/>
          <p:cNvSpPr>
            <a:spLocks noGrp="1"/>
          </p:cNvSpPr>
          <p:nvPr>
            <p:ph type="sldNum" sz="quarter" idx="5"/>
          </p:nvPr>
        </p:nvSpPr>
        <p:spPr/>
        <p:txBody>
          <a:bodyPr/>
          <a:lstStyle/>
          <a:p>
            <a:fld id="{FC8174D9-E6BF-40E9-8C76-F875E9110727}" type="slidenum">
              <a:rPr lang="en-US" smtClean="0"/>
              <a:t>1</a:t>
            </a:fld>
            <a:endParaRPr lang="en-US"/>
          </a:p>
        </p:txBody>
      </p:sp>
    </p:spTree>
    <p:extLst>
      <p:ext uri="{BB962C8B-B14F-4D97-AF65-F5344CB8AC3E}">
        <p14:creationId xmlns:p14="http://schemas.microsoft.com/office/powerpoint/2010/main" val="347590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Risk Reduction Strategy</a:t>
            </a:r>
            <a:endParaRPr lang="en-US"/>
          </a:p>
          <a:p>
            <a:r>
              <a:rPr lang="en-US"/>
              <a:t>        According to Blue fruit Software (2023), commonly  software projects are dynamic, uncertain and complex involve different risks that </a:t>
            </a:r>
            <a:r>
              <a:rPr lang="en-US" b="1"/>
              <a:t> </a:t>
            </a:r>
            <a:r>
              <a:rPr lang="en-US"/>
              <a:t>affect their scope, cost, schedule , and quality.</a:t>
            </a:r>
            <a:endParaRPr lang="en-US">
              <a:cs typeface="Calibri"/>
            </a:endParaRPr>
          </a:p>
          <a:p>
            <a:r>
              <a:rPr lang="en-US"/>
              <a:t>Risks in software are the chance of </a:t>
            </a:r>
            <a:r>
              <a:rPr lang="en-US" err="1"/>
              <a:t>encountaring</a:t>
            </a:r>
            <a:r>
              <a:rPr lang="en-US"/>
              <a:t> harm to the company, stakeholder, or end user due to intentional or unintentional activities. The damage could be finical loss, legal consequences , loss of reputation, loss of market share, project delays, and more. </a:t>
            </a:r>
            <a:endParaRPr lang="en-US">
              <a:cs typeface="Calibri"/>
            </a:endParaRPr>
          </a:p>
          <a:p>
            <a:r>
              <a:rPr lang="en-US"/>
              <a:t>Risks can happen because of poor assessment and planning, lack of resources, wrong estimation, security risks, and terminations, etc.</a:t>
            </a:r>
            <a:endParaRPr lang="en-US">
              <a:cs typeface="Calibri"/>
            </a:endParaRPr>
          </a:p>
          <a:p>
            <a:r>
              <a:rPr lang="en-US"/>
              <a:t> An efficient software project management have both the knowledge on risk possibilities and practical actions to identify and , </a:t>
            </a:r>
            <a:r>
              <a:rPr lang="en-US" err="1"/>
              <a:t>analyize</a:t>
            </a:r>
            <a:r>
              <a:rPr lang="en-US"/>
              <a:t> risks  and  proactively execute risk controls. Shah (2021) noted integrating risk reduction strategies helps to save time, resources, and money that could be spent for unpredicted risk emergency, builds a sound reputation, support to have a smooth and speedy project accomplishment. </a:t>
            </a:r>
            <a:endParaRPr lang="en-US">
              <a:cs typeface="Calibri"/>
            </a:endParaRPr>
          </a:p>
          <a:p>
            <a:r>
              <a:rPr lang="en-US"/>
              <a:t>      </a:t>
            </a:r>
            <a:r>
              <a:rPr lang="en-US" err="1"/>
              <a:t>DevTeam.Space</a:t>
            </a:r>
            <a:r>
              <a:rPr lang="en-US"/>
              <a:t>(2023) explained how software risk management works best. </a:t>
            </a:r>
            <a:endParaRPr lang="en-US">
              <a:cs typeface="Calibri"/>
            </a:endParaRPr>
          </a:p>
          <a:p>
            <a:r>
              <a:rPr lang="en-US"/>
              <a:t>Mostly a software risk management is the assimilation of risk assessment and risk controls.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rPr lang="en-US"/>
              <a:t>15</a:t>
            </a:fld>
            <a:endParaRPr lang="en-US"/>
          </a:p>
        </p:txBody>
      </p:sp>
    </p:spTree>
    <p:extLst>
      <p:ext uri="{BB962C8B-B14F-4D97-AF65-F5344CB8AC3E}">
        <p14:creationId xmlns:p14="http://schemas.microsoft.com/office/powerpoint/2010/main" val="352767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NEMT Project  Risk Management Risk Matrix </a:t>
            </a:r>
            <a:endParaRPr lang="en-US"/>
          </a:p>
          <a:p>
            <a:r>
              <a:rPr lang="en-US" b="1"/>
              <a:t>     </a:t>
            </a:r>
            <a:r>
              <a:rPr lang="en-US"/>
              <a:t> Wikipedia (2023) defined Risk matrix as a matrix in risk assessment that creates risk visibility by defining the level of the risk using the probability and impact rates of the risk</a:t>
            </a:r>
            <a:endParaRPr lang="en-US">
              <a:cs typeface="Calibri"/>
            </a:endParaRPr>
          </a:p>
          <a:p>
            <a:r>
              <a:rPr lang="en-US"/>
              <a:t>As it shown in Table 2, low or moderate risks have chance of encountering 3% to 90% , but have insignificant or minor harm. Nevertheless, high or extreme risks have a huge harm but can  have 3% to 90% of chance of occurrence. According monday.com(2022), insignificant risk harms  can be mitigated  in routine process, minor harms can cause 10% schedule delays and 10% additional budget , moderate harms leads to 30% schedule delays and 30% additional costs, major harms  are  may cause 50 % schedule delay and 50% additional cost, and catastrophic harms  can cause  project termination.</a:t>
            </a: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rPr lang="en-US"/>
              <a:t>16</a:t>
            </a:fld>
            <a:endParaRPr lang="en-US"/>
          </a:p>
        </p:txBody>
      </p:sp>
    </p:spTree>
    <p:extLst>
      <p:ext uri="{BB962C8B-B14F-4D97-AF65-F5344CB8AC3E}">
        <p14:creationId xmlns:p14="http://schemas.microsoft.com/office/powerpoint/2010/main" val="2478531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4. 2 NEMT Project Risk Management Risk Registry </a:t>
            </a:r>
            <a:endParaRPr lang="en-US"/>
          </a:p>
          <a:p>
            <a:r>
              <a:rPr lang="en-US" b="1"/>
              <a:t>  </a:t>
            </a:r>
            <a:r>
              <a:rPr lang="en-US"/>
              <a:t>Everitt(2022) described  risk registry</a:t>
            </a:r>
            <a:r>
              <a:rPr lang="en-US" b="1"/>
              <a:t>. </a:t>
            </a:r>
            <a:r>
              <a:rPr lang="en-US"/>
              <a:t>A risk register is a technique used to organize risk events, and classify risks based on their severity and assign them for management  to team members. In creating risk registry, quantitative or qualitative r methods  are implemented.</a:t>
            </a:r>
            <a:endParaRPr lang="en-US">
              <a:cs typeface="Calibri"/>
            </a:endParaRPr>
          </a:p>
          <a:p>
            <a:r>
              <a:rPr lang="en-US"/>
              <a:t> We use qualitative assessment in creating the NEMT risk registry to measure the probability and impact with point scale of 1-5 that represents very high, high , medium, low , and very low and we rate the severity of the risk  by multiplying the probability and impact number scale.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rPr lang="en-US"/>
              <a:t>17</a:t>
            </a:fld>
            <a:endParaRPr lang="en-US"/>
          </a:p>
        </p:txBody>
      </p:sp>
    </p:spTree>
    <p:extLst>
      <p:ext uri="{BB962C8B-B14F-4D97-AF65-F5344CB8AC3E}">
        <p14:creationId xmlns:p14="http://schemas.microsoft.com/office/powerpoint/2010/main" val="1709504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4. 3 The NEMT Project Risks Mitigation Techniques and Legal Measures </a:t>
            </a:r>
            <a:endParaRPr lang="en-US"/>
          </a:p>
          <a:p>
            <a:r>
              <a:rPr lang="en-US"/>
              <a:t>     The NEMT Project Risks Management focus on risk assessment and controls of the security risks, technical risks, and management risks. </a:t>
            </a:r>
            <a:endParaRPr lang="en-US">
              <a:cs typeface="Calibri"/>
            </a:endParaRPr>
          </a:p>
          <a:p>
            <a:r>
              <a:rPr lang="en-US" b="1"/>
              <a:t>    4.1 Security Risk</a:t>
            </a:r>
            <a:endParaRPr lang="en-US"/>
          </a:p>
          <a:p>
            <a:r>
              <a:rPr lang="en-US" b="1"/>
              <a:t>   </a:t>
            </a:r>
            <a:r>
              <a:rPr lang="en-US"/>
              <a:t> Secuity risks are mainly network infrastructure risks, operational system risks, and database risks. Network Security risks are malicious application from and hackers and that try to attack and capture control over the network of the company. Network risk mitigation protects network components such as routers, firewalls, </a:t>
            </a:r>
            <a:r>
              <a:rPr lang="en-US" err="1"/>
              <a:t>switches,intrusion</a:t>
            </a:r>
            <a:r>
              <a:rPr lang="en-US"/>
              <a:t> detection systems(IDS) and domain name systems(DNS), Cyber- risk assessment , mapping system, network access control, risk security solutions like antivirus, firewall, patch managements help the security team to stay ahead of the network security attacks(VMware ,2023).</a:t>
            </a:r>
            <a:endParaRPr lang="en-US">
              <a:cs typeface="Calibri"/>
            </a:endParaRPr>
          </a:p>
          <a:p>
            <a:r>
              <a:rPr lang="en-US"/>
              <a:t> According Segal (2023) operational risks are  associated with inadequate devices, outdated system or improperly </a:t>
            </a:r>
            <a:r>
              <a:rPr lang="en-US" err="1"/>
              <a:t>installation,and</a:t>
            </a:r>
            <a:r>
              <a:rPr lang="en-US"/>
              <a:t>  inability to control an issue. Management system with high risk management </a:t>
            </a:r>
            <a:r>
              <a:rPr lang="en-US" err="1"/>
              <a:t>plans,proper</a:t>
            </a:r>
            <a:r>
              <a:rPr lang="en-US"/>
              <a:t> installation , updated operational systems , good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rPr lang="en-US"/>
              <a:t>18</a:t>
            </a:fld>
            <a:endParaRPr lang="en-US"/>
          </a:p>
        </p:txBody>
      </p:sp>
    </p:spTree>
    <p:extLst>
      <p:ext uri="{BB962C8B-B14F-4D97-AF65-F5344CB8AC3E}">
        <p14:creationId xmlns:p14="http://schemas.microsoft.com/office/powerpoint/2010/main" val="250647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nteraction</a:t>
            </a:r>
            <a:r>
              <a:rPr lang="en-US"/>
              <a:t> systems, safety rules help in resolving the operational issues. </a:t>
            </a:r>
          </a:p>
          <a:p>
            <a:r>
              <a:rPr lang="en-US"/>
              <a:t>Database risks associated with  data breaches and  unauthorized access to the data due to </a:t>
            </a:r>
            <a:endParaRPr lang="en-US">
              <a:cs typeface="Calibri"/>
            </a:endParaRPr>
          </a:p>
          <a:p>
            <a:r>
              <a:rPr lang="en-US"/>
              <a:t> intentional or unintentional </a:t>
            </a:r>
            <a:r>
              <a:rPr lang="en-US" err="1"/>
              <a:t>vulnerabity</a:t>
            </a:r>
            <a:r>
              <a:rPr lang="en-US"/>
              <a:t> of sensitive data, SQL injection by attackers into database system , and phishing on malicious links. Data classification, data eruption ,data loss prevention strong password, antimalware and , and antivirus are the valuable mitigation database risks (Imperia , 2023).</a:t>
            </a:r>
            <a:endParaRPr lang="en-US">
              <a:cs typeface="Calibri"/>
            </a:endParaRPr>
          </a:p>
          <a:p>
            <a:pPr algn="just"/>
            <a:r>
              <a:rPr lang="en-US" b="1"/>
              <a:t>    4.2 Technical Risks</a:t>
            </a:r>
            <a:endParaRPr lang="en-US"/>
          </a:p>
          <a:p>
            <a:pPr algn="just"/>
            <a:r>
              <a:rPr lang="en-US" b="1"/>
              <a:t>    </a:t>
            </a:r>
            <a:r>
              <a:rPr lang="en-US"/>
              <a:t>   Code issue and project scope creep are one of the </a:t>
            </a:r>
            <a:r>
              <a:rPr lang="en-US" err="1"/>
              <a:t>techniqul</a:t>
            </a:r>
            <a:r>
              <a:rPr lang="en-US"/>
              <a:t> risks in software projects.</a:t>
            </a:r>
            <a:endParaRPr lang="en-US">
              <a:cs typeface="Calibri"/>
            </a:endParaRPr>
          </a:p>
          <a:p>
            <a:pPr algn="just"/>
            <a:r>
              <a:rPr lang="en-US"/>
              <a:t> Poor quality coding , bugs, logical errors and system deficiencies are the issues in software development  phase. Integrating quality coding standards for developers, and quality assurances mitigations in coding problems  (Indeed Editorial Team, 2023).</a:t>
            </a:r>
            <a:endParaRPr lang="en-US">
              <a:cs typeface="Calibri"/>
            </a:endParaRPr>
          </a:p>
          <a:p>
            <a:pPr algn="just"/>
            <a:r>
              <a:rPr lang="en-US"/>
              <a:t> Rarely, project scope may  changes to a  different structure from its initial scope thus, regularly examining the scope, iterations or splitting the project into manageable portion  help for  creeping problems(Indeed Editorial Team, 2023).</a:t>
            </a:r>
            <a:endParaRPr lang="en-US">
              <a:cs typeface="Calibri"/>
            </a:endParaRPr>
          </a:p>
          <a:p>
            <a:br>
              <a:rPr lang="en-US"/>
            </a:br>
            <a:endParaRPr lang="en-US"/>
          </a:p>
        </p:txBody>
      </p:sp>
      <p:sp>
        <p:nvSpPr>
          <p:cNvPr id="4" name="Slide Number Placeholder 3"/>
          <p:cNvSpPr>
            <a:spLocks noGrp="1"/>
          </p:cNvSpPr>
          <p:nvPr>
            <p:ph type="sldNum" sz="quarter" idx="5"/>
          </p:nvPr>
        </p:nvSpPr>
        <p:spPr/>
        <p:txBody>
          <a:bodyPr/>
          <a:lstStyle/>
          <a:p>
            <a:fld id="{FC8174D9-E6BF-40E9-8C76-F875E9110727}" type="slidenum">
              <a:rPr lang="en-US"/>
              <a:t>19</a:t>
            </a:fld>
            <a:endParaRPr lang="en-US"/>
          </a:p>
        </p:txBody>
      </p:sp>
    </p:spTree>
    <p:extLst>
      <p:ext uri="{BB962C8B-B14F-4D97-AF65-F5344CB8AC3E}">
        <p14:creationId xmlns:p14="http://schemas.microsoft.com/office/powerpoint/2010/main" val="1673078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a:t>IT Support program in the Healthcare Technology Company</a:t>
            </a:r>
            <a:endParaRPr lang="en-US"/>
          </a:p>
          <a:p>
            <a:pPr algn="just"/>
            <a:r>
              <a:rPr lang="en-US" b="1"/>
              <a:t>     </a:t>
            </a:r>
            <a:r>
              <a:rPr lang="en-US"/>
              <a:t>Technological evolution has revolutionize user experiences by carry out seamless and consistent services over the companies’ platforms. Kidd(2019) converse about IT support in improving user experiences, IT stuff efficiency to use resources and time in resolving user issues. </a:t>
            </a:r>
            <a:endParaRPr lang="en-US">
              <a:cs typeface="Calibri"/>
            </a:endParaRPr>
          </a:p>
          <a:p>
            <a:pPr algn="just"/>
            <a:r>
              <a:rPr lang="en-US"/>
              <a:t>IT support also known as  Technical support  or Service Desk a contact  point for solving user problem and bridge connects the company and user. Companies with  authentic, friendly,  fast and supportive service desk have recorded as a higher reputation ,customer satisfaction, and business </a:t>
            </a:r>
            <a:r>
              <a:rPr lang="en-US" err="1"/>
              <a:t>scalablitty</a:t>
            </a:r>
            <a:r>
              <a:rPr lang="en-US"/>
              <a:t>. </a:t>
            </a:r>
            <a:endParaRPr lang="en-US">
              <a:cs typeface="Calibri"/>
            </a:endParaRPr>
          </a:p>
          <a:p>
            <a:pPr algn="just"/>
            <a:r>
              <a:rPr lang="en-US"/>
              <a:t>According to Buchanan(2023) Service desk or IT support is important for  being IT requests, incident management, proactive problem solving, and trustable reporting center . The fundamental  of  Service desk or IT support is the performance of the five IT support </a:t>
            </a:r>
            <a:r>
              <a:rPr lang="en-US" err="1"/>
              <a:t>levels.These</a:t>
            </a:r>
            <a:r>
              <a:rPr lang="en-US"/>
              <a:t> are level 0, level 1, level 2, level 3, and level 4 IT support.</a:t>
            </a:r>
            <a:endParaRPr lang="en-US">
              <a:cs typeface="Calibri"/>
            </a:endParaRPr>
          </a:p>
          <a:p>
            <a:pPr algn="just"/>
            <a:r>
              <a:rPr lang="en-US" b="1"/>
              <a:t>5.1  IT Support -Level 0 </a:t>
            </a:r>
            <a:endParaRPr lang="en-US"/>
          </a:p>
          <a:p>
            <a:pPr algn="just"/>
            <a:r>
              <a:rPr lang="en-US" b="1"/>
              <a:t>     </a:t>
            </a:r>
            <a:r>
              <a:rPr lang="en-US"/>
              <a:t>Level 0 is a technology </a:t>
            </a:r>
            <a:r>
              <a:rPr lang="en-US" err="1"/>
              <a:t>dirven</a:t>
            </a:r>
            <a:r>
              <a:rPr lang="en-US"/>
              <a:t> services or self services for solving </a:t>
            </a:r>
            <a:r>
              <a:rPr lang="en-US" err="1"/>
              <a:t>minior</a:t>
            </a:r>
            <a:r>
              <a:rPr lang="en-US"/>
              <a:t> user issues by following visual or written instructions.level-0 IT support provides a self-service portal to register user issues, service catalog to direct  to service information, a knowledge base articles on  how-to information, help-sections ,and user guides. </a:t>
            </a:r>
            <a:endParaRPr lang="en-US">
              <a:cs typeface="Calibri"/>
            </a:endParaRPr>
          </a:p>
          <a:p>
            <a:pPr algn="just"/>
            <a:r>
              <a:rPr lang="en-US" err="1"/>
              <a:t>Minior</a:t>
            </a:r>
            <a:r>
              <a:rPr lang="en-US"/>
              <a:t> issues like log-in issues , password resets ,and  easy usages of software and hardware components, are carried on  in the zero level. </a:t>
            </a:r>
            <a:endParaRPr lang="en-US">
              <a:cs typeface="Calibri"/>
            </a:endParaRPr>
          </a:p>
          <a:p>
            <a:pPr algn="just"/>
            <a:r>
              <a:rPr lang="en-US"/>
              <a:t>This level has a valuable role in reducing the wasting time of qualified expertise  on answering to every user requests over the phone ( Nazari, 2022).</a:t>
            </a:r>
            <a:endParaRPr lang="en-US">
              <a:cs typeface="Calibri"/>
            </a:endParaRPr>
          </a:p>
          <a:p>
            <a:pPr algn="just"/>
            <a:r>
              <a:rPr lang="en-US" b="1"/>
              <a:t>5.2 IT Support-Level 1</a:t>
            </a:r>
            <a:endParaRPr lang="en-US"/>
          </a:p>
          <a:p>
            <a:pPr algn="just"/>
            <a:r>
              <a:rPr lang="en-US"/>
              <a:t>  </a:t>
            </a:r>
            <a:r>
              <a:rPr lang="en-US" err="1"/>
              <a:t>Hertvik</a:t>
            </a:r>
            <a:r>
              <a:rPr lang="en-US"/>
              <a:t>(n.d.) noted  IT support level-1 is where the technical support begins in a directly contact with the support team. </a:t>
            </a:r>
            <a:endParaRPr lang="en-US">
              <a:cs typeface="Calibri"/>
            </a:endParaRPr>
          </a:p>
          <a:p>
            <a:pPr algn="just"/>
            <a:r>
              <a:rPr lang="en-US"/>
              <a:t>Level 1 is  known by person-to person first line contact to solve issues that self-service cannot solve</a:t>
            </a:r>
            <a:endParaRPr lang="en-US">
              <a:cs typeface="Calibri"/>
            </a:endParaRPr>
          </a:p>
          <a:p>
            <a:pPr algn="just"/>
            <a:r>
              <a:rPr lang="en-US"/>
              <a:t>. Level-1solves IT routine cases and issues that level 0 cannot resolve.</a:t>
            </a:r>
            <a:endParaRPr lang="en-US">
              <a:cs typeface="Calibri"/>
            </a:endParaRPr>
          </a:p>
          <a:p>
            <a:pPr algn="just"/>
            <a:r>
              <a:rPr lang="en-US"/>
              <a:t> The responsibilities of  level-1 stuff includes user account management,  end user technical support, proactive incident management, issue resolution and documentation, troubleshooting, and system installation and updates.</a:t>
            </a:r>
            <a:endParaRPr lang="en-US">
              <a:cs typeface="Calibri"/>
            </a:endParaRPr>
          </a:p>
          <a:p>
            <a:pPr algn="just"/>
            <a:r>
              <a:rPr lang="en-US"/>
              <a:t> Level-1 support team have both technical and non-technical </a:t>
            </a:r>
            <a:r>
              <a:rPr lang="en-US" err="1"/>
              <a:t>skills.Soft</a:t>
            </a:r>
            <a:r>
              <a:rPr lang="en-US"/>
              <a:t> skill like communication skills and customer service are typical to level-1 IT support stuff  for they are responsible effectively communicate  and clearly understands user issues.</a:t>
            </a:r>
            <a:endParaRPr lang="en-US">
              <a:cs typeface="Calibri"/>
            </a:endParaRPr>
          </a:p>
          <a:p>
            <a:pPr algn="just"/>
            <a:r>
              <a:rPr lang="en-US"/>
              <a:t> Level 1 team analyze the issue and provide an IT solution and if the issues require extra technical assistance , the team will escalate the issue  to level-2 IT support stuff.</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rPr lang="en-US"/>
              <a:t>21</a:t>
            </a:fld>
            <a:endParaRPr lang="en-US"/>
          </a:p>
        </p:txBody>
      </p:sp>
    </p:spTree>
    <p:extLst>
      <p:ext uri="{BB962C8B-B14F-4D97-AF65-F5344CB8AC3E}">
        <p14:creationId xmlns:p14="http://schemas.microsoft.com/office/powerpoint/2010/main" val="1567632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a:t>5.3 IT Support-Level 2</a:t>
            </a:r>
            <a:endParaRPr lang="en-US"/>
          </a:p>
          <a:p>
            <a:pPr algn="just"/>
            <a:r>
              <a:rPr lang="en-US"/>
              <a:t>  Danby(2023) mentioned  the IT support level-2 is the main actor  in the IT five model support.</a:t>
            </a:r>
            <a:endParaRPr lang="en-US">
              <a:cs typeface="Calibri"/>
            </a:endParaRPr>
          </a:p>
          <a:p>
            <a:pPr algn="just"/>
            <a:r>
              <a:rPr lang="en-US"/>
              <a:t> It involves complex IT incidents that could not be solved in previous level, develop technical based articles, documenting mitigation techniques , and contacting or visiting the customer if it </a:t>
            </a:r>
            <a:r>
              <a:rPr lang="en-US" err="1"/>
              <a:t>requiredt</a:t>
            </a:r>
            <a:r>
              <a:rPr lang="en-US"/>
              <a:t>. </a:t>
            </a:r>
            <a:endParaRPr lang="en-US">
              <a:cs typeface="Calibri"/>
            </a:endParaRPr>
          </a:p>
          <a:p>
            <a:pPr algn="just"/>
            <a:r>
              <a:rPr lang="en-US"/>
              <a:t>The level-2 IT support team  is equipped with high level  IT skills who to  troubleshoot deeper and solve problems with informed anticipations .</a:t>
            </a:r>
            <a:endParaRPr lang="en-US">
              <a:cs typeface="Calibri"/>
            </a:endParaRPr>
          </a:p>
          <a:p>
            <a:pPr algn="just"/>
            <a:r>
              <a:rPr lang="en-US" b="1"/>
              <a:t>2.3 Level 3- IT Support</a:t>
            </a:r>
            <a:endParaRPr lang="en-US"/>
          </a:p>
          <a:p>
            <a:pPr algn="just"/>
            <a:r>
              <a:rPr lang="en-US"/>
              <a:t>Level 3 is the top technical level support in the five model IT support. </a:t>
            </a:r>
            <a:endParaRPr lang="en-US">
              <a:cs typeface="Calibri"/>
            </a:endParaRPr>
          </a:p>
          <a:p>
            <a:pPr algn="just"/>
            <a:r>
              <a:rPr lang="en-US" err="1"/>
              <a:t>Mottesi</a:t>
            </a:r>
            <a:r>
              <a:rPr lang="en-US"/>
              <a:t>(2023) discussed  level 3 IT support has greater quality resources and permissions to design, engineer, and maintain multilevel IT issues.</a:t>
            </a:r>
            <a:endParaRPr lang="en-US">
              <a:cs typeface="Calibri"/>
            </a:endParaRPr>
          </a:p>
          <a:p>
            <a:pPr algn="just"/>
            <a:r>
              <a:rPr lang="en-US"/>
              <a:t> The level 3 IT stuff  analyze user needs and support streams to certify tickets are properly scaled, develop improvement programs , troubleshoot issues  in detail , develop knowledge based guidelines, communicate stakeholders for common solutions, and document resolution procedures. </a:t>
            </a:r>
            <a:endParaRPr lang="en-US">
              <a:cs typeface="Calibri"/>
            </a:endParaRPr>
          </a:p>
          <a:p>
            <a:pPr algn="just"/>
            <a:r>
              <a:rPr lang="en-US" b="1"/>
              <a:t>2.4 Level 4- IT Support</a:t>
            </a:r>
            <a:endParaRPr lang="en-US"/>
          </a:p>
          <a:p>
            <a:pPr algn="just"/>
            <a:r>
              <a:rPr lang="en-US"/>
              <a:t>Level 4 is the final and external IT support level for the complex issues that  previous IT desk levels unable to solve. </a:t>
            </a:r>
            <a:endParaRPr lang="en-US">
              <a:cs typeface="Calibri"/>
            </a:endParaRPr>
          </a:p>
          <a:p>
            <a:pPr algn="just"/>
            <a:r>
              <a:rPr lang="en-US"/>
              <a:t>It aims to manage and resolve complex incidents effectively using IT outsourcing. Aranda (2022) described IT outsourcing as a technique of replacing inner IT resource of a company with external IT resources for issue </a:t>
            </a:r>
            <a:r>
              <a:rPr lang="en-US" err="1"/>
              <a:t>migitation</a:t>
            </a:r>
            <a:r>
              <a:rPr lang="en-US"/>
              <a:t> and technical consultation.  </a:t>
            </a:r>
            <a:endParaRPr lang="en-US">
              <a:cs typeface="Calibri"/>
            </a:endParaRPr>
          </a:p>
          <a:p>
            <a:pPr algn="just"/>
            <a:r>
              <a:rPr lang="en-US"/>
              <a:t>The level 4 IT desk is responsible in solving issues that level 1,2, and 3 IT support levels could not solve.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rPr lang="en-US"/>
              <a:t>23</a:t>
            </a:fld>
            <a:endParaRPr lang="en-US"/>
          </a:p>
        </p:txBody>
      </p:sp>
    </p:spTree>
    <p:extLst>
      <p:ext uri="{BB962C8B-B14F-4D97-AF65-F5344CB8AC3E}">
        <p14:creationId xmlns:p14="http://schemas.microsoft.com/office/powerpoint/2010/main" val="413380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Contents</a:t>
            </a:r>
          </a:p>
        </p:txBody>
      </p:sp>
      <p:sp>
        <p:nvSpPr>
          <p:cNvPr id="4" name="Slide Number Placeholder 3"/>
          <p:cNvSpPr>
            <a:spLocks noGrp="1"/>
          </p:cNvSpPr>
          <p:nvPr>
            <p:ph type="sldNum" sz="quarter" idx="5"/>
          </p:nvPr>
        </p:nvSpPr>
        <p:spPr/>
        <p:txBody>
          <a:bodyPr/>
          <a:lstStyle/>
          <a:p>
            <a:fld id="{FC8174D9-E6BF-40E9-8C76-F875E9110727}" type="slidenum">
              <a:rPr lang="en-US" smtClean="0"/>
              <a:t>2</a:t>
            </a:fld>
            <a:endParaRPr lang="en-US"/>
          </a:p>
        </p:txBody>
      </p:sp>
    </p:spTree>
    <p:extLst>
      <p:ext uri="{BB962C8B-B14F-4D97-AF65-F5344CB8AC3E}">
        <p14:creationId xmlns:p14="http://schemas.microsoft.com/office/powerpoint/2010/main" val="135940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Healthcare technology company software development team based in Denver; Colorado proposed a new project to create a Non-Emergency Medical Transportation(NEMT) User Interface Software.</a:t>
            </a:r>
          </a:p>
          <a:p>
            <a:r>
              <a:rPr lang="en-US" dirty="0"/>
              <a:t> Non-Emergency Medical Transportation(NEMT) was only used by the driver transport agencies and the client could not easily book trips and had difficulties to reach medical care destinations. </a:t>
            </a:r>
            <a:endParaRPr lang="en-US" dirty="0">
              <a:cs typeface="Calibri"/>
            </a:endParaRPr>
          </a:p>
          <a:p>
            <a:r>
              <a:rPr lang="en-US" dirty="0"/>
              <a:t>The healthcare company as its continuous effort in making a health care accessible to communities specially to underserved communities has developed a new additional system product to existing products of remote patient care, and personal care IT solutions and a refinement project to the Non-Emergency Medical Transportation Driver Interface Software (</a:t>
            </a:r>
            <a:r>
              <a:rPr lang="en-US" dirty="0" err="1"/>
              <a:t>Modicare</a:t>
            </a:r>
            <a:r>
              <a:rPr lang="en-US" dirty="0"/>
              <a:t>, 2023). </a:t>
            </a:r>
            <a:endParaRPr lang="en-US" dirty="0">
              <a:cs typeface="Calibri"/>
            </a:endParaRPr>
          </a:p>
          <a:p>
            <a:r>
              <a:rPr lang="en-US" dirty="0"/>
              <a:t>   The user interface of NEMT have similar functionality and features to Uber user interface. As </a:t>
            </a:r>
            <a:r>
              <a:rPr lang="en-US" dirty="0" err="1"/>
              <a:t>Addivice</a:t>
            </a:r>
            <a:r>
              <a:rPr lang="en-US" dirty="0"/>
              <a:t> (2023) describes Uber user interface functionality and features, the NEMT user interface app  has features such as register, login , booking ,  select car type, insert location , insert destiny, ride tracking, messaging, calling,  book for later, cancel the trip, rate the trip and more. Using the app clients can be able to sign up to open a ride account, sign in to access the app, book for a ride, select type of car, insert pick up and destiny location, track the ride, call, or message to customer services, cancel the ride, book a ride for later  and rate the trip experiences.</a:t>
            </a:r>
            <a:endParaRPr lang="en-US" dirty="0">
              <a:cs typeface="Calibri"/>
            </a:endParaRPr>
          </a:p>
          <a:p>
            <a:r>
              <a:rPr lang="en-US" dirty="0"/>
              <a:t> The NEMT project team believes a carefully designed software development work plan and well coordination of human and technical resources achieves a sound system solution. Thus , the team coordinates standardized techniques, methodologies, and tools to plan, design, develop, implement, deploy , and maintain the proposed system solutions. These includes business need assessment , requirement analysis , resource allocation techniques, IT solution design, IT support services and  business continuity plan  and ethical consideration.</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FC8174D9-E6BF-40E9-8C76-F875E9110727}" type="slidenum">
              <a:t>3</a:t>
            </a:fld>
            <a:endParaRPr lang="en-US"/>
          </a:p>
        </p:txBody>
      </p:sp>
    </p:spTree>
    <p:extLst>
      <p:ext uri="{BB962C8B-B14F-4D97-AF65-F5344CB8AC3E}">
        <p14:creationId xmlns:p14="http://schemas.microsoft.com/office/powerpoint/2010/main" val="335495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Business Need Assessment and Requirements Analysis with SWOT</a:t>
            </a:r>
            <a:endParaRPr lang="en-US"/>
          </a:p>
          <a:p>
            <a:r>
              <a:rPr lang="en-US"/>
              <a:t> The newly proposed system solution will be valuable tool for clients by giving efficiency, easiness and time effectiveness </a:t>
            </a:r>
          </a:p>
          <a:p>
            <a:r>
              <a:rPr lang="en-US"/>
              <a:t>Before, clients should call to the transport company to request for medical transportations and sometimes wait for long to get responses. </a:t>
            </a:r>
          </a:p>
          <a:p>
            <a:r>
              <a:rPr lang="en-US"/>
              <a:t>The transport service was not flexible to provide services whenever clients want, and wherever they are located , since clients could not access the service system at any point of  time they wanted. It was hard to track the requested ride , cancel the ride,  schedule the ride for later, or rate their own trip experiences because they should call or contact the transport company and wait for the responses all over again as well.</a:t>
            </a:r>
          </a:p>
          <a:p>
            <a:r>
              <a:rPr lang="en-US"/>
              <a:t>    As </a:t>
            </a:r>
            <a:r>
              <a:rPr lang="en-US" err="1"/>
              <a:t>Modivcare</a:t>
            </a:r>
            <a:r>
              <a:rPr lang="en-US"/>
              <a:t>(2023) stated the NEMT will add a substantial merit in extending client experiences to the best. </a:t>
            </a:r>
          </a:p>
          <a:p>
            <a:r>
              <a:rPr lang="en-US"/>
              <a:t>Client will access the medical transport service 24/7 by just downloading the app and able to reach their destination to any medical appointment place whenever they want to. Using the app , not only client get transport service, but also have a contact to live care services with multiple level of support in time of emergency or disaster. With innovative technology in using Geo-location and SMS notification system , the newly developing system solution also be a user-friendly platform to supplement a reliable and safe medical and social trip.</a:t>
            </a:r>
          </a:p>
          <a:p>
            <a:r>
              <a:rPr lang="en-US"/>
              <a:t>  The NEMT user interface will be developed in the form of mobile application, web portals , and interactive voice response(IVR) that allows clients to access the services </a:t>
            </a: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t>4</a:t>
            </a:fld>
            <a:endParaRPr lang="en-US"/>
          </a:p>
        </p:txBody>
      </p:sp>
    </p:spTree>
    <p:extLst>
      <p:ext uri="{BB962C8B-B14F-4D97-AF65-F5344CB8AC3E}">
        <p14:creationId xmlns:p14="http://schemas.microsoft.com/office/powerpoint/2010/main" val="385275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b="1"/>
              <a:t>1.2 SWOT Analysis of NEMT project</a:t>
            </a:r>
            <a:endParaRPr lang="en-US"/>
          </a:p>
          <a:p>
            <a:r>
              <a:rPr lang="en-US"/>
              <a:t>As we know SWOT analysis help  for strategic planning helps to identify strength, weakness, opportunities, and threats to achieve the desired goal</a:t>
            </a:r>
            <a:endParaRPr lang="en-US">
              <a:cs typeface="Calibri"/>
            </a:endParaRPr>
          </a:p>
          <a:p>
            <a:r>
              <a:rPr lang="en-US" b="1"/>
              <a:t>    Strength</a:t>
            </a:r>
            <a:endParaRPr lang="en-US"/>
          </a:p>
          <a:p>
            <a:r>
              <a:rPr lang="en-US"/>
              <a:t>  Having a clear goal, mission, and vision  is one of the top inner strengths of the NEMT project Company. </a:t>
            </a:r>
            <a:endParaRPr lang="en-US">
              <a:cs typeface="Calibri"/>
            </a:endParaRPr>
          </a:p>
          <a:p>
            <a:r>
              <a:rPr lang="en-US"/>
              <a:t>As  it is stated in the company web,  the company works towards individualized medical care by providing transportation, home care, and patient remote monitoring system wherever they are and whenever they request.</a:t>
            </a:r>
            <a:endParaRPr lang="en-US">
              <a:cs typeface="Calibri"/>
            </a:endParaRPr>
          </a:p>
          <a:p>
            <a:r>
              <a:rPr lang="en-US"/>
              <a:t> A workable software development methodology and team structure is another strength the company has established. The NEMT project follows Agile software methodology and team structure principle. According to Burak (2023) , Agile methodology is a practical methodology than the traditional methodology for its iterative approach grants adaptable changes , team collaboration, deployment of products in reasonable schedule, and customer satisfaction. The team structure in agile is also equipped with technical and soft skill expertise that include Project Manager, who plans and tracks the project ;Business Analyst(BA), who reconstruct business needs in to specification document; Software developers , who code the program; Testers who do the quality assurance, and UI designers , who create the visual interfaces. Innovative and user-friendly technology is another strength the NEMT team acquire. </a:t>
            </a:r>
            <a:endParaRPr lang="en-US">
              <a:cs typeface="Calibri"/>
            </a:endParaRPr>
          </a:p>
          <a:p>
            <a:r>
              <a:rPr lang="en-US"/>
              <a:t>Creating harmony and easiness between the user and the developed technology is one of the major work assignments to the project team. Eastham(2022) mentioned any system product should be created based on client-technology behavior and business assessment that assures both innovations and sustainability. </a:t>
            </a:r>
            <a:endParaRPr lang="en-US">
              <a:cs typeface="Calibri"/>
            </a:endParaRPr>
          </a:p>
          <a:p>
            <a:r>
              <a:rPr lang="en-US"/>
              <a:t>Additionally, formation of Top Management Support(TMS)  in the NEMT software team can be mentioned as a greater strength. Alameri (2022) stated TMS is important in managing and tracking the progress of the project and motivate stuff members by aligning the human and financial resources to achieve the project.</a:t>
            </a:r>
            <a:endParaRPr lang="en-US">
              <a:cs typeface="Calibri"/>
            </a:endParaRPr>
          </a:p>
          <a:p>
            <a:r>
              <a:rPr lang="en-US"/>
              <a:t> </a:t>
            </a:r>
            <a:r>
              <a:rPr lang="en-US" b="1"/>
              <a:t>Weakness</a:t>
            </a:r>
          </a:p>
          <a:p>
            <a:r>
              <a:rPr lang="en-US"/>
              <a:t> Adverse deadlines and unachieved assumption, as well as team member leaving are main limits may happen in software development journey. According to Dennis (2022) budget cuts, Inaccurate assumptions, missing a critical software or hardware components and some other internal and external factors may cause adverse deadlines that lead to unachieved project expectations. </a:t>
            </a:r>
          </a:p>
          <a:p>
            <a:r>
              <a:rPr lang="en-US"/>
              <a:t>Team members periodically may leave in the middle of critical times due to excessive stress and burnouts and cause substantial risks to the project since it is hard to quickly replace the expertise skills (Harrine, 2022). </a:t>
            </a:r>
          </a:p>
          <a:p>
            <a:r>
              <a:rPr lang="en-US" b="1"/>
              <a:t>Opportunities</a:t>
            </a:r>
            <a:endParaRPr lang="en-US"/>
          </a:p>
          <a:p>
            <a:r>
              <a:rPr lang="en-US"/>
              <a:t> WalletHub(2022) mentioned Colorado is among the top states with high quality of healthcare plan based on cost, accessibility and out come</a:t>
            </a:r>
          </a:p>
          <a:p>
            <a:r>
              <a:rPr lang="en-US"/>
              <a:t> On top of that  medical transportation is covered by Medicaid or Medicare for low- income and disabled part of the community (CCHA, n.d.).</a:t>
            </a:r>
          </a:p>
          <a:p>
            <a:r>
              <a:rPr lang="en-US"/>
              <a:t>Such kind of government support and healthcare plans is advantageous to health-related business-like Non-Emergency Medical Transportation services. The distant locations in Colorado also create a greater market gap that affirm there is an immerse opportunities to run transportation business like the Non-Emergency Medical Transportation business.</a:t>
            </a:r>
          </a:p>
          <a:p>
            <a:r>
              <a:rPr lang="en-US" b="1"/>
              <a:t> Threats</a:t>
            </a:r>
            <a:endParaRPr lang="en-US"/>
          </a:p>
          <a:p>
            <a:r>
              <a:rPr lang="en-US" b="1"/>
              <a:t>  </a:t>
            </a:r>
            <a:r>
              <a:rPr lang="en-US"/>
              <a:t>Threats like economic inflation and stakeholder issues may negatively impact the development of the Non-Emergency Medical Transportation(NEMT) software project.</a:t>
            </a:r>
          </a:p>
          <a:p>
            <a:r>
              <a:rPr lang="en-US"/>
              <a:t>AS Alex, 2022 states, the healthcare technology company as many other technology companies has faced higher wage demands from employees and lower prices demands from stakeholders because of inflation that leads to profit pressures , employees’ layoff , and other consequences on proposed software projects.</a:t>
            </a:r>
          </a:p>
          <a:p>
            <a:r>
              <a:rPr lang="en-US"/>
              <a:t> Stakeholder issues may have negative impacts on software projects , thus frequent communication, set up clear objectives, knowing what to expect helps to minimize issues with stakeholders.</a:t>
            </a:r>
          </a:p>
          <a:p>
            <a:endParaRPr lang="en-US">
              <a:cs typeface="Calibri"/>
            </a:endParaRPr>
          </a:p>
          <a:p>
            <a:br>
              <a:rPr lang="en-US"/>
            </a:br>
            <a:endParaRPr lang="en-US"/>
          </a:p>
        </p:txBody>
      </p:sp>
      <p:sp>
        <p:nvSpPr>
          <p:cNvPr id="4" name="Slide Number Placeholder 3"/>
          <p:cNvSpPr>
            <a:spLocks noGrp="1"/>
          </p:cNvSpPr>
          <p:nvPr>
            <p:ph type="sldNum" sz="quarter" idx="5"/>
          </p:nvPr>
        </p:nvSpPr>
        <p:spPr/>
        <p:txBody>
          <a:bodyPr/>
          <a:lstStyle/>
          <a:p>
            <a:fld id="{FC8174D9-E6BF-40E9-8C76-F875E9110727}" type="slidenum">
              <a:t>5</a:t>
            </a:fld>
            <a:endParaRPr lang="en-US"/>
          </a:p>
        </p:txBody>
      </p:sp>
    </p:spTree>
    <p:extLst>
      <p:ext uri="{BB962C8B-B14F-4D97-AF65-F5344CB8AC3E}">
        <p14:creationId xmlns:p14="http://schemas.microsoft.com/office/powerpoint/2010/main" val="6777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b="1"/>
              <a:t>. Project Work Plan </a:t>
            </a:r>
            <a:endParaRPr lang="en-US"/>
          </a:p>
          <a:p>
            <a:r>
              <a:rPr lang="en-US"/>
              <a:t>Choosing the right methodology and formulating standardized</a:t>
            </a:r>
            <a:r>
              <a:rPr lang="en-US" b="1"/>
              <a:t> </a:t>
            </a:r>
            <a:r>
              <a:rPr lang="en-US"/>
              <a:t>strategies lead to efficient work plan, resource, and time management in software development projects. </a:t>
            </a:r>
          </a:p>
          <a:p>
            <a:r>
              <a:rPr lang="en-US"/>
              <a:t>The NEMT project is implementing the Software Development Life Cycle (SDLC) standards in planning , designing, programming, validating , implementing , and maintaining its proposed software project.</a:t>
            </a:r>
            <a:endParaRPr lang="en-US">
              <a:cs typeface="Calibri"/>
            </a:endParaRPr>
          </a:p>
          <a:p>
            <a:r>
              <a:rPr lang="en-US"/>
              <a:t>By integrating the SDLC practices, the NEMT project team creates its work plans using the spreadsheet.com which has advanced tools for team collaboration, visualization, scheduling, and more </a:t>
            </a:r>
            <a:endParaRPr lang="en-US">
              <a:cs typeface="Calibri"/>
            </a:endParaRPr>
          </a:p>
          <a:p>
            <a:r>
              <a:rPr lang="en-US"/>
              <a:t>the project has a one-year span with six development phases. </a:t>
            </a:r>
            <a:endParaRPr lang="en-US">
              <a:cs typeface="Calibri"/>
            </a:endParaRPr>
          </a:p>
          <a:p>
            <a:r>
              <a:rPr lang="en-US"/>
              <a:t>The first is planning( one month duration) that comprises assessment, specification, stakeholder gathering. </a:t>
            </a:r>
            <a:endParaRPr lang="en-US">
              <a:cs typeface="Calibri"/>
            </a:endParaRPr>
          </a:p>
          <a:p>
            <a:r>
              <a:rPr lang="en-US"/>
              <a:t>Requirement Analysis is the second phase ( 24 days duration) involves requirement specification, scheduling, and goal analysis.</a:t>
            </a:r>
            <a:endParaRPr lang="en-US">
              <a:cs typeface="Calibri"/>
            </a:endParaRPr>
          </a:p>
          <a:p>
            <a:r>
              <a:rPr lang="en-US"/>
              <a:t> Design is the next phase includes brainstorming for solving pre-defined problems, proof of concept to verify the software proposal, prototype to simulate the system product and get feedbacks, and hand off to transfer the design to development phase</a:t>
            </a:r>
            <a:endParaRPr lang="en-US">
              <a:cs typeface="Calibri"/>
            </a:endParaRPr>
          </a:p>
          <a:p>
            <a:r>
              <a:rPr lang="en-US"/>
              <a:t>Next the development phase ( 90 days duration) follows and involves creation, coding, testing , and implementation. </a:t>
            </a:r>
            <a:endParaRPr lang="en-US">
              <a:cs typeface="Calibri"/>
            </a:endParaRPr>
          </a:p>
          <a:p>
            <a:r>
              <a:rPr lang="en-US"/>
              <a:t>Quality assurance is the next work plan , and it is to ensure the quality and standard by reviewing requirements ,creating test cases, and testing for flaws. </a:t>
            </a:r>
            <a:endParaRPr lang="en-US">
              <a:cs typeface="Calibri"/>
            </a:endParaRPr>
          </a:p>
          <a:p>
            <a:r>
              <a:rPr lang="en-US"/>
              <a:t>Deployment will finally take place by creating showcases and organizing launching events to introduce the final product to users.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rPr lang="en-US"/>
              <a:t>6</a:t>
            </a:fld>
            <a:endParaRPr lang="en-US"/>
          </a:p>
        </p:txBody>
      </p:sp>
    </p:spTree>
    <p:extLst>
      <p:ext uri="{BB962C8B-B14F-4D97-AF65-F5344CB8AC3E}">
        <p14:creationId xmlns:p14="http://schemas.microsoft.com/office/powerpoint/2010/main" val="201725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User Case Data Structure</a:t>
            </a:r>
            <a:endParaRPr lang="en-US"/>
          </a:p>
          <a:p>
            <a:r>
              <a:rPr lang="en-US"/>
              <a:t>  The NEMT provides different functionality to the User. As it is shown in Figure 3, using the NEMT app, user  able to register, login, insert pick-up and destiny location, book a trip, call or message customer services or dispatch. Besides, user can a to leave a comment, rate the trip. On the other hand, the driver able to see the requested trip, the pickup or destiny locations ,accept or decline the trip, and track the traffic using the build-in  geo-location system in the app.</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rPr lang="en-US"/>
              <a:t>10</a:t>
            </a:fld>
            <a:endParaRPr lang="en-US"/>
          </a:p>
        </p:txBody>
      </p:sp>
    </p:spTree>
    <p:extLst>
      <p:ext uri="{BB962C8B-B14F-4D97-AF65-F5344CB8AC3E}">
        <p14:creationId xmlns:p14="http://schemas.microsoft.com/office/powerpoint/2010/main" val="268660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Agile project team measuring as well as reporting project progress and  team performance are the most significant sections.</a:t>
            </a:r>
          </a:p>
          <a:p>
            <a:r>
              <a:rPr lang="en-US"/>
              <a:t> Amitava Deb(2023) stated in highly technical environment implementing standardized key indicators like the Key Performance Indicator (KPI) to measure the project progress and team performance gives efficiency to the measure in terms of scope, cost, quality, schedule, risk , and performance during the software development. </a:t>
            </a:r>
            <a:endParaRPr lang="en-US">
              <a:cs typeface="Calibri"/>
            </a:endParaRPr>
          </a:p>
          <a:p>
            <a:r>
              <a:rPr lang="en-US"/>
              <a:t>Trammell(2023) noted there are various KPIs metrics which are mainly categorized under Timeliness, Quality, Budget, and Effectiveness metrics. Timeliness metrics deals with completion percentage for tasks, time spent in a task, active days in working tasks ; Quality metrics measures user satisfaction, customer complaints, flaws during and the project development , Budget metrics covers budget variances , and budget iterations ; and Effectiveness metrics measures effort and resource to complete a project such as office space, salaries, and benefits. Table 2 shows the KPIs for the NEMT project according to timeliness, quality and effectiveness metrics.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C8174D9-E6BF-40E9-8C76-F875E9110727}" type="slidenum">
              <a:rPr lang="en-US"/>
              <a:t>11</a:t>
            </a:fld>
            <a:endParaRPr lang="en-US"/>
          </a:p>
        </p:txBody>
      </p:sp>
    </p:spTree>
    <p:extLst>
      <p:ext uri="{BB962C8B-B14F-4D97-AF65-F5344CB8AC3E}">
        <p14:creationId xmlns:p14="http://schemas.microsoft.com/office/powerpoint/2010/main" val="2950393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Reporting of progress and performance is important for team collaboration, tracking the progress, and improving performance. In Agile projects, reports are done in standardized meetings know as Scrum meetings. Team members , and managers participate in scrum meeting from the Project Manager who is responsible for designing the product , Scrum Master who is responsible for progress tracking and team performance to Developing team who works directly in creating the system product (Radigan, n.d.).</a:t>
            </a:r>
          </a:p>
          <a:p>
            <a:r>
              <a:rPr lang="en-US"/>
              <a:t>    Osborne(2022) noted how frequent Agile meetings are held. Agile project meetings are arranged  by assigning a maximum unit of time known as Sprint to a task. </a:t>
            </a:r>
            <a:endParaRPr lang="en-US">
              <a:cs typeface="Calibri"/>
            </a:endParaRPr>
          </a:p>
          <a:p>
            <a:r>
              <a:rPr lang="en-US"/>
              <a:t>Based on the Sprint agile meetings are encompassing four types of meetings. These are: Daily Scrum, Sprint Planning , Sprint Retrospective, and Sprint Review.</a:t>
            </a:r>
            <a:endParaRPr lang="en-US">
              <a:cs typeface="Calibri"/>
            </a:endParaRPr>
          </a:p>
          <a:p>
            <a:r>
              <a:rPr lang="en-US"/>
              <a:t> Daily Scrum is carried on every morning, once in a day and  takes up to 15 minutes and updates about project to the team.</a:t>
            </a:r>
            <a:endParaRPr lang="en-US">
              <a:cs typeface="Calibri"/>
            </a:endParaRPr>
          </a:p>
          <a:p>
            <a:r>
              <a:rPr lang="en-US"/>
              <a:t> Sprint Planning is held  at the beginning of  Sprint, and it is to make the team  ready for success the sprint. </a:t>
            </a:r>
            <a:endParaRPr lang="en-US">
              <a:cs typeface="Calibri"/>
            </a:endParaRPr>
          </a:p>
          <a:p>
            <a:r>
              <a:rPr lang="en-US"/>
              <a:t>Sprit Review a 90-minute duration is done at the end of the sprint and reviews the performance of the team and the progress of the tasks in sprint.</a:t>
            </a:r>
            <a:endParaRPr lang="en-US">
              <a:cs typeface="Calibri"/>
            </a:endParaRPr>
          </a:p>
          <a:p>
            <a:r>
              <a:rPr lang="en-US"/>
              <a:t> Sprint Retrospective a 90-minute duration and carried on  at the end of the sprint and  but aims for gathering feedback and analyzing performance and progress.</a:t>
            </a:r>
            <a:endParaRPr lang="en-US">
              <a:cs typeface="Calibri"/>
            </a:endParaRPr>
          </a:p>
          <a:p>
            <a:r>
              <a:rPr lang="en-US"/>
              <a:t>  Radigan( n.d. ) also stated that in agile projects, communication with stakeholders is also arranged at the end of sprint implementing, dashboards, visual reporting charts or other tools for easy understanding. In addition, meetings are held  at the beginning of the project to conduct assessments collect requirements and evaluates business intelligence of project. Launching events also be organized in the deployment stage  of the project to showcase the final product to stakeholders, vendors, or end users.</a:t>
            </a:r>
            <a:endParaRPr lang="en-US">
              <a:cs typeface="Calibri"/>
            </a:endParaRPr>
          </a:p>
          <a:p>
            <a:r>
              <a:rPr lang="en-US"/>
              <a:t> </a:t>
            </a:r>
            <a:endParaRPr lang="en-US">
              <a:cs typeface="Calibri"/>
            </a:endParaRPr>
          </a:p>
          <a:p>
            <a:br>
              <a:rPr lang="en-US"/>
            </a:br>
            <a:endParaRPr lang="en-US"/>
          </a:p>
        </p:txBody>
      </p:sp>
      <p:sp>
        <p:nvSpPr>
          <p:cNvPr id="4" name="Slide Number Placeholder 3"/>
          <p:cNvSpPr>
            <a:spLocks noGrp="1"/>
          </p:cNvSpPr>
          <p:nvPr>
            <p:ph type="sldNum" sz="quarter" idx="5"/>
          </p:nvPr>
        </p:nvSpPr>
        <p:spPr/>
        <p:txBody>
          <a:bodyPr/>
          <a:lstStyle/>
          <a:p>
            <a:fld id="{FC8174D9-E6BF-40E9-8C76-F875E9110727}" type="slidenum">
              <a:rPr lang="en-US"/>
              <a:t>14</a:t>
            </a:fld>
            <a:endParaRPr lang="en-US"/>
          </a:p>
        </p:txBody>
      </p:sp>
    </p:spTree>
    <p:extLst>
      <p:ext uri="{BB962C8B-B14F-4D97-AF65-F5344CB8AC3E}">
        <p14:creationId xmlns:p14="http://schemas.microsoft.com/office/powerpoint/2010/main" val="310255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digital-guerrilla.scot/information-management-technolog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garyhsia.blogspot.com/2013/11/kpi.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navesinkinternational.com/counterparty-risk/"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picpedia.org/clipboard/risk-management.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picpedia.org/clipboard/risk-management.html" TargetMode="Externa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oleObject" Target="../embeddings/oleObject2.bin"/><Relationship Id="rId4" Type="http://schemas.openxmlformats.org/officeDocument/2006/relationships/diagramLayout" Target="../diagrams/layout1.xml"/><Relationship Id="rId9" Type="http://schemas.openxmlformats.org/officeDocument/2006/relationships/image" Target="../media/image12.emf"/></Relationships>
</file>

<file path=ppt/slides/_rels/slide20.xml.rels><?xml version="1.0" encoding="UTF-8" standalone="yes"?>
<Relationships xmlns="http://schemas.openxmlformats.org/package/2006/relationships"><Relationship Id="rId3" Type="http://schemas.openxmlformats.org/officeDocument/2006/relationships/hyperlink" Target="http://vaish143.blogspot.com/2010/09/right-or-wrong.html"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technofaq.org/posts/2019/08/how-to-make-sure-your-business-is-taken-care-of-even-when-youre-not-aroun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esheninger.blogspot.com/2017/09/get-your-swot-on.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rogrammers.stackexchange.com/questions/68213/difference-between-software-development-and-produc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programmers.stackexchange.com/questions/68213/difference-between-software-development-and-production"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DE4F42F-8000-B849-356E-E8EEF653EA9E}"/>
              </a:ext>
              <a:ext uri="{C183D7F6-B498-43B3-948B-1728B52AA6E4}">
                <adec:decorative xmlns:adec="http://schemas.microsoft.com/office/drawing/2017/decorative" val="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5778"/>
          <a:stretch/>
        </p:blipFill>
        <p:spPr>
          <a:xfrm rot="10800000" flipV="1">
            <a:off x="3049" y="0"/>
            <a:ext cx="12191977" cy="6858022"/>
          </a:xfrm>
          <a:prstGeom prst="rect">
            <a:avLst/>
          </a:prstGeom>
          <a:scene3d>
            <a:camera prst="orthographicFront"/>
            <a:lightRig rig="threePt" dir="t"/>
          </a:scene3d>
          <a:sp3d>
            <a:bevelT w="133350"/>
            <a:bevelB w="101600" prst="riblet"/>
          </a:sp3d>
        </p:spPr>
      </p:pic>
      <p:sp>
        <p:nvSpPr>
          <p:cNvPr id="67" name="Rectangle 6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67437" y="2525487"/>
            <a:ext cx="3753019" cy="3295852"/>
          </a:xfrm>
          <a:solidFill>
            <a:schemeClr val="tx2">
              <a:lumMod val="50000"/>
            </a:schemeClr>
          </a:solidFill>
          <a:scene3d>
            <a:camera prst="orthographicFront"/>
            <a:lightRig rig="threePt" dir="t"/>
          </a:scene3d>
          <a:sp3d prstMaterial="flat"/>
        </p:spPr>
        <p:txBody>
          <a:bodyPr vert="horz" lIns="91440" tIns="45720" rIns="91440" bIns="45720" rtlCol="0" anchor="b">
            <a:normAutofit/>
          </a:bodyPr>
          <a:lstStyle/>
          <a:p>
            <a:r>
              <a:rPr lang="en-US" sz="2000" b="1" dirty="0">
                <a:solidFill>
                  <a:srgbClr val="FF0000"/>
                </a:solidFill>
                <a:latin typeface="Times New Roman"/>
                <a:cs typeface="Times New Roman"/>
              </a:rPr>
              <a:t>The Non-Emergency Medical Transportation(NEMT) </a:t>
            </a:r>
          </a:p>
          <a:p>
            <a:r>
              <a:rPr lang="en-US" sz="2000" b="1" dirty="0">
                <a:solidFill>
                  <a:srgbClr val="FF0000"/>
                </a:solidFill>
                <a:latin typeface="Times New Roman"/>
                <a:cs typeface="Times New Roman"/>
              </a:rPr>
              <a:t>Software Development Plan </a:t>
            </a:r>
          </a:p>
          <a:p>
            <a:endParaRPr lang="en-US" sz="1400" b="1" dirty="0">
              <a:solidFill>
                <a:srgbClr val="FFFFFF"/>
              </a:solidFill>
              <a:latin typeface="Calibri" panose="020F0502020204030204"/>
              <a:cs typeface="Calibri"/>
            </a:endParaRPr>
          </a:p>
          <a:p>
            <a:r>
              <a:rPr lang="en" sz="1100" dirty="0">
                <a:solidFill>
                  <a:srgbClr val="FFFFFF"/>
                </a:solidFill>
                <a:latin typeface="Times New Roman"/>
                <a:cs typeface="Times New Roman"/>
              </a:rPr>
              <a:t>Rutta Kidane</a:t>
            </a:r>
            <a:endParaRPr lang="en-US" sz="1100" dirty="0">
              <a:solidFill>
                <a:srgbClr val="FFFFFF"/>
              </a:solidFill>
              <a:cs typeface="Calibri"/>
            </a:endParaRPr>
          </a:p>
          <a:p>
            <a:r>
              <a:rPr lang="en" sz="1100" dirty="0">
                <a:solidFill>
                  <a:srgbClr val="FFFFFF"/>
                </a:solidFill>
                <a:latin typeface="Times New Roman"/>
                <a:cs typeface="Times New Roman"/>
              </a:rPr>
              <a:t>School of Technology, National University</a:t>
            </a:r>
            <a:endParaRPr lang="en-US" sz="1100" dirty="0">
              <a:solidFill>
                <a:srgbClr val="FFFFFF"/>
              </a:solidFill>
              <a:cs typeface="Calibri"/>
            </a:endParaRPr>
          </a:p>
          <a:p>
            <a:r>
              <a:rPr lang="en" sz="1100" dirty="0">
                <a:solidFill>
                  <a:srgbClr val="FFFFFF"/>
                </a:solidFill>
                <a:latin typeface="Times New Roman"/>
                <a:cs typeface="Times New Roman"/>
              </a:rPr>
              <a:t>6018692259: Innovation &amp; Strategy in Computer Science</a:t>
            </a:r>
            <a:endParaRPr lang="en-US" sz="1100" dirty="0">
              <a:solidFill>
                <a:srgbClr val="FFFFFF"/>
              </a:solidFill>
              <a:cs typeface="Calibri"/>
            </a:endParaRPr>
          </a:p>
          <a:p>
            <a:r>
              <a:rPr lang="en" sz="1100" dirty="0">
                <a:solidFill>
                  <a:srgbClr val="FFFFFF"/>
                </a:solidFill>
                <a:latin typeface="Times New Roman"/>
                <a:cs typeface="Times New Roman"/>
              </a:rPr>
              <a:t>Dr. David Bouvin</a:t>
            </a:r>
            <a:endParaRPr lang="en-US" sz="1100" dirty="0">
              <a:solidFill>
                <a:srgbClr val="FFFFFF"/>
              </a:solidFill>
              <a:cs typeface="Calibri"/>
            </a:endParaRPr>
          </a:p>
          <a:p>
            <a:r>
              <a:rPr lang="en" sz="1100" dirty="0">
                <a:solidFill>
                  <a:srgbClr val="FFFFFF"/>
                </a:solidFill>
                <a:latin typeface="Times New Roman"/>
                <a:cs typeface="Times New Roman"/>
              </a:rPr>
              <a:t>August 20, 2023</a:t>
            </a:r>
            <a:endParaRPr lang="en-US" sz="1100" dirty="0">
              <a:solidFill>
                <a:srgbClr val="FFFFFF"/>
              </a:solidFill>
              <a:cs typeface="Calibri"/>
            </a:endParaRPr>
          </a:p>
          <a:p>
            <a:pPr algn="l"/>
            <a:endParaRPr lang="en-US" sz="600" dirty="0">
              <a:solidFill>
                <a:srgbClr val="FFFFFF"/>
              </a:solidFill>
              <a:cs typeface="Calibri"/>
            </a:endParaRPr>
          </a:p>
        </p:txBody>
      </p:sp>
      <p:sp>
        <p:nvSpPr>
          <p:cNvPr id="69" name="Rectangle 6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D05C1C-EB93-6CF0-9FC6-1B43613AACD3}"/>
              </a:ext>
              <a:ext uri="{C183D7F6-B498-43B3-948B-1728B52AA6E4}">
                <adec:decorative xmlns:adec="http://schemas.microsoft.com/office/drawing/2017/decorative" val="1"/>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669A-D0EA-589C-808F-B27E5E77DAC4}"/>
              </a:ext>
            </a:extLst>
          </p:cNvPr>
          <p:cNvSpPr>
            <a:spLocks noGrp="1"/>
          </p:cNvSpPr>
          <p:nvPr>
            <p:ph type="title"/>
          </p:nvPr>
        </p:nvSpPr>
        <p:spPr>
          <a:xfrm>
            <a:off x="716722" y="806865"/>
            <a:ext cx="4143514" cy="707129"/>
          </a:xfrm>
        </p:spPr>
        <p:txBody>
          <a:bodyPr/>
          <a:lstStyle/>
          <a:p>
            <a:pPr>
              <a:spcBef>
                <a:spcPts val="1000"/>
              </a:spcBef>
            </a:pPr>
            <a:r>
              <a:rPr lang="en" sz="2000" b="1">
                <a:latin typeface="Times New Roman"/>
                <a:cs typeface="Times New Roman"/>
              </a:rPr>
              <a:t>2. </a:t>
            </a:r>
            <a:r>
              <a:rPr lang="en" sz="2000" b="1">
                <a:solidFill>
                  <a:srgbClr val="C00000"/>
                </a:solidFill>
                <a:latin typeface="Times New Roman"/>
                <a:cs typeface="Times New Roman"/>
              </a:rPr>
              <a:t>2.1 User Case Data Structure</a:t>
            </a:r>
            <a:endParaRPr lang="en-US" sz="2000">
              <a:solidFill>
                <a:srgbClr val="C00000"/>
              </a:solidFill>
              <a:latin typeface="Times New Roman"/>
              <a:cs typeface="Times New Roman"/>
            </a:endParaRPr>
          </a:p>
          <a:p>
            <a:endParaRPr lang="en-US">
              <a:solidFill>
                <a:srgbClr val="C00000"/>
              </a:solidFill>
              <a:cs typeface="Calibri Light"/>
            </a:endParaRPr>
          </a:p>
        </p:txBody>
      </p:sp>
      <p:sp>
        <p:nvSpPr>
          <p:cNvPr id="3" name="Content Placeholder 2">
            <a:extLst>
              <a:ext uri="{FF2B5EF4-FFF2-40B4-BE49-F238E27FC236}">
                <a16:creationId xmlns:a16="http://schemas.microsoft.com/office/drawing/2014/main" id="{50204D7E-3E33-C4F6-D8AB-DA1BA87A86EC}"/>
              </a:ext>
            </a:extLst>
          </p:cNvPr>
          <p:cNvSpPr>
            <a:spLocks noGrp="1"/>
          </p:cNvSpPr>
          <p:nvPr>
            <p:ph idx="1"/>
          </p:nvPr>
        </p:nvSpPr>
        <p:spPr>
          <a:xfrm>
            <a:off x="418549" y="1372842"/>
            <a:ext cx="5424556" cy="4605337"/>
          </a:xfrm>
        </p:spPr>
        <p:txBody>
          <a:bodyPr vert="horz" lIns="91440" tIns="45720" rIns="91440" bIns="45720" rtlCol="0" anchor="t">
            <a:normAutofit/>
          </a:bodyPr>
          <a:lstStyle/>
          <a:p>
            <a:pPr>
              <a:lnSpc>
                <a:spcPct val="150000"/>
              </a:lnSpc>
              <a:buFont typeface="Wingdings" panose="020B0604020202020204" pitchFamily="34" charset="0"/>
              <a:buChar char="Ø"/>
            </a:pPr>
            <a:r>
              <a:rPr lang="en" sz="1800">
                <a:solidFill>
                  <a:schemeClr val="bg1"/>
                </a:solidFill>
                <a:latin typeface="Times New Roman"/>
                <a:cs typeface="Times New Roman"/>
              </a:rPr>
              <a:t>The NEMT provides different functionality to the User.</a:t>
            </a:r>
            <a:endParaRPr lang="en-US" sz="1800">
              <a:solidFill>
                <a:schemeClr val="bg1"/>
              </a:solidFill>
              <a:latin typeface="Calibri" panose="020F0502020204030204"/>
              <a:cs typeface="Calibri"/>
            </a:endParaRPr>
          </a:p>
          <a:p>
            <a:pPr>
              <a:lnSpc>
                <a:spcPct val="150000"/>
              </a:lnSpc>
              <a:buFont typeface="Wingdings" panose="020B0604020202020204" pitchFamily="34" charset="0"/>
              <a:buChar char="Ø"/>
            </a:pPr>
            <a:r>
              <a:rPr lang="en" sz="1800">
                <a:solidFill>
                  <a:schemeClr val="bg1"/>
                </a:solidFill>
                <a:latin typeface="Times New Roman"/>
                <a:cs typeface="Times New Roman"/>
              </a:rPr>
              <a:t>Using the NEMT app, user  able to register, login, insert pick-up and destiny location, book a trip, call or message customer services , leave a comment, or rate the trip. </a:t>
            </a:r>
            <a:endParaRPr lang="en-US" sz="1800">
              <a:solidFill>
                <a:schemeClr val="bg1"/>
              </a:solidFill>
              <a:latin typeface="Calibri" panose="020F0502020204030204"/>
              <a:cs typeface="Calibri"/>
            </a:endParaRPr>
          </a:p>
          <a:p>
            <a:pPr>
              <a:lnSpc>
                <a:spcPct val="150000"/>
              </a:lnSpc>
              <a:buFont typeface="Wingdings" panose="020B0604020202020204" pitchFamily="34" charset="0"/>
              <a:buChar char="Ø"/>
            </a:pPr>
            <a:r>
              <a:rPr lang="en" sz="1800">
                <a:solidFill>
                  <a:schemeClr val="bg1"/>
                </a:solidFill>
                <a:latin typeface="Times New Roman"/>
                <a:cs typeface="Times New Roman"/>
              </a:rPr>
              <a:t>The driver able to see the requested trip, the pickup or destiny locations ,accept or decline the trip, and track the traffic using the build-in  geo-location system in the app.</a:t>
            </a:r>
            <a:endParaRPr lang="en-US" sz="1800">
              <a:solidFill>
                <a:schemeClr val="bg1"/>
              </a:solidFill>
              <a:cs typeface="Calibri"/>
            </a:endParaRPr>
          </a:p>
          <a:p>
            <a:pPr marL="342900" indent="-342900">
              <a:lnSpc>
                <a:spcPct val="150000"/>
              </a:lnSpc>
              <a:buAutoNum type="arabicPeriod"/>
            </a:pPr>
            <a:endParaRPr lang="en-US" sz="1800">
              <a:cs typeface="Calibri"/>
            </a:endParaRPr>
          </a:p>
        </p:txBody>
      </p:sp>
      <p:pic>
        <p:nvPicPr>
          <p:cNvPr id="4" name="Picture 3" descr="A diagram of a medical transportation software&#10;&#10;Description automatically generated">
            <a:extLst>
              <a:ext uri="{FF2B5EF4-FFF2-40B4-BE49-F238E27FC236}">
                <a16:creationId xmlns:a16="http://schemas.microsoft.com/office/drawing/2014/main" id="{E7BA0473-B8F3-137F-B848-69AF5204B902}"/>
              </a:ext>
            </a:extLst>
          </p:cNvPr>
          <p:cNvPicPr>
            <a:picLocks noChangeAspect="1"/>
          </p:cNvPicPr>
          <p:nvPr/>
        </p:nvPicPr>
        <p:blipFill>
          <a:blip r:embed="rId3"/>
          <a:stretch>
            <a:fillRect/>
          </a:stretch>
        </p:blipFill>
        <p:spPr>
          <a:xfrm>
            <a:off x="6425096" y="1160204"/>
            <a:ext cx="4719983" cy="5421072"/>
          </a:xfrm>
          <a:prstGeom prst="rect">
            <a:avLst/>
          </a:prstGeom>
        </p:spPr>
      </p:pic>
      <p:sp>
        <p:nvSpPr>
          <p:cNvPr id="5" name="TextBox 4">
            <a:extLst>
              <a:ext uri="{FF2B5EF4-FFF2-40B4-BE49-F238E27FC236}">
                <a16:creationId xmlns:a16="http://schemas.microsoft.com/office/drawing/2014/main" id="{2782482B-2C10-7231-B213-0EE2A03B2CC6}"/>
              </a:ext>
            </a:extLst>
          </p:cNvPr>
          <p:cNvSpPr txBox="1"/>
          <p:nvPr/>
        </p:nvSpPr>
        <p:spPr>
          <a:xfrm>
            <a:off x="6237355" y="362227"/>
            <a:ext cx="274320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chemeClr val="bg1"/>
                </a:solidFill>
                <a:latin typeface="Times New Roman"/>
                <a:cs typeface="Times New Roman"/>
              </a:rPr>
              <a:t>Figure 3</a:t>
            </a:r>
          </a:p>
          <a:p>
            <a:endParaRPr lang="en-US" sz="1100" b="1">
              <a:solidFill>
                <a:schemeClr val="bg1"/>
              </a:solidFill>
              <a:latin typeface="Times New Roman"/>
              <a:cs typeface="Times New Roman"/>
            </a:endParaRPr>
          </a:p>
          <a:p>
            <a:r>
              <a:rPr lang="en-US" sz="1100" b="1">
                <a:solidFill>
                  <a:schemeClr val="bg1"/>
                </a:solidFill>
                <a:latin typeface="Times New Roman"/>
                <a:cs typeface="Times New Roman"/>
              </a:rPr>
              <a:t> </a:t>
            </a:r>
            <a:r>
              <a:rPr lang="en-US" sz="1200" i="1">
                <a:solidFill>
                  <a:schemeClr val="bg1"/>
                </a:solidFill>
                <a:latin typeface="Times New Roman"/>
                <a:cs typeface="Times New Roman"/>
              </a:rPr>
              <a:t>The NEMT Project User -Data Structure </a:t>
            </a:r>
            <a:r>
              <a:rPr lang="en-US" sz="1200">
                <a:solidFill>
                  <a:schemeClr val="bg1"/>
                </a:solidFill>
                <a:latin typeface="Times New Roman"/>
                <a:cs typeface="Times New Roman"/>
              </a:rPr>
              <a:t> </a:t>
            </a:r>
            <a:endParaRPr lang="en-US">
              <a:solidFill>
                <a:schemeClr val="bg1"/>
              </a:solidFill>
              <a:cs typeface="Calibri"/>
            </a:endParaRPr>
          </a:p>
        </p:txBody>
      </p:sp>
    </p:spTree>
    <p:extLst>
      <p:ext uri="{BB962C8B-B14F-4D97-AF65-F5344CB8AC3E}">
        <p14:creationId xmlns:p14="http://schemas.microsoft.com/office/powerpoint/2010/main" val="1196772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3A55-0D09-9AFE-70A8-A349A196C1B7}"/>
              </a:ext>
            </a:extLst>
          </p:cNvPr>
          <p:cNvSpPr>
            <a:spLocks noGrp="1"/>
          </p:cNvSpPr>
          <p:nvPr>
            <p:ph type="title"/>
          </p:nvPr>
        </p:nvSpPr>
        <p:spPr>
          <a:xfrm>
            <a:off x="109330" y="707472"/>
            <a:ext cx="8653836" cy="1325563"/>
          </a:xfrm>
        </p:spPr>
        <p:txBody>
          <a:bodyPr/>
          <a:lstStyle/>
          <a:p>
            <a:r>
              <a:rPr lang="en" sz="1800" b="1">
                <a:latin typeface="Times New Roman"/>
                <a:cs typeface="Times New Roman"/>
              </a:rPr>
              <a:t>3.</a:t>
            </a:r>
            <a:r>
              <a:rPr lang="en" sz="1800" b="1">
                <a:solidFill>
                  <a:schemeClr val="bg1"/>
                </a:solidFill>
                <a:latin typeface="Times New Roman"/>
                <a:cs typeface="Times New Roman"/>
              </a:rPr>
              <a:t> </a:t>
            </a:r>
            <a:r>
              <a:rPr lang="en" sz="2000" b="1">
                <a:solidFill>
                  <a:srgbClr val="C00000"/>
                </a:solidFill>
                <a:latin typeface="Times New Roman"/>
                <a:cs typeface="Times New Roman"/>
              </a:rPr>
              <a:t>3. Measuring and Reporting Team performance and Project progress</a:t>
            </a:r>
            <a:endParaRPr lang="en-US" sz="2000">
              <a:solidFill>
                <a:srgbClr val="C00000"/>
              </a:solidFill>
              <a:cs typeface="Calibri Light"/>
            </a:endParaRPr>
          </a:p>
          <a:p>
            <a:endParaRPr lang="en-US" sz="1800">
              <a:solidFill>
                <a:schemeClr val="accent1">
                  <a:lumMod val="75000"/>
                </a:schemeClr>
              </a:solidFill>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5057DB11-9D5B-3460-F442-CB90F0DCAFB3}"/>
              </a:ext>
            </a:extLst>
          </p:cNvPr>
          <p:cNvSpPr>
            <a:spLocks noGrp="1"/>
          </p:cNvSpPr>
          <p:nvPr>
            <p:ph idx="1"/>
          </p:nvPr>
        </p:nvSpPr>
        <p:spPr>
          <a:xfrm>
            <a:off x="971764" y="1371800"/>
            <a:ext cx="7346121" cy="7344120"/>
          </a:xfrm>
        </p:spPr>
        <p:txBody>
          <a:bodyPr vert="horz" lIns="91440" tIns="45720" rIns="91440" bIns="45720" rtlCol="0" anchor="t">
            <a:noAutofit/>
          </a:bodyPr>
          <a:lstStyle/>
          <a:p>
            <a:pPr>
              <a:lnSpc>
                <a:spcPct val="150000"/>
              </a:lnSpc>
              <a:buFont typeface="Wingdings" panose="020B0604020202020204" pitchFamily="34" charset="0"/>
              <a:buChar char="Ø"/>
            </a:pPr>
            <a:r>
              <a:rPr lang="en" sz="2000">
                <a:solidFill>
                  <a:schemeClr val="bg1"/>
                </a:solidFill>
                <a:latin typeface="Times New Roman"/>
                <a:cs typeface="Times New Roman"/>
              </a:rPr>
              <a:t>In the Agile project team measuring as well as reporting project progress and  team performance are the most significant sections. </a:t>
            </a:r>
            <a:endParaRPr lang="en-US" sz="2000">
              <a:solidFill>
                <a:schemeClr val="bg1"/>
              </a:solidFill>
              <a:latin typeface="Calibri" panose="020F0502020204030204"/>
              <a:cs typeface="Calibri" panose="020F0502020204030204"/>
            </a:endParaRPr>
          </a:p>
          <a:p>
            <a:pPr>
              <a:lnSpc>
                <a:spcPct val="150000"/>
              </a:lnSpc>
              <a:buFont typeface="Wingdings" panose="020B0604020202020204" pitchFamily="34" charset="0"/>
              <a:buChar char="Ø"/>
            </a:pPr>
            <a:r>
              <a:rPr lang="en" sz="2000">
                <a:solidFill>
                  <a:schemeClr val="bg1"/>
                </a:solidFill>
                <a:latin typeface="Times New Roman"/>
                <a:cs typeface="Times New Roman"/>
              </a:rPr>
              <a:t>Key Performance Indicator (KPI) measure scope, cost, quality, schedule, risk , and performance during the software development. </a:t>
            </a:r>
            <a:endParaRPr lang="en-US" sz="2000">
              <a:solidFill>
                <a:schemeClr val="bg1"/>
              </a:solidFill>
              <a:latin typeface="Calibri" panose="020F0502020204030204"/>
              <a:cs typeface="Calibri" panose="020F0502020204030204"/>
            </a:endParaRPr>
          </a:p>
          <a:p>
            <a:pPr>
              <a:lnSpc>
                <a:spcPct val="150000"/>
              </a:lnSpc>
              <a:buFont typeface="Wingdings" panose="020B0604020202020204" pitchFamily="34" charset="0"/>
              <a:buChar char="Ø"/>
            </a:pPr>
            <a:r>
              <a:rPr lang="en" sz="2000">
                <a:solidFill>
                  <a:schemeClr val="bg1"/>
                </a:solidFill>
                <a:latin typeface="Times New Roman"/>
                <a:cs typeface="Times New Roman"/>
              </a:rPr>
              <a:t> KPIs metrics : 1. Timeliness metrics </a:t>
            </a:r>
            <a:endParaRPr lang="en-US" sz="2000">
              <a:solidFill>
                <a:schemeClr val="bg1"/>
              </a:solidFill>
              <a:latin typeface="Times New Roman"/>
              <a:cs typeface="Times New Roman"/>
            </a:endParaRPr>
          </a:p>
          <a:p>
            <a:pPr marL="0" indent="0">
              <a:lnSpc>
                <a:spcPct val="150000"/>
              </a:lnSpc>
              <a:buNone/>
            </a:pPr>
            <a:r>
              <a:rPr lang="en" sz="2000">
                <a:solidFill>
                  <a:schemeClr val="bg1"/>
                </a:solidFill>
                <a:latin typeface="Times New Roman"/>
                <a:cs typeface="Times New Roman"/>
              </a:rPr>
              <a:t>                             2. Quality metrics </a:t>
            </a:r>
            <a:endParaRPr lang="en-US" sz="2000">
              <a:solidFill>
                <a:schemeClr val="bg1"/>
              </a:solidFill>
              <a:latin typeface="Times New Roman"/>
              <a:cs typeface="Times New Roman"/>
            </a:endParaRPr>
          </a:p>
          <a:p>
            <a:pPr marL="0" indent="0">
              <a:lnSpc>
                <a:spcPct val="150000"/>
              </a:lnSpc>
              <a:buNone/>
            </a:pPr>
            <a:r>
              <a:rPr lang="en" sz="2000">
                <a:solidFill>
                  <a:schemeClr val="bg1"/>
                </a:solidFill>
                <a:latin typeface="Times New Roman"/>
                <a:cs typeface="Times New Roman"/>
              </a:rPr>
              <a:t>                             3. Budget metrics </a:t>
            </a:r>
            <a:endParaRPr lang="en-US" sz="2000">
              <a:solidFill>
                <a:schemeClr val="bg1"/>
              </a:solidFill>
              <a:latin typeface="Times New Roman"/>
              <a:cs typeface="Times New Roman"/>
            </a:endParaRPr>
          </a:p>
          <a:p>
            <a:pPr marL="0" indent="0">
              <a:lnSpc>
                <a:spcPct val="150000"/>
              </a:lnSpc>
              <a:buNone/>
            </a:pPr>
            <a:r>
              <a:rPr lang="en" sz="2000">
                <a:solidFill>
                  <a:schemeClr val="bg1"/>
                </a:solidFill>
                <a:latin typeface="Times New Roman"/>
                <a:cs typeface="Times New Roman"/>
              </a:rPr>
              <a:t>                            4. Effectiveness metrics (Amitava Deb(2023).</a:t>
            </a:r>
            <a:endParaRPr lang="en-US" sz="2000">
              <a:solidFill>
                <a:schemeClr val="bg1"/>
              </a:solidFill>
              <a:latin typeface="Times New Roman"/>
              <a:cs typeface="Times New Roman"/>
            </a:endParaRPr>
          </a:p>
          <a:p>
            <a:pPr marL="0" indent="0">
              <a:lnSpc>
                <a:spcPct val="150000"/>
              </a:lnSpc>
              <a:buNone/>
            </a:pPr>
            <a:endParaRPr lang="en" sz="2000">
              <a:solidFill>
                <a:schemeClr val="bg1"/>
              </a:solidFill>
              <a:latin typeface="Times New Roman"/>
              <a:cs typeface="Times New Roman"/>
            </a:endParaRPr>
          </a:p>
          <a:p>
            <a:pPr>
              <a:lnSpc>
                <a:spcPct val="150000"/>
              </a:lnSpc>
            </a:pPr>
            <a:endParaRPr lang="en" sz="2000">
              <a:solidFill>
                <a:schemeClr val="bg1"/>
              </a:solidFill>
              <a:latin typeface="Times New Roman"/>
              <a:cs typeface="Times New Roman"/>
            </a:endParaRPr>
          </a:p>
          <a:p>
            <a:pPr marL="0" indent="0">
              <a:buNone/>
            </a:pPr>
            <a:r>
              <a:rPr lang="en" sz="2000">
                <a:latin typeface="Times New Roman"/>
                <a:cs typeface="Times New Roman"/>
              </a:rPr>
              <a:t>        </a:t>
            </a:r>
          </a:p>
        </p:txBody>
      </p:sp>
      <p:pic>
        <p:nvPicPr>
          <p:cNvPr id="4" name="Picture 3" descr="A close-up of a sign&#10;&#10;Description automatically generated">
            <a:extLst>
              <a:ext uri="{FF2B5EF4-FFF2-40B4-BE49-F238E27FC236}">
                <a16:creationId xmlns:a16="http://schemas.microsoft.com/office/drawing/2014/main" id="{70AB452A-1E21-D1EE-C96D-620635069B3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123872" y="1334427"/>
            <a:ext cx="3240156" cy="4496904"/>
          </a:xfrm>
          <a:prstGeom prst="ellipse">
            <a:avLst/>
          </a:prstGeom>
          <a:ln>
            <a:noFill/>
          </a:ln>
          <a:effectLst>
            <a:softEdge rad="112500"/>
          </a:effectLst>
        </p:spPr>
      </p:pic>
    </p:spTree>
    <p:extLst>
      <p:ext uri="{BB962C8B-B14F-4D97-AF65-F5344CB8AC3E}">
        <p14:creationId xmlns:p14="http://schemas.microsoft.com/office/powerpoint/2010/main" val="411678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5EFBC05-54DB-D895-61A0-7C52BE5C8397}"/>
              </a:ext>
            </a:extLst>
          </p:cNvPr>
          <p:cNvGraphicFramePr>
            <a:graphicFrameLocks noGrp="1"/>
          </p:cNvGraphicFramePr>
          <p:nvPr>
            <p:extLst>
              <p:ext uri="{D42A27DB-BD31-4B8C-83A1-F6EECF244321}">
                <p14:modId xmlns:p14="http://schemas.microsoft.com/office/powerpoint/2010/main" val="3503787162"/>
              </p:ext>
            </p:extLst>
          </p:nvPr>
        </p:nvGraphicFramePr>
        <p:xfrm>
          <a:off x="3210841" y="1168199"/>
          <a:ext cx="7360300" cy="5064846"/>
        </p:xfrm>
        <a:graphic>
          <a:graphicData uri="http://schemas.openxmlformats.org/drawingml/2006/table">
            <a:tbl>
              <a:tblPr firstRow="1" bandRow="1">
                <a:tableStyleId>{5C22544A-7EE6-4342-B048-85BDC9FD1C3A}</a:tableStyleId>
              </a:tblPr>
              <a:tblGrid>
                <a:gridCol w="1555682">
                  <a:extLst>
                    <a:ext uri="{9D8B030D-6E8A-4147-A177-3AD203B41FA5}">
                      <a16:colId xmlns:a16="http://schemas.microsoft.com/office/drawing/2014/main" val="2189717246"/>
                    </a:ext>
                  </a:extLst>
                </a:gridCol>
                <a:gridCol w="2207301">
                  <a:extLst>
                    <a:ext uri="{9D8B030D-6E8A-4147-A177-3AD203B41FA5}">
                      <a16:colId xmlns:a16="http://schemas.microsoft.com/office/drawing/2014/main" val="469939796"/>
                    </a:ext>
                  </a:extLst>
                </a:gridCol>
                <a:gridCol w="1822325">
                  <a:extLst>
                    <a:ext uri="{9D8B030D-6E8A-4147-A177-3AD203B41FA5}">
                      <a16:colId xmlns:a16="http://schemas.microsoft.com/office/drawing/2014/main" val="705657911"/>
                    </a:ext>
                  </a:extLst>
                </a:gridCol>
                <a:gridCol w="1774992">
                  <a:extLst>
                    <a:ext uri="{9D8B030D-6E8A-4147-A177-3AD203B41FA5}">
                      <a16:colId xmlns:a16="http://schemas.microsoft.com/office/drawing/2014/main" val="3110696981"/>
                    </a:ext>
                  </a:extLst>
                </a:gridCol>
              </a:tblGrid>
              <a:tr h="432803">
                <a:tc>
                  <a:txBody>
                    <a:bodyPr/>
                    <a:lstStyle/>
                    <a:p>
                      <a:pPr marL="0" marR="0">
                        <a:spcBef>
                          <a:spcPts val="1200"/>
                        </a:spcBef>
                        <a:spcAft>
                          <a:spcPts val="600"/>
                        </a:spcAft>
                      </a:pPr>
                      <a:r>
                        <a:rPr lang="en-US" sz="1200">
                          <a:effectLst/>
                        </a:rPr>
                        <a:t>KPI</a:t>
                      </a:r>
                      <a:endParaRPr lang="en-US" sz="1600" b="0">
                        <a:effectLst/>
                        <a:latin typeface="Arial" panose="020B0604020202020204" pitchFamily="34" charset="0"/>
                      </a:endParaRPr>
                    </a:p>
                  </a:txBody>
                  <a:tcPr marL="63500" marR="63500" marT="0" marB="0"/>
                </a:tc>
                <a:tc>
                  <a:txBody>
                    <a:bodyPr/>
                    <a:lstStyle/>
                    <a:p>
                      <a:pPr marL="0" marR="0">
                        <a:spcBef>
                          <a:spcPts val="1200"/>
                        </a:spcBef>
                        <a:spcAft>
                          <a:spcPts val="0"/>
                        </a:spcAft>
                      </a:pPr>
                      <a:r>
                        <a:rPr lang="en-US" sz="1200">
                          <a:effectLst/>
                        </a:rPr>
                        <a:t>Description</a:t>
                      </a:r>
                      <a:endParaRPr lang="en-US" sz="1100">
                        <a:effectLst/>
                        <a:latin typeface="Arial" panose="020B0604020202020204" pitchFamily="34" charset="0"/>
                      </a:endParaRPr>
                    </a:p>
                  </a:txBody>
                  <a:tcPr marL="63500" marR="63500" marT="0" marB="0"/>
                </a:tc>
                <a:tc>
                  <a:txBody>
                    <a:bodyPr/>
                    <a:lstStyle/>
                    <a:p>
                      <a:pPr marL="0" marR="0">
                        <a:spcBef>
                          <a:spcPts val="0"/>
                        </a:spcBef>
                        <a:spcAft>
                          <a:spcPts val="0"/>
                        </a:spcAft>
                      </a:pPr>
                      <a:r>
                        <a:rPr lang="en-US" sz="1200">
                          <a:effectLst/>
                        </a:rPr>
                        <a:t>Data needed</a:t>
                      </a:r>
                      <a:endParaRPr lang="en-US" sz="1600" b="0">
                        <a:effectLst/>
                        <a:latin typeface="Arial" panose="020B0604020202020204" pitchFamily="34" charset="0"/>
                      </a:endParaRPr>
                    </a:p>
                  </a:txBody>
                  <a:tcPr marL="63500" marR="63500" marT="0" marB="0"/>
                </a:tc>
                <a:tc>
                  <a:txBody>
                    <a:bodyPr/>
                    <a:lstStyle/>
                    <a:p>
                      <a:pPr marL="0" marR="0">
                        <a:spcBef>
                          <a:spcPts val="1200"/>
                        </a:spcBef>
                        <a:spcAft>
                          <a:spcPts val="0"/>
                        </a:spcAft>
                      </a:pPr>
                      <a:r>
                        <a:rPr lang="en-US" sz="1200">
                          <a:effectLst/>
                        </a:rPr>
                        <a:t>Reporting tool</a:t>
                      </a:r>
                      <a:endParaRPr lang="en-US" sz="1100">
                        <a:effectLst/>
                        <a:latin typeface="Arial" panose="020B0604020202020204" pitchFamily="34" charset="0"/>
                      </a:endParaRPr>
                    </a:p>
                  </a:txBody>
                  <a:tcPr marL="63500" marR="63500" marT="0" marB="0"/>
                </a:tc>
                <a:extLst>
                  <a:ext uri="{0D108BD9-81ED-4DB2-BD59-A6C34878D82A}">
                    <a16:rowId xmlns:a16="http://schemas.microsoft.com/office/drawing/2014/main" val="2175335825"/>
                  </a:ext>
                </a:extLst>
              </a:tr>
              <a:tr h="1127307">
                <a:tc>
                  <a:txBody>
                    <a:bodyPr/>
                    <a:lstStyle/>
                    <a:p>
                      <a:pPr marL="0" marR="0">
                        <a:spcBef>
                          <a:spcPts val="600"/>
                        </a:spcBef>
                        <a:spcAft>
                          <a:spcPts val="600"/>
                        </a:spcAft>
                      </a:pPr>
                      <a:r>
                        <a:rPr lang="en-US" sz="1200">
                          <a:effectLst/>
                        </a:rPr>
                        <a:t> Cycle Time</a:t>
                      </a:r>
                      <a:endParaRPr lang="en-US" sz="1100">
                        <a:effectLst/>
                        <a:latin typeface="Arial" panose="020B0604020202020204" pitchFamily="34" charset="0"/>
                      </a:endParaRPr>
                    </a:p>
                  </a:txBody>
                  <a:tcPr marL="63500" marR="63500" marT="0" marB="0"/>
                </a:tc>
                <a:tc>
                  <a:txBody>
                    <a:bodyPr/>
                    <a:lstStyle/>
                    <a:p>
                      <a:pPr marL="0" marR="0">
                        <a:spcBef>
                          <a:spcPts val="0"/>
                        </a:spcBef>
                        <a:spcAft>
                          <a:spcPts val="0"/>
                        </a:spcAft>
                      </a:pPr>
                      <a:r>
                        <a:rPr lang="en-US" sz="1200">
                          <a:effectLst/>
                        </a:rPr>
                        <a:t>Measures time spent to complete a task and  measure the team's performance objectively.</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Start date, calendar end date, duration, active hours</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 Donut charts</a:t>
                      </a:r>
                      <a:endParaRPr lang="en-US" sz="1100">
                        <a:effectLst/>
                        <a:latin typeface="Arial" panose="020B0604020202020204" pitchFamily="34" charset="0"/>
                      </a:endParaRPr>
                    </a:p>
                  </a:txBody>
                  <a:tcPr marL="63500" marR="63500" marT="0" marB="0"/>
                </a:tc>
                <a:extLst>
                  <a:ext uri="{0D108BD9-81ED-4DB2-BD59-A6C34878D82A}">
                    <a16:rowId xmlns:a16="http://schemas.microsoft.com/office/drawing/2014/main" val="4096105117"/>
                  </a:ext>
                </a:extLst>
              </a:tr>
              <a:tr h="1082260">
                <a:tc>
                  <a:txBody>
                    <a:bodyPr/>
                    <a:lstStyle/>
                    <a:p>
                      <a:pPr marL="0" marR="0">
                        <a:spcBef>
                          <a:spcPts val="0"/>
                        </a:spcBef>
                        <a:spcAft>
                          <a:spcPts val="0"/>
                        </a:spcAft>
                      </a:pPr>
                      <a:r>
                        <a:rPr lang="en-US" sz="1200">
                          <a:effectLst/>
                        </a:rPr>
                        <a:t>Cumulative flow</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Visualize the status of the assigned tasks or tickets  using stage names “not started”, "in progress, or “completed.</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Calendar days, Duration, the number of tasks, percentage completed</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 Pie chart</a:t>
                      </a:r>
                      <a:endParaRPr lang="en-US" sz="1100">
                        <a:effectLst/>
                        <a:latin typeface="Arial" panose="020B0604020202020204" pitchFamily="34" charset="0"/>
                      </a:endParaRPr>
                    </a:p>
                  </a:txBody>
                  <a:tcPr marL="63500" marR="63500" marT="0" marB="0"/>
                </a:tc>
                <a:extLst>
                  <a:ext uri="{0D108BD9-81ED-4DB2-BD59-A6C34878D82A}">
                    <a16:rowId xmlns:a16="http://schemas.microsoft.com/office/drawing/2014/main" val="3107051834"/>
                  </a:ext>
                </a:extLst>
              </a:tr>
              <a:tr h="1157500">
                <a:tc>
                  <a:txBody>
                    <a:bodyPr/>
                    <a:lstStyle/>
                    <a:p>
                      <a:pPr marL="0" marR="0">
                        <a:spcBef>
                          <a:spcPts val="600"/>
                        </a:spcBef>
                        <a:spcAft>
                          <a:spcPts val="600"/>
                        </a:spcAft>
                      </a:pPr>
                      <a:r>
                        <a:rPr lang="en-US" sz="1200">
                          <a:effectLst/>
                        </a:rPr>
                        <a:t> Percentage of tasks completed by owner</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 Measures percentages of the project completed in timely manner by the owner.</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Number of tasks, status of the task, owner name, calendar days, duration, active days</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 Bar Chart</a:t>
                      </a:r>
                      <a:endParaRPr lang="en-US" sz="1100">
                        <a:effectLst/>
                        <a:latin typeface="Arial" panose="020B0604020202020204" pitchFamily="34" charset="0"/>
                      </a:endParaRPr>
                    </a:p>
                  </a:txBody>
                  <a:tcPr marL="63500" marR="63500" marT="0" marB="0"/>
                </a:tc>
                <a:extLst>
                  <a:ext uri="{0D108BD9-81ED-4DB2-BD59-A6C34878D82A}">
                    <a16:rowId xmlns:a16="http://schemas.microsoft.com/office/drawing/2014/main" val="2638147795"/>
                  </a:ext>
                </a:extLst>
              </a:tr>
              <a:tr h="684433">
                <a:tc>
                  <a:txBody>
                    <a:bodyPr/>
                    <a:lstStyle/>
                    <a:p>
                      <a:pPr marL="0" marR="0">
                        <a:spcBef>
                          <a:spcPts val="600"/>
                        </a:spcBef>
                        <a:spcAft>
                          <a:spcPts val="600"/>
                        </a:spcAft>
                      </a:pPr>
                      <a:r>
                        <a:rPr lang="en-US" sz="1200">
                          <a:effectLst/>
                        </a:rPr>
                        <a:t>Product Backlog</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Refinement  of backlog to prioritize tasks based on team decisions and customer requirements</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Assessments, specifications, Timelines, Resources,</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Line Chart</a:t>
                      </a:r>
                      <a:endParaRPr lang="en-US" sz="1100">
                        <a:effectLst/>
                        <a:latin typeface="Arial" panose="020B0604020202020204" pitchFamily="34" charset="0"/>
                      </a:endParaRPr>
                    </a:p>
                  </a:txBody>
                  <a:tcPr marL="63500" marR="63500" marT="0" marB="0"/>
                </a:tc>
                <a:extLst>
                  <a:ext uri="{0D108BD9-81ED-4DB2-BD59-A6C34878D82A}">
                    <a16:rowId xmlns:a16="http://schemas.microsoft.com/office/drawing/2014/main" val="3693383179"/>
                  </a:ext>
                </a:extLst>
              </a:tr>
              <a:tr h="533456">
                <a:tc>
                  <a:txBody>
                    <a:bodyPr/>
                    <a:lstStyle/>
                    <a:p>
                      <a:pPr marL="0" marR="0">
                        <a:spcBef>
                          <a:spcPts val="600"/>
                        </a:spcBef>
                        <a:spcAft>
                          <a:spcPts val="600"/>
                        </a:spcAft>
                      </a:pPr>
                      <a:r>
                        <a:rPr lang="en-US" sz="1200">
                          <a:effectLst/>
                        </a:rPr>
                        <a:t>Overdue tasks</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Indicates tasks that pass due dates.</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Calendar Day, Tasks name.</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Dashboard</a:t>
                      </a:r>
                      <a:endParaRPr lang="en-US" sz="1100">
                        <a:effectLst/>
                        <a:latin typeface="Arial" panose="020B0604020202020204" pitchFamily="34" charset="0"/>
                      </a:endParaRPr>
                    </a:p>
                  </a:txBody>
                  <a:tcPr marL="63500" marR="63500" marT="0" marB="0"/>
                </a:tc>
                <a:extLst>
                  <a:ext uri="{0D108BD9-81ED-4DB2-BD59-A6C34878D82A}">
                    <a16:rowId xmlns:a16="http://schemas.microsoft.com/office/drawing/2014/main" val="3680231610"/>
                  </a:ext>
                </a:extLst>
              </a:tr>
            </a:tbl>
          </a:graphicData>
        </a:graphic>
      </p:graphicFrame>
      <p:sp>
        <p:nvSpPr>
          <p:cNvPr id="6" name="TextBox 5">
            <a:extLst>
              <a:ext uri="{FF2B5EF4-FFF2-40B4-BE49-F238E27FC236}">
                <a16:creationId xmlns:a16="http://schemas.microsoft.com/office/drawing/2014/main" id="{0EF56B88-A8CC-E2AC-8B2A-1F6C38C5E7A8}"/>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latin typeface="Times New Roman"/>
              <a:cs typeface="Times New Roman"/>
            </a:endParaRPr>
          </a:p>
        </p:txBody>
      </p:sp>
      <p:sp>
        <p:nvSpPr>
          <p:cNvPr id="7" name="TextBox 6">
            <a:extLst>
              <a:ext uri="{FF2B5EF4-FFF2-40B4-BE49-F238E27FC236}">
                <a16:creationId xmlns:a16="http://schemas.microsoft.com/office/drawing/2014/main" id="{521217C2-FCDD-4E0A-5FAD-B3D9716F32A6}"/>
              </a:ext>
            </a:extLst>
          </p:cNvPr>
          <p:cNvSpPr txBox="1"/>
          <p:nvPr/>
        </p:nvSpPr>
        <p:spPr>
          <a:xfrm>
            <a:off x="572052" y="406400"/>
            <a:ext cx="2743200" cy="6131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200" b="1">
                <a:solidFill>
                  <a:schemeClr val="bg1"/>
                </a:solidFill>
                <a:latin typeface="Times New Roman"/>
                <a:cs typeface="Times New Roman"/>
              </a:rPr>
              <a:t>Table 1</a:t>
            </a:r>
            <a:endParaRPr lang="en-US"/>
          </a:p>
          <a:p>
            <a:pPr>
              <a:lnSpc>
                <a:spcPct val="150000"/>
              </a:lnSpc>
            </a:pPr>
            <a:r>
              <a:rPr lang="en-US" sz="1200" i="1">
                <a:solidFill>
                  <a:schemeClr val="bg1"/>
                </a:solidFill>
                <a:latin typeface="Times New Roman"/>
                <a:cs typeface="Times New Roman"/>
              </a:rPr>
              <a:t>KPIs Metrics for NEMT Project</a:t>
            </a:r>
          </a:p>
        </p:txBody>
      </p:sp>
    </p:spTree>
    <p:extLst>
      <p:ext uri="{BB962C8B-B14F-4D97-AF65-F5344CB8AC3E}">
        <p14:creationId xmlns:p14="http://schemas.microsoft.com/office/powerpoint/2010/main" val="1144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5" y="318582"/>
            <a:ext cx="4556762" cy="2028511"/>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screenshot of a computer&#10;&#10;Description automatically generated">
            <a:extLst>
              <a:ext uri="{FF2B5EF4-FFF2-40B4-BE49-F238E27FC236}">
                <a16:creationId xmlns:a16="http://schemas.microsoft.com/office/drawing/2014/main" id="{34065545-87B5-ACF1-6DBF-EB2AF9D7FD35}"/>
              </a:ext>
            </a:extLst>
          </p:cNvPr>
          <p:cNvPicPr>
            <a:picLocks noChangeAspect="1"/>
          </p:cNvPicPr>
          <p:nvPr/>
        </p:nvPicPr>
        <p:blipFill rotWithShape="1">
          <a:blip r:embed="rId2"/>
          <a:srcRect r="1" b="9413"/>
          <a:stretch/>
        </p:blipFill>
        <p:spPr>
          <a:xfrm>
            <a:off x="4968250" y="90010"/>
            <a:ext cx="4005778" cy="201232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AC3E5BF-C412-70DD-3C2F-32ADFEE2417E}"/>
              </a:ext>
            </a:extLst>
          </p:cNvPr>
          <p:cNvPicPr>
            <a:picLocks noChangeAspect="1"/>
          </p:cNvPicPr>
          <p:nvPr/>
        </p:nvPicPr>
        <p:blipFill rotWithShape="1">
          <a:blip r:embed="rId3"/>
          <a:srcRect l="24717" r="17039"/>
          <a:stretch/>
        </p:blipFill>
        <p:spPr>
          <a:xfrm>
            <a:off x="8539221" y="134034"/>
            <a:ext cx="3435056" cy="2201335"/>
          </a:xfrm>
          <a:prstGeom prst="rect">
            <a:avLst/>
          </a:prstGeom>
        </p:spPr>
      </p:pic>
      <p:sp>
        <p:nvSpPr>
          <p:cNvPr id="45" name="Rectangle 44">
            <a:extLst>
              <a:ext uri="{FF2B5EF4-FFF2-40B4-BE49-F238E27FC236}">
                <a16:creationId xmlns:a16="http://schemas.microsoft.com/office/drawing/2014/main" id="{0F8BFD3B-29FB-4A95-BB51-220F8A6C5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6650" y="2429124"/>
            <a:ext cx="4561251" cy="4108837"/>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162D68-488E-6404-7132-1A11821C081C}"/>
              </a:ext>
            </a:extLst>
          </p:cNvPr>
          <p:cNvSpPr>
            <a:spLocks noGrp="1"/>
          </p:cNvSpPr>
          <p:nvPr>
            <p:ph idx="1"/>
          </p:nvPr>
        </p:nvSpPr>
        <p:spPr>
          <a:xfrm>
            <a:off x="5073483" y="4027676"/>
            <a:ext cx="3779887" cy="2974445"/>
          </a:xfrm>
        </p:spPr>
        <p:txBody>
          <a:bodyPr vert="horz" lIns="91440" tIns="45720" rIns="91440" bIns="45720" rtlCol="0" anchor="ctr">
            <a:normAutofit/>
          </a:bodyPr>
          <a:lstStyle/>
          <a:p>
            <a:pPr marL="0" indent="0">
              <a:buNone/>
            </a:pPr>
            <a:r>
              <a:rPr lang="en" sz="1600">
                <a:solidFill>
                  <a:srgbClr val="FFFFFF"/>
                </a:solidFill>
                <a:latin typeface="Times New Roman"/>
                <a:cs typeface="Times New Roman"/>
              </a:rPr>
              <a:t>The spreadsheet.com  has  charts, sheet views, Gantt views , calendar views , Kanban views  to report team performance and project progress. </a:t>
            </a:r>
            <a:endParaRPr lang="en-US" sz="1600">
              <a:solidFill>
                <a:srgbClr val="FFFFFF"/>
              </a:solidFill>
              <a:cs typeface="Calibri" panose="020F0502020204030204"/>
            </a:endParaRPr>
          </a:p>
          <a:p>
            <a:pPr marL="0" indent="0">
              <a:buNone/>
            </a:pPr>
            <a:r>
              <a:rPr lang="en" sz="1600">
                <a:solidFill>
                  <a:srgbClr val="FFFFFF"/>
                </a:solidFill>
                <a:latin typeface="Times New Roman"/>
                <a:cs typeface="Times New Roman"/>
              </a:rPr>
              <a:t>Open AI and spreadsheet AI makes using the platform easier by auto-generate descriptions, formulas, and calculations in creating visual reports(spreadsheet.com, 2023). </a:t>
            </a:r>
            <a:endParaRPr lang="en" sz="1600">
              <a:solidFill>
                <a:srgbClr val="FFFFFF"/>
              </a:solidFill>
              <a:latin typeface="Calibri" panose="020F0502020204030204"/>
              <a:cs typeface="Calibri" panose="020F0502020204030204"/>
            </a:endParaRPr>
          </a:p>
          <a:p>
            <a:endParaRPr lang="en-US" sz="1600">
              <a:solidFill>
                <a:srgbClr val="FFFFFF"/>
              </a:solidFill>
              <a:cs typeface="Calibri"/>
            </a:endParaRPr>
          </a:p>
        </p:txBody>
      </p:sp>
      <p:pic>
        <p:nvPicPr>
          <p:cNvPr id="4" name="Picture 3" descr="A screenshot of a computer&#10;&#10;Description automatically generated">
            <a:extLst>
              <a:ext uri="{FF2B5EF4-FFF2-40B4-BE49-F238E27FC236}">
                <a16:creationId xmlns:a16="http://schemas.microsoft.com/office/drawing/2014/main" id="{5EA51ED3-E7AB-B603-27E3-A48B63D8B3ED}"/>
              </a:ext>
            </a:extLst>
          </p:cNvPr>
          <p:cNvPicPr>
            <a:picLocks noChangeAspect="1"/>
          </p:cNvPicPr>
          <p:nvPr/>
        </p:nvPicPr>
        <p:blipFill rotWithShape="1">
          <a:blip r:embed="rId4"/>
          <a:srcRect l="26851" r="15419" b="-4"/>
          <a:stretch/>
        </p:blipFill>
        <p:spPr>
          <a:xfrm>
            <a:off x="239285" y="2684827"/>
            <a:ext cx="4185332" cy="386239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9728B0C-F762-64F9-2A50-775FFB4C638A}"/>
              </a:ext>
            </a:extLst>
          </p:cNvPr>
          <p:cNvPicPr>
            <a:picLocks noChangeAspect="1"/>
          </p:cNvPicPr>
          <p:nvPr/>
        </p:nvPicPr>
        <p:blipFill rotWithShape="1">
          <a:blip r:embed="rId5"/>
          <a:srcRect l="10987" r="27664" b="2"/>
          <a:stretch/>
        </p:blipFill>
        <p:spPr>
          <a:xfrm>
            <a:off x="215840" y="45150"/>
            <a:ext cx="4607360" cy="293903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330AEFD2-83F8-D66E-5650-3ACBFDF1E39E}"/>
              </a:ext>
            </a:extLst>
          </p:cNvPr>
          <p:cNvPicPr>
            <a:picLocks noChangeAspect="1"/>
          </p:cNvPicPr>
          <p:nvPr/>
        </p:nvPicPr>
        <p:blipFill rotWithShape="1">
          <a:blip r:embed="rId6"/>
          <a:srcRect r="524" b="36871"/>
          <a:stretch/>
        </p:blipFill>
        <p:spPr>
          <a:xfrm>
            <a:off x="8764438" y="2435315"/>
            <a:ext cx="3174538" cy="2647516"/>
          </a:xfrm>
          <a:prstGeom prst="rect">
            <a:avLst/>
          </a:prstGeom>
        </p:spPr>
      </p:pic>
    </p:spTree>
    <p:extLst>
      <p:ext uri="{BB962C8B-B14F-4D97-AF65-F5344CB8AC3E}">
        <p14:creationId xmlns:p14="http://schemas.microsoft.com/office/powerpoint/2010/main" val="261907222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424F-8095-FBD3-C937-B082F8C39BDA}"/>
              </a:ext>
            </a:extLst>
          </p:cNvPr>
          <p:cNvSpPr>
            <a:spLocks noGrp="1"/>
          </p:cNvSpPr>
          <p:nvPr>
            <p:ph type="title"/>
          </p:nvPr>
        </p:nvSpPr>
        <p:spPr>
          <a:xfrm>
            <a:off x="416169" y="388571"/>
            <a:ext cx="10515600" cy="442085"/>
          </a:xfrm>
        </p:spPr>
        <p:txBody>
          <a:bodyPr/>
          <a:lstStyle/>
          <a:p>
            <a:r>
              <a:rPr lang="en" sz="1800" b="1">
                <a:solidFill>
                  <a:srgbClr val="FF0000"/>
                </a:solidFill>
                <a:latin typeface="Times New Roman"/>
                <a:cs typeface="Times New Roman"/>
              </a:rPr>
              <a:t>3.1 Frequency and Processes of Reporting Progress and Performance</a:t>
            </a:r>
            <a:endParaRPr lang="en-US" sz="1800">
              <a:solidFill>
                <a:srgbClr val="FF0000"/>
              </a:solidFill>
              <a:cs typeface="Calibri Light"/>
            </a:endParaRPr>
          </a:p>
          <a:p>
            <a:endParaRPr lang="en-US" sz="1800">
              <a:solidFill>
                <a:srgbClr val="FF0000"/>
              </a:solidFill>
              <a:cs typeface="Calibri Light"/>
            </a:endParaRPr>
          </a:p>
        </p:txBody>
      </p:sp>
      <p:sp>
        <p:nvSpPr>
          <p:cNvPr id="3" name="Content Placeholder 2">
            <a:extLst>
              <a:ext uri="{FF2B5EF4-FFF2-40B4-BE49-F238E27FC236}">
                <a16:creationId xmlns:a16="http://schemas.microsoft.com/office/drawing/2014/main" id="{B2F54A7C-114C-BC1B-9865-5E45F36B29FE}"/>
              </a:ext>
            </a:extLst>
          </p:cNvPr>
          <p:cNvSpPr>
            <a:spLocks noGrp="1"/>
          </p:cNvSpPr>
          <p:nvPr>
            <p:ph idx="1"/>
          </p:nvPr>
        </p:nvSpPr>
        <p:spPr>
          <a:xfrm>
            <a:off x="416169" y="727734"/>
            <a:ext cx="10867292" cy="5496121"/>
          </a:xfrm>
        </p:spPr>
        <p:txBody>
          <a:bodyPr vert="horz" lIns="91440" tIns="45720" rIns="91440" bIns="45720" rtlCol="0" anchor="t">
            <a:noAutofit/>
          </a:bodyPr>
          <a:lstStyle/>
          <a:p>
            <a:pPr marL="0" indent="0">
              <a:buNone/>
            </a:pPr>
            <a:r>
              <a:rPr lang="en" sz="2000">
                <a:solidFill>
                  <a:schemeClr val="bg1"/>
                </a:solidFill>
                <a:latin typeface="Times New Roman"/>
                <a:cs typeface="Times New Roman"/>
              </a:rPr>
              <a:t>I</a:t>
            </a:r>
            <a:r>
              <a:rPr lang="en" sz="1800">
                <a:solidFill>
                  <a:schemeClr val="bg1"/>
                </a:solidFill>
                <a:latin typeface="Times New Roman"/>
                <a:cs typeface="Times New Roman"/>
              </a:rPr>
              <a:t>n Agile projects, reports are done in standardized meetings know as Scrum meetings that participate;</a:t>
            </a:r>
            <a:endParaRPr lang="en-US" sz="1800">
              <a:solidFill>
                <a:schemeClr val="bg1"/>
              </a:solidFill>
              <a:latin typeface="Calibri" panose="020F0502020204030204"/>
              <a:cs typeface="Calibri" panose="020F0502020204030204"/>
            </a:endParaRPr>
          </a:p>
          <a:p>
            <a:pPr marL="285750" indent="-285750">
              <a:buFont typeface="Wingdings" panose="020B0604020202020204" pitchFamily="34" charset="0"/>
              <a:buChar char="Ø"/>
            </a:pPr>
            <a:r>
              <a:rPr lang="en" sz="1800">
                <a:solidFill>
                  <a:schemeClr val="bg1"/>
                </a:solidFill>
                <a:latin typeface="Times New Roman"/>
                <a:cs typeface="Times New Roman"/>
              </a:rPr>
              <a:t> Project Manager who is responsible for designing the product </a:t>
            </a:r>
            <a:endParaRPr lang="en-US" sz="1800">
              <a:solidFill>
                <a:schemeClr val="bg1"/>
              </a:solidFill>
              <a:latin typeface="Calibri" panose="020F0502020204030204"/>
              <a:cs typeface="Calibri" panose="020F0502020204030204"/>
            </a:endParaRPr>
          </a:p>
          <a:p>
            <a:pPr>
              <a:buFont typeface="Wingdings" panose="020B0604020202020204" pitchFamily="34" charset="0"/>
              <a:buChar char="Ø"/>
            </a:pPr>
            <a:r>
              <a:rPr lang="en" sz="1800">
                <a:solidFill>
                  <a:schemeClr val="bg1"/>
                </a:solidFill>
                <a:latin typeface="Times New Roman"/>
                <a:cs typeface="Times New Roman"/>
              </a:rPr>
              <a:t> Scrum Master who is responsible for progress tracking and team performance </a:t>
            </a:r>
            <a:endParaRPr lang="en-US" sz="1800">
              <a:solidFill>
                <a:schemeClr val="bg1"/>
              </a:solidFill>
              <a:latin typeface="Calibri" panose="020F0502020204030204"/>
              <a:cs typeface="Calibri" panose="020F0502020204030204"/>
            </a:endParaRPr>
          </a:p>
          <a:p>
            <a:pPr>
              <a:buFont typeface="Wingdings" panose="020B0604020202020204" pitchFamily="34" charset="0"/>
              <a:buChar char="Ø"/>
            </a:pPr>
            <a:r>
              <a:rPr lang="en" sz="1800">
                <a:solidFill>
                  <a:schemeClr val="bg1"/>
                </a:solidFill>
                <a:latin typeface="Times New Roman"/>
                <a:cs typeface="Times New Roman"/>
              </a:rPr>
              <a:t> Developing team who works directly in creating the system product (Radigan, n.d.).</a:t>
            </a:r>
          </a:p>
          <a:p>
            <a:pPr marL="0" indent="0">
              <a:buNone/>
            </a:pPr>
            <a:r>
              <a:rPr lang="en" sz="1800">
                <a:solidFill>
                  <a:schemeClr val="bg1"/>
                </a:solidFill>
                <a:latin typeface="Times New Roman"/>
                <a:cs typeface="Times New Roman"/>
              </a:rPr>
              <a:t>Agile project meetings are arranged  by assigning a maximum unit of time known as Sprint to a task.</a:t>
            </a:r>
            <a:endParaRPr lang="en-US" sz="1800">
              <a:solidFill>
                <a:schemeClr val="bg1"/>
              </a:solidFill>
              <a:latin typeface="Calibri" panose="020F0502020204030204"/>
              <a:cs typeface="Calibri"/>
            </a:endParaRPr>
          </a:p>
          <a:p>
            <a:pPr marL="0" indent="0">
              <a:buNone/>
            </a:pPr>
            <a:r>
              <a:rPr lang="en" sz="1800">
                <a:solidFill>
                  <a:schemeClr val="bg1"/>
                </a:solidFill>
                <a:latin typeface="Times New Roman"/>
                <a:cs typeface="Times New Roman"/>
              </a:rPr>
              <a:t>Based on the Sprint agile meetings are encompassing four types of meetings.</a:t>
            </a:r>
          </a:p>
          <a:p>
            <a:pPr marL="342900" indent="-342900">
              <a:lnSpc>
                <a:spcPct val="150000"/>
              </a:lnSpc>
              <a:buFont typeface="Wingdings" panose="020B0604020202020204" pitchFamily="34" charset="0"/>
              <a:buChar char="Ø"/>
            </a:pPr>
            <a:r>
              <a:rPr lang="en" sz="1800">
                <a:solidFill>
                  <a:schemeClr val="bg1"/>
                </a:solidFill>
                <a:latin typeface="Times New Roman"/>
                <a:cs typeface="Times New Roman"/>
              </a:rPr>
              <a:t> Daily Scrum is carried on every morning, once in a day and  takes up to 15 minutes and updates about project to the team.</a:t>
            </a:r>
            <a:endParaRPr lang="en-US" sz="1800">
              <a:solidFill>
                <a:schemeClr val="bg1"/>
              </a:solidFill>
              <a:latin typeface="Calibri"/>
              <a:cs typeface="Calibri"/>
            </a:endParaRPr>
          </a:p>
          <a:p>
            <a:pPr marL="342900" indent="-342900">
              <a:lnSpc>
                <a:spcPct val="150000"/>
              </a:lnSpc>
              <a:buFont typeface="Wingdings" panose="020B0604020202020204" pitchFamily="34" charset="0"/>
              <a:buChar char="Ø"/>
            </a:pPr>
            <a:r>
              <a:rPr lang="en" sz="1800">
                <a:solidFill>
                  <a:schemeClr val="bg1"/>
                </a:solidFill>
                <a:latin typeface="Times New Roman"/>
                <a:cs typeface="Times New Roman"/>
              </a:rPr>
              <a:t>Sprint Planning is held  at the beginning of  Sprint, and it is to make the team  ready for success the sprint.</a:t>
            </a:r>
            <a:endParaRPr lang="en-US" sz="1800">
              <a:solidFill>
                <a:schemeClr val="bg1"/>
              </a:solidFill>
              <a:latin typeface="Calibri" panose="020F0502020204030204"/>
              <a:cs typeface="Calibri"/>
            </a:endParaRPr>
          </a:p>
          <a:p>
            <a:pPr marL="342900" indent="-342900">
              <a:lnSpc>
                <a:spcPct val="150000"/>
              </a:lnSpc>
              <a:buFont typeface="Wingdings" panose="020B0604020202020204" pitchFamily="34" charset="0"/>
              <a:buChar char="Ø"/>
            </a:pPr>
            <a:r>
              <a:rPr lang="en" sz="1800">
                <a:solidFill>
                  <a:schemeClr val="bg1"/>
                </a:solidFill>
                <a:latin typeface="Times New Roman"/>
                <a:cs typeface="Times New Roman"/>
              </a:rPr>
              <a:t>Sprit Review a 90-minute duration is done at the end of the sprint and reviews the performance of the team and the progress of the tasks in sprint. </a:t>
            </a:r>
            <a:endParaRPr lang="en-US" sz="1800">
              <a:solidFill>
                <a:schemeClr val="bg1"/>
              </a:solidFill>
              <a:latin typeface="Calibri" panose="020F0502020204030204"/>
              <a:cs typeface="Calibri"/>
            </a:endParaRPr>
          </a:p>
          <a:p>
            <a:pPr>
              <a:lnSpc>
                <a:spcPct val="150000"/>
              </a:lnSpc>
              <a:buFont typeface="Wingdings" panose="020B0604020202020204" pitchFamily="34" charset="0"/>
              <a:buChar char="Ø"/>
            </a:pPr>
            <a:r>
              <a:rPr lang="en" sz="1800">
                <a:solidFill>
                  <a:schemeClr val="bg1"/>
                </a:solidFill>
                <a:latin typeface="Times New Roman"/>
                <a:cs typeface="Times New Roman"/>
              </a:rPr>
              <a:t>Sprint Retrospective a 90-minute duration and carried on  at the end of the sprint and aims for gathering feedback and analyzing performance and progress(Osborne, 2022).</a:t>
            </a:r>
            <a:endParaRPr lang="en-US" sz="1800">
              <a:solidFill>
                <a:schemeClr val="bg1"/>
              </a:solidFill>
              <a:cs typeface="Calibri"/>
            </a:endParaRPr>
          </a:p>
          <a:p>
            <a:pPr marL="0" indent="0">
              <a:buNone/>
            </a:pPr>
            <a:endParaRPr lang="en" sz="1800">
              <a:latin typeface="Times New Roman"/>
              <a:cs typeface="Times New Roman"/>
            </a:endParaRPr>
          </a:p>
        </p:txBody>
      </p:sp>
    </p:spTree>
    <p:extLst>
      <p:ext uri="{BB962C8B-B14F-4D97-AF65-F5344CB8AC3E}">
        <p14:creationId xmlns:p14="http://schemas.microsoft.com/office/powerpoint/2010/main" val="124872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12E698-F7A0-31CB-2708-0BCC92AA9EB4}"/>
              </a:ext>
            </a:extLst>
          </p:cNvPr>
          <p:cNvSpPr>
            <a:spLocks noGrp="1"/>
          </p:cNvSpPr>
          <p:nvPr>
            <p:ph type="title"/>
          </p:nvPr>
        </p:nvSpPr>
        <p:spPr>
          <a:xfrm>
            <a:off x="1758693" y="419168"/>
            <a:ext cx="5598202" cy="597338"/>
          </a:xfrm>
        </p:spPr>
        <p:txBody>
          <a:bodyPr anchor="t">
            <a:normAutofit/>
          </a:bodyPr>
          <a:lstStyle/>
          <a:p>
            <a:r>
              <a:rPr lang="en" sz="2400" b="1">
                <a:solidFill>
                  <a:srgbClr val="FF0000"/>
                </a:solidFill>
                <a:latin typeface="Times New Roman"/>
                <a:cs typeface="Times New Roman"/>
              </a:rPr>
              <a:t>4</a:t>
            </a:r>
            <a:r>
              <a:rPr lang="en" sz="3200" b="1">
                <a:solidFill>
                  <a:srgbClr val="FF0000"/>
                </a:solidFill>
                <a:latin typeface="Times New Roman"/>
                <a:cs typeface="Times New Roman"/>
              </a:rPr>
              <a:t>. </a:t>
            </a:r>
            <a:r>
              <a:rPr lang="en" sz="2400" b="1">
                <a:solidFill>
                  <a:srgbClr val="FF0000"/>
                </a:solidFill>
                <a:latin typeface="Times New Roman"/>
                <a:cs typeface="Times New Roman"/>
              </a:rPr>
              <a:t>Risk Reduction Strategy</a:t>
            </a:r>
            <a:endParaRPr lang="en-US" sz="2400">
              <a:solidFill>
                <a:srgbClr val="FF0000"/>
              </a:solidFill>
              <a:cs typeface="Calibri Light"/>
            </a:endParaRPr>
          </a:p>
        </p:txBody>
      </p:sp>
      <p:pic>
        <p:nvPicPr>
          <p:cNvPr id="2" name="Picture 1" descr="A colorful gauge with a black background&#10;&#10;Description automatically generated">
            <a:extLst>
              <a:ext uri="{FF2B5EF4-FFF2-40B4-BE49-F238E27FC236}">
                <a16:creationId xmlns:a16="http://schemas.microsoft.com/office/drawing/2014/main" id="{66984B75-D83E-C98D-5B57-5080BB1A2EE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0801" y="1890289"/>
            <a:ext cx="1461213" cy="3288455"/>
          </a:xfrm>
          <a:prstGeom prst="rect">
            <a:avLst/>
          </a:prstGeom>
        </p:spPr>
      </p:pic>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B705A0B-959E-96CE-6732-E28A57F36C47}"/>
              </a:ext>
            </a:extLst>
          </p:cNvPr>
          <p:cNvSpPr>
            <a:spLocks noGrp="1"/>
          </p:cNvSpPr>
          <p:nvPr>
            <p:ph idx="1"/>
          </p:nvPr>
        </p:nvSpPr>
        <p:spPr>
          <a:xfrm>
            <a:off x="1758694" y="869025"/>
            <a:ext cx="9110607" cy="5316489"/>
          </a:xfrm>
        </p:spPr>
        <p:txBody>
          <a:bodyPr vert="horz" lIns="91440" tIns="45720" rIns="91440" bIns="45720" rtlCol="0" anchor="t">
            <a:noAutofit/>
          </a:bodyPr>
          <a:lstStyle/>
          <a:p>
            <a:endParaRPr lang="en" sz="1100" b="1">
              <a:latin typeface="Times New Roman"/>
              <a:cs typeface="Times New Roman"/>
            </a:endParaRPr>
          </a:p>
          <a:p>
            <a:pPr>
              <a:lnSpc>
                <a:spcPct val="150000"/>
              </a:lnSpc>
              <a:spcBef>
                <a:spcPts val="0"/>
              </a:spcBef>
              <a:buFont typeface="Wingdings" panose="020B0604020202020204" pitchFamily="34" charset="0"/>
              <a:buChar char="Ø"/>
            </a:pPr>
            <a:r>
              <a:rPr lang="en" sz="2000">
                <a:solidFill>
                  <a:schemeClr val="bg1"/>
                </a:solidFill>
                <a:latin typeface="Times New Roman"/>
                <a:cs typeface="Times New Roman"/>
              </a:rPr>
              <a:t>Risks in software are the chance of encountering harm to the company, stakeholder, or end user due to intentional or unintentional activities.</a:t>
            </a:r>
            <a:endParaRPr lang="en-US" sz="2000">
              <a:solidFill>
                <a:schemeClr val="bg1"/>
              </a:solidFill>
              <a:latin typeface="Times New Roman"/>
              <a:cs typeface="Calibri" panose="020F0502020204030204"/>
            </a:endParaRPr>
          </a:p>
          <a:p>
            <a:pPr>
              <a:lnSpc>
                <a:spcPct val="150000"/>
              </a:lnSpc>
              <a:spcBef>
                <a:spcPts val="0"/>
              </a:spcBef>
              <a:buFont typeface="Wingdings" panose="020B0604020202020204" pitchFamily="34" charset="0"/>
              <a:buChar char="Ø"/>
            </a:pPr>
            <a:r>
              <a:rPr lang="en" sz="2000">
                <a:solidFill>
                  <a:schemeClr val="bg1"/>
                </a:solidFill>
                <a:latin typeface="Times New Roman"/>
                <a:cs typeface="Times New Roman"/>
              </a:rPr>
              <a:t>The damage could be finical loss, legal consequences , loss of reputation, loss of market share, project delays, and more. </a:t>
            </a:r>
            <a:endParaRPr lang="en-US" sz="2000">
              <a:solidFill>
                <a:schemeClr val="bg1"/>
              </a:solidFill>
              <a:latin typeface="Times New Roman"/>
              <a:cs typeface="Calibri" panose="020F0502020204030204"/>
            </a:endParaRPr>
          </a:p>
          <a:p>
            <a:pPr>
              <a:lnSpc>
                <a:spcPct val="150000"/>
              </a:lnSpc>
              <a:spcBef>
                <a:spcPts val="0"/>
              </a:spcBef>
              <a:buFont typeface="Wingdings" panose="020B0604020202020204" pitchFamily="34" charset="0"/>
              <a:buChar char="Ø"/>
            </a:pPr>
            <a:r>
              <a:rPr lang="en" sz="2000">
                <a:solidFill>
                  <a:schemeClr val="bg1"/>
                </a:solidFill>
                <a:latin typeface="Times New Roman"/>
                <a:cs typeface="Times New Roman"/>
              </a:rPr>
              <a:t>Risks can happen because of poor assessment and planning, lack of resources, wrong estimation, security risks, and terminations(Blue fruit Software , 2023).</a:t>
            </a:r>
            <a:endParaRPr lang="en-US" sz="2000">
              <a:solidFill>
                <a:schemeClr val="bg1"/>
              </a:solidFill>
              <a:latin typeface="Times New Roman"/>
              <a:cs typeface="Calibri"/>
            </a:endParaRPr>
          </a:p>
          <a:p>
            <a:pPr marL="0" indent="0">
              <a:lnSpc>
                <a:spcPct val="150000"/>
              </a:lnSpc>
              <a:spcBef>
                <a:spcPts val="0"/>
              </a:spcBef>
              <a:buNone/>
            </a:pPr>
            <a:r>
              <a:rPr lang="en" sz="2000">
                <a:solidFill>
                  <a:srgbClr val="FF0000"/>
                </a:solidFill>
                <a:latin typeface="Times New Roman"/>
                <a:cs typeface="Times New Roman"/>
              </a:rPr>
              <a:t>Software risk management: </a:t>
            </a:r>
            <a:endParaRPr lang="en-US" sz="2000">
              <a:solidFill>
                <a:srgbClr val="FF0000"/>
              </a:solidFill>
              <a:latin typeface="Times New Roman"/>
              <a:cs typeface="Calibri"/>
            </a:endParaRPr>
          </a:p>
          <a:p>
            <a:pPr marL="285750" indent="-285750">
              <a:lnSpc>
                <a:spcPct val="150000"/>
              </a:lnSpc>
              <a:buFont typeface="Wingdings" panose="020B0604020202020204" pitchFamily="34" charset="0"/>
              <a:buChar char="Ø"/>
            </a:pPr>
            <a:r>
              <a:rPr lang="en" sz="2000">
                <a:solidFill>
                  <a:schemeClr val="bg1"/>
                </a:solidFill>
                <a:latin typeface="Times New Roman"/>
                <a:cs typeface="Times New Roman"/>
              </a:rPr>
              <a:t>Risk assessment comprises risk identification , analysis , and prioritization whereas </a:t>
            </a:r>
            <a:endParaRPr lang="en-US" sz="2000">
              <a:solidFill>
                <a:schemeClr val="bg1"/>
              </a:solidFill>
              <a:latin typeface="Times New Roman"/>
              <a:cs typeface="Calibri"/>
            </a:endParaRPr>
          </a:p>
          <a:p>
            <a:pPr>
              <a:lnSpc>
                <a:spcPct val="150000"/>
              </a:lnSpc>
              <a:buFont typeface="Wingdings" panose="020B0604020202020204" pitchFamily="34" charset="0"/>
              <a:buChar char="Ø"/>
            </a:pPr>
            <a:r>
              <a:rPr lang="en" sz="2000">
                <a:solidFill>
                  <a:schemeClr val="bg1"/>
                </a:solidFill>
                <a:latin typeface="Times New Roman"/>
                <a:cs typeface="Times New Roman"/>
              </a:rPr>
              <a:t>Risk controls include risk monitoring, risk management planning, and risk resolution and mitigation(</a:t>
            </a:r>
            <a:r>
              <a:rPr lang="en" sz="1800">
                <a:solidFill>
                  <a:schemeClr val="bg1"/>
                </a:solidFill>
                <a:latin typeface="Times New Roman"/>
                <a:cs typeface="Times New Roman"/>
              </a:rPr>
              <a:t>DevTeam.Space, 2023)</a:t>
            </a:r>
            <a:r>
              <a:rPr lang="en" sz="2000">
                <a:solidFill>
                  <a:schemeClr val="bg1"/>
                </a:solidFill>
                <a:latin typeface="Times New Roman"/>
                <a:cs typeface="Times New Roman"/>
              </a:rPr>
              <a:t>. </a:t>
            </a:r>
            <a:endParaRPr lang="en-US" sz="2000">
              <a:solidFill>
                <a:schemeClr val="bg1"/>
              </a:solidFill>
              <a:latin typeface="Times New Roman"/>
              <a:cs typeface="Calibri"/>
            </a:endParaRPr>
          </a:p>
          <a:p>
            <a:pPr>
              <a:lnSpc>
                <a:spcPct val="150000"/>
              </a:lnSpc>
              <a:buFont typeface="Wingdings" panose="020B0604020202020204" pitchFamily="34" charset="0"/>
              <a:buChar char="Ø"/>
            </a:pPr>
            <a:endParaRPr lang="en-US" sz="2000">
              <a:latin typeface="Times New Roman"/>
              <a:cs typeface="Calibri"/>
            </a:endParaRPr>
          </a:p>
        </p:txBody>
      </p:sp>
    </p:spTree>
    <p:extLst>
      <p:ext uri="{BB962C8B-B14F-4D97-AF65-F5344CB8AC3E}">
        <p14:creationId xmlns:p14="http://schemas.microsoft.com/office/powerpoint/2010/main" val="204822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A64E20-B8E2-91D9-92D5-F385D05D1F10}"/>
              </a:ext>
            </a:extLst>
          </p:cNvPr>
          <p:cNvSpPr txBox="1"/>
          <p:nvPr/>
        </p:nvSpPr>
        <p:spPr>
          <a:xfrm>
            <a:off x="679939" y="621323"/>
            <a:ext cx="3587261" cy="5767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 sz="1600" b="1">
                <a:solidFill>
                  <a:srgbClr val="FF0000"/>
                </a:solidFill>
                <a:latin typeface="Times New Roman"/>
                <a:cs typeface="Times New Roman"/>
              </a:rPr>
              <a:t>4. 1 NEMT Project  Risk Management Risk Matrix</a:t>
            </a:r>
            <a:endParaRPr lang="en-US" sz="1600">
              <a:solidFill>
                <a:srgbClr val="FF0000"/>
              </a:solidFill>
              <a:cs typeface="Calibri" panose="020F0502020204030204"/>
            </a:endParaRPr>
          </a:p>
          <a:p>
            <a:pPr>
              <a:lnSpc>
                <a:spcPct val="150000"/>
              </a:lnSpc>
            </a:pPr>
            <a:r>
              <a:rPr lang="en-US" sz="1600">
                <a:solidFill>
                  <a:schemeClr val="bg1"/>
                </a:solidFill>
                <a:latin typeface="Times New Roman"/>
                <a:cs typeface="Arial"/>
              </a:rPr>
              <a:t>      </a:t>
            </a:r>
            <a:r>
              <a:rPr lang="en-US">
                <a:solidFill>
                  <a:schemeClr val="bg1"/>
                </a:solidFill>
                <a:latin typeface="Times New Roman"/>
                <a:cs typeface="Arial"/>
              </a:rPr>
              <a:t>To achieve both risk assessment and risk controls, specific tools and are undertaken. For example, in risk assessment we use qualitative or quantitative techniques to estimate the probability and impact of the risks. We also use risk matrices and risk registry to systematically classify and visualize the risk details. ​</a:t>
            </a:r>
            <a:endParaRPr lang="en-US">
              <a:solidFill>
                <a:schemeClr val="bg1"/>
              </a:solidFill>
              <a:cs typeface="Calibri"/>
            </a:endParaRPr>
          </a:p>
          <a:p>
            <a:pPr>
              <a:lnSpc>
                <a:spcPct val="150000"/>
              </a:lnSpc>
            </a:pPr>
            <a:endParaRPr lang="en-US">
              <a:solidFill>
                <a:schemeClr val="bg1"/>
              </a:solidFill>
              <a:latin typeface="Times New Roman"/>
              <a:cs typeface="Arial"/>
            </a:endParaRPr>
          </a:p>
          <a:p>
            <a:pPr>
              <a:lnSpc>
                <a:spcPct val="150000"/>
              </a:lnSpc>
            </a:pPr>
            <a:endParaRPr lang="en-US">
              <a:latin typeface="Times New Roman"/>
              <a:cs typeface="Arial"/>
            </a:endParaRPr>
          </a:p>
        </p:txBody>
      </p:sp>
      <p:graphicFrame>
        <p:nvGraphicFramePr>
          <p:cNvPr id="4" name="Table 3">
            <a:extLst>
              <a:ext uri="{FF2B5EF4-FFF2-40B4-BE49-F238E27FC236}">
                <a16:creationId xmlns:a16="http://schemas.microsoft.com/office/drawing/2014/main" id="{7DD6D735-7929-0F8C-7AC6-B46D7CADE796}"/>
              </a:ext>
            </a:extLst>
          </p:cNvPr>
          <p:cNvGraphicFramePr>
            <a:graphicFrameLocks noGrp="1"/>
          </p:cNvGraphicFramePr>
          <p:nvPr>
            <p:extLst>
              <p:ext uri="{D42A27DB-BD31-4B8C-83A1-F6EECF244321}">
                <p14:modId xmlns:p14="http://schemas.microsoft.com/office/powerpoint/2010/main" val="1156116226"/>
              </p:ext>
            </p:extLst>
          </p:nvPr>
        </p:nvGraphicFramePr>
        <p:xfrm>
          <a:off x="4700954" y="1324707"/>
          <a:ext cx="6811068" cy="3923472"/>
        </p:xfrm>
        <a:graphic>
          <a:graphicData uri="http://schemas.openxmlformats.org/drawingml/2006/table">
            <a:tbl>
              <a:tblPr firstRow="1" bandRow="1">
                <a:tableStyleId>{5C22544A-7EE6-4342-B048-85BDC9FD1C3A}</a:tableStyleId>
              </a:tblPr>
              <a:tblGrid>
                <a:gridCol w="1410865">
                  <a:extLst>
                    <a:ext uri="{9D8B030D-6E8A-4147-A177-3AD203B41FA5}">
                      <a16:colId xmlns:a16="http://schemas.microsoft.com/office/drawing/2014/main" val="958805195"/>
                    </a:ext>
                  </a:extLst>
                </a:gridCol>
                <a:gridCol w="1179773">
                  <a:extLst>
                    <a:ext uri="{9D8B030D-6E8A-4147-A177-3AD203B41FA5}">
                      <a16:colId xmlns:a16="http://schemas.microsoft.com/office/drawing/2014/main" val="3034524226"/>
                    </a:ext>
                  </a:extLst>
                </a:gridCol>
                <a:gridCol w="924359">
                  <a:extLst>
                    <a:ext uri="{9D8B030D-6E8A-4147-A177-3AD203B41FA5}">
                      <a16:colId xmlns:a16="http://schemas.microsoft.com/office/drawing/2014/main" val="3179566105"/>
                    </a:ext>
                  </a:extLst>
                </a:gridCol>
                <a:gridCol w="1058148">
                  <a:extLst>
                    <a:ext uri="{9D8B030D-6E8A-4147-A177-3AD203B41FA5}">
                      <a16:colId xmlns:a16="http://schemas.microsoft.com/office/drawing/2014/main" val="436789642"/>
                    </a:ext>
                  </a:extLst>
                </a:gridCol>
                <a:gridCol w="985173">
                  <a:extLst>
                    <a:ext uri="{9D8B030D-6E8A-4147-A177-3AD203B41FA5}">
                      <a16:colId xmlns:a16="http://schemas.microsoft.com/office/drawing/2014/main" val="3819542231"/>
                    </a:ext>
                  </a:extLst>
                </a:gridCol>
                <a:gridCol w="1252750">
                  <a:extLst>
                    <a:ext uri="{9D8B030D-6E8A-4147-A177-3AD203B41FA5}">
                      <a16:colId xmlns:a16="http://schemas.microsoft.com/office/drawing/2014/main" val="134004376"/>
                    </a:ext>
                  </a:extLst>
                </a:gridCol>
              </a:tblGrid>
              <a:tr h="468923">
                <a:tc>
                  <a:txBody>
                    <a:bodyPr/>
                    <a:lstStyle/>
                    <a:p>
                      <a:pPr marL="0" marR="0">
                        <a:spcBef>
                          <a:spcPts val="600"/>
                        </a:spcBef>
                        <a:spcAft>
                          <a:spcPts val="600"/>
                        </a:spcAft>
                      </a:pPr>
                      <a:r>
                        <a:rPr lang="en-US" sz="1100">
                          <a:effectLst/>
                        </a:rPr>
                        <a:t>Probability</a:t>
                      </a:r>
                      <a:endParaRPr lang="en-US" sz="1100">
                        <a:effectLst/>
                        <a:latin typeface="Arial" panose="020B0604020202020204" pitchFamily="34" charset="0"/>
                      </a:endParaRPr>
                    </a:p>
                  </a:txBody>
                  <a:tcPr marL="63500" marR="63500" marT="0" marB="0"/>
                </a:tc>
                <a:tc gridSpan="5">
                  <a:txBody>
                    <a:bodyPr/>
                    <a:lstStyle/>
                    <a:p>
                      <a:pPr marL="0">
                        <a:spcBef>
                          <a:spcPts val="600"/>
                        </a:spcBef>
                        <a:spcAft>
                          <a:spcPts val="600"/>
                        </a:spcAft>
                      </a:pPr>
                      <a:r>
                        <a:rPr lang="en-US" sz="1100">
                          <a:effectLst/>
                        </a:rPr>
                        <a:t>Impact</a:t>
                      </a:r>
                      <a:endParaRPr lang="en-US" sz="1100">
                        <a:effectLst/>
                        <a:latin typeface="Arial" panose="020B0604020202020204" pitchFamily="34" charset="0"/>
                      </a:endParaRPr>
                    </a:p>
                  </a:txBody>
                  <a:tcPr marL="63500" marR="6350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7161384"/>
                  </a:ext>
                </a:extLst>
              </a:tr>
              <a:tr h="299466">
                <a:tc>
                  <a:txBody>
                    <a:bodyPr/>
                    <a:lstStyle/>
                    <a:p>
                      <a:pPr marL="0" marR="0">
                        <a:spcBef>
                          <a:spcPts val="600"/>
                        </a:spcBef>
                        <a:spcAft>
                          <a:spcPts val="600"/>
                        </a:spcAft>
                      </a:pP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100">
                          <a:effectLst/>
                        </a:rPr>
                        <a:t>Insignificant</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100">
                          <a:effectLst/>
                        </a:rPr>
                        <a:t>Minor</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100">
                          <a:effectLst/>
                        </a:rPr>
                        <a:t>Neutral</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100">
                          <a:effectLst/>
                        </a:rPr>
                        <a:t>Major</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100">
                          <a:effectLst/>
                        </a:rPr>
                        <a:t>Catastrophic</a:t>
                      </a:r>
                      <a:endParaRPr lang="en-US" sz="1100">
                        <a:effectLst/>
                        <a:latin typeface="Arial" panose="020B0604020202020204" pitchFamily="34" charset="0"/>
                      </a:endParaRPr>
                    </a:p>
                  </a:txBody>
                  <a:tcPr marL="63500" marR="63500" marT="0" marB="0"/>
                </a:tc>
                <a:extLst>
                  <a:ext uri="{0D108BD9-81ED-4DB2-BD59-A6C34878D82A}">
                    <a16:rowId xmlns:a16="http://schemas.microsoft.com/office/drawing/2014/main" val="2343002467"/>
                  </a:ext>
                </a:extLst>
              </a:tr>
              <a:tr h="588235">
                <a:tc>
                  <a:txBody>
                    <a:bodyPr/>
                    <a:lstStyle/>
                    <a:p>
                      <a:pPr marL="0" marR="0">
                        <a:spcBef>
                          <a:spcPts val="600"/>
                        </a:spcBef>
                        <a:spcAft>
                          <a:spcPts val="600"/>
                        </a:spcAft>
                      </a:pPr>
                      <a:r>
                        <a:rPr lang="en-US" sz="1100">
                          <a:effectLst/>
                        </a:rPr>
                        <a:t>&gt;90 Probability</a:t>
                      </a:r>
                    </a:p>
                    <a:p>
                      <a:pPr marL="0" marR="0">
                        <a:spcBef>
                          <a:spcPts val="600"/>
                        </a:spcBef>
                        <a:spcAft>
                          <a:spcPts val="600"/>
                        </a:spcAft>
                      </a:pPr>
                      <a:r>
                        <a:rPr lang="en-US" sz="1100">
                          <a:effectLst/>
                        </a:rPr>
                        <a:t>Certain</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100">
                          <a:effectLst/>
                        </a:rPr>
                        <a:t>Moderate</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100">
                          <a:effectLst/>
                        </a:rPr>
                        <a:t> High</a:t>
                      </a:r>
                      <a:endParaRPr lang="en-US" sz="1100">
                        <a:effectLst/>
                        <a:latin typeface="Arial" panose="020B0604020202020204" pitchFamily="34" charset="0"/>
                      </a:endParaRPr>
                    </a:p>
                  </a:txBody>
                  <a:tcPr marL="63500" marR="63500" marT="0" marB="0">
                    <a:solidFill>
                      <a:schemeClr val="accent4">
                        <a:lumMod val="60000"/>
                        <a:lumOff val="40000"/>
                      </a:schemeClr>
                    </a:solidFill>
                  </a:tcPr>
                </a:tc>
                <a:tc>
                  <a:txBody>
                    <a:bodyPr/>
                    <a:lstStyle/>
                    <a:p>
                      <a:pPr marL="0" marR="0">
                        <a:spcBef>
                          <a:spcPts val="600"/>
                        </a:spcBef>
                        <a:spcAft>
                          <a:spcPts val="600"/>
                        </a:spcAft>
                      </a:pPr>
                      <a:r>
                        <a:rPr lang="en-US" sz="1100">
                          <a:effectLst/>
                        </a:rPr>
                        <a:t> Extreme</a:t>
                      </a:r>
                      <a:endParaRPr lang="en-US" sz="1100">
                        <a:effectLst/>
                        <a:latin typeface="Arial" panose="020B0604020202020204" pitchFamily="34" charset="0"/>
                      </a:endParaRPr>
                    </a:p>
                  </a:txBody>
                  <a:tcPr marL="63500" marR="63500" marT="0" marB="0">
                    <a:solidFill>
                      <a:srgbClr val="C00000"/>
                    </a:solidFill>
                  </a:tcPr>
                </a:tc>
                <a:tc>
                  <a:txBody>
                    <a:bodyPr/>
                    <a:lstStyle/>
                    <a:p>
                      <a:pPr marL="0" marR="0">
                        <a:spcBef>
                          <a:spcPts val="600"/>
                        </a:spcBef>
                        <a:spcAft>
                          <a:spcPts val="600"/>
                        </a:spcAft>
                      </a:pPr>
                      <a:r>
                        <a:rPr lang="en-US" sz="1100">
                          <a:effectLst/>
                        </a:rPr>
                        <a:t> Extreme</a:t>
                      </a:r>
                      <a:endParaRPr lang="en-US" sz="1100">
                        <a:effectLst/>
                        <a:latin typeface="Arial" panose="020B0604020202020204" pitchFamily="34" charset="0"/>
                      </a:endParaRPr>
                    </a:p>
                  </a:txBody>
                  <a:tcPr marL="63500" marR="63500" marT="0" marB="0">
                    <a:solidFill>
                      <a:srgbClr val="C00000"/>
                    </a:solidFill>
                  </a:tcPr>
                </a:tc>
                <a:tc>
                  <a:txBody>
                    <a:bodyPr/>
                    <a:lstStyle/>
                    <a:p>
                      <a:pPr marL="0" marR="0">
                        <a:spcBef>
                          <a:spcPts val="600"/>
                        </a:spcBef>
                        <a:spcAft>
                          <a:spcPts val="600"/>
                        </a:spcAft>
                      </a:pPr>
                      <a:r>
                        <a:rPr lang="en-US" sz="1100">
                          <a:effectLst/>
                        </a:rPr>
                        <a:t> Extreme</a:t>
                      </a:r>
                      <a:endParaRPr lang="en-US" sz="1100">
                        <a:effectLst/>
                        <a:latin typeface="Arial" panose="020B0604020202020204" pitchFamily="34" charset="0"/>
                      </a:endParaRPr>
                    </a:p>
                  </a:txBody>
                  <a:tcPr marL="63500" marR="63500" marT="0" marB="0">
                    <a:solidFill>
                      <a:srgbClr val="C00000"/>
                    </a:solidFill>
                  </a:tcPr>
                </a:tc>
                <a:extLst>
                  <a:ext uri="{0D108BD9-81ED-4DB2-BD59-A6C34878D82A}">
                    <a16:rowId xmlns:a16="http://schemas.microsoft.com/office/drawing/2014/main" val="90666827"/>
                  </a:ext>
                </a:extLst>
              </a:tr>
              <a:tr h="577540">
                <a:tc>
                  <a:txBody>
                    <a:bodyPr/>
                    <a:lstStyle/>
                    <a:p>
                      <a:pPr marL="0" marR="0">
                        <a:spcBef>
                          <a:spcPts val="600"/>
                        </a:spcBef>
                        <a:spcAft>
                          <a:spcPts val="600"/>
                        </a:spcAft>
                      </a:pPr>
                      <a:r>
                        <a:rPr lang="en-US" sz="1100">
                          <a:effectLst/>
                        </a:rPr>
                        <a:t>50%-90% Probability</a:t>
                      </a:r>
                    </a:p>
                    <a:p>
                      <a:pPr marL="0" marR="0">
                        <a:spcBef>
                          <a:spcPts val="600"/>
                        </a:spcBef>
                        <a:spcAft>
                          <a:spcPts val="600"/>
                        </a:spcAft>
                      </a:pPr>
                      <a:r>
                        <a:rPr lang="en-US" sz="1100">
                          <a:effectLst/>
                        </a:rPr>
                        <a:t>Likely</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100">
                          <a:effectLst/>
                        </a:rPr>
                        <a:t>Moderate</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100">
                          <a:effectLst/>
                        </a:rPr>
                        <a:t> High</a:t>
                      </a:r>
                      <a:endParaRPr lang="en-US" sz="1100">
                        <a:effectLst/>
                        <a:latin typeface="Arial" panose="020B0604020202020204" pitchFamily="34" charset="0"/>
                      </a:endParaRPr>
                    </a:p>
                  </a:txBody>
                  <a:tcPr marL="63500" marR="63500" marT="0" marB="0">
                    <a:solidFill>
                      <a:schemeClr val="accent4">
                        <a:lumMod val="60000"/>
                        <a:lumOff val="40000"/>
                      </a:schemeClr>
                    </a:solidFill>
                  </a:tcPr>
                </a:tc>
                <a:tc>
                  <a:txBody>
                    <a:bodyPr/>
                    <a:lstStyle/>
                    <a:p>
                      <a:pPr marL="0" marR="0">
                        <a:spcBef>
                          <a:spcPts val="600"/>
                        </a:spcBef>
                        <a:spcAft>
                          <a:spcPts val="600"/>
                        </a:spcAft>
                      </a:pPr>
                      <a:r>
                        <a:rPr lang="en-US" sz="1100">
                          <a:effectLst/>
                        </a:rPr>
                        <a:t> High</a:t>
                      </a:r>
                      <a:endParaRPr lang="en-US" sz="1100">
                        <a:effectLst/>
                        <a:latin typeface="Arial" panose="020B0604020202020204" pitchFamily="34" charset="0"/>
                      </a:endParaRPr>
                    </a:p>
                  </a:txBody>
                  <a:tcPr marL="63500" marR="63500" marT="0" marB="0">
                    <a:solidFill>
                      <a:schemeClr val="accent4">
                        <a:lumMod val="60000"/>
                        <a:lumOff val="40000"/>
                      </a:schemeClr>
                    </a:solidFill>
                  </a:tcPr>
                </a:tc>
                <a:tc>
                  <a:txBody>
                    <a:bodyPr/>
                    <a:lstStyle/>
                    <a:p>
                      <a:pPr marL="0" marR="0">
                        <a:spcBef>
                          <a:spcPts val="600"/>
                        </a:spcBef>
                        <a:spcAft>
                          <a:spcPts val="600"/>
                        </a:spcAft>
                      </a:pPr>
                      <a:r>
                        <a:rPr lang="en-US" sz="1100">
                          <a:effectLst/>
                        </a:rPr>
                        <a:t> Extreme</a:t>
                      </a:r>
                      <a:endParaRPr lang="en-US" sz="1100">
                        <a:effectLst/>
                        <a:latin typeface="Arial" panose="020B0604020202020204" pitchFamily="34" charset="0"/>
                      </a:endParaRPr>
                    </a:p>
                  </a:txBody>
                  <a:tcPr marL="63500" marR="63500" marT="0" marB="0">
                    <a:solidFill>
                      <a:srgbClr val="C00000"/>
                    </a:solidFill>
                  </a:tcPr>
                </a:tc>
                <a:tc>
                  <a:txBody>
                    <a:bodyPr/>
                    <a:lstStyle/>
                    <a:p>
                      <a:pPr marL="0" marR="0">
                        <a:spcBef>
                          <a:spcPts val="600"/>
                        </a:spcBef>
                        <a:spcAft>
                          <a:spcPts val="600"/>
                        </a:spcAft>
                      </a:pPr>
                      <a:r>
                        <a:rPr lang="en-US" sz="1100">
                          <a:effectLst/>
                        </a:rPr>
                        <a:t> Extreme</a:t>
                      </a:r>
                      <a:endParaRPr lang="en-US" sz="1100">
                        <a:effectLst/>
                        <a:latin typeface="Arial" panose="020B0604020202020204" pitchFamily="34" charset="0"/>
                      </a:endParaRPr>
                    </a:p>
                  </a:txBody>
                  <a:tcPr marL="63500" marR="63500" marT="0" marB="0">
                    <a:solidFill>
                      <a:srgbClr val="C00000"/>
                    </a:solidFill>
                  </a:tcPr>
                </a:tc>
                <a:extLst>
                  <a:ext uri="{0D108BD9-81ED-4DB2-BD59-A6C34878D82A}">
                    <a16:rowId xmlns:a16="http://schemas.microsoft.com/office/drawing/2014/main" val="2555084188"/>
                  </a:ext>
                </a:extLst>
              </a:tr>
              <a:tr h="748665">
                <a:tc>
                  <a:txBody>
                    <a:bodyPr/>
                    <a:lstStyle/>
                    <a:p>
                      <a:pPr marL="0" marR="0">
                        <a:spcBef>
                          <a:spcPts val="600"/>
                        </a:spcBef>
                        <a:spcAft>
                          <a:spcPts val="600"/>
                        </a:spcAft>
                      </a:pPr>
                      <a:r>
                        <a:rPr lang="en-US" sz="1100">
                          <a:effectLst/>
                        </a:rPr>
                        <a:t>10%-50% Probability</a:t>
                      </a:r>
                    </a:p>
                    <a:p>
                      <a:pPr marL="0" marR="0">
                        <a:spcBef>
                          <a:spcPts val="600"/>
                        </a:spcBef>
                        <a:spcAft>
                          <a:spcPts val="600"/>
                        </a:spcAft>
                      </a:pPr>
                      <a:r>
                        <a:rPr lang="en-US" sz="1100">
                          <a:effectLst/>
                        </a:rPr>
                        <a:t>Moderate</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100">
                          <a:effectLst/>
                        </a:rPr>
                        <a:t>Low</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100">
                          <a:effectLst/>
                        </a:rPr>
                        <a:t> Moderate</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100">
                          <a:effectLst/>
                        </a:rPr>
                        <a:t> High</a:t>
                      </a:r>
                      <a:endParaRPr lang="en-US" sz="1100">
                        <a:effectLst/>
                        <a:latin typeface="Arial" panose="020B0604020202020204" pitchFamily="34" charset="0"/>
                      </a:endParaRPr>
                    </a:p>
                  </a:txBody>
                  <a:tcPr marL="63500" marR="63500" marT="0" marB="0">
                    <a:solidFill>
                      <a:schemeClr val="accent4">
                        <a:lumMod val="60000"/>
                        <a:lumOff val="40000"/>
                      </a:schemeClr>
                    </a:solidFill>
                  </a:tcPr>
                </a:tc>
                <a:tc>
                  <a:txBody>
                    <a:bodyPr/>
                    <a:lstStyle/>
                    <a:p>
                      <a:pPr marL="0" marR="0">
                        <a:spcBef>
                          <a:spcPts val="600"/>
                        </a:spcBef>
                        <a:spcAft>
                          <a:spcPts val="600"/>
                        </a:spcAft>
                      </a:pPr>
                      <a:r>
                        <a:rPr lang="en-US" sz="1100">
                          <a:effectLst/>
                        </a:rPr>
                        <a:t> Extreme</a:t>
                      </a:r>
                    </a:p>
                    <a:p>
                      <a:pPr marL="0" marR="0">
                        <a:spcBef>
                          <a:spcPts val="600"/>
                        </a:spcBef>
                        <a:spcAft>
                          <a:spcPts val="600"/>
                        </a:spcAft>
                      </a:pPr>
                      <a:endParaRPr lang="en-US" sz="1100">
                        <a:effectLst/>
                        <a:latin typeface="Arial" panose="020B0604020202020204" pitchFamily="34" charset="0"/>
                      </a:endParaRPr>
                    </a:p>
                  </a:txBody>
                  <a:tcPr marL="63500" marR="63500" marT="0" marB="0">
                    <a:solidFill>
                      <a:srgbClr val="C00000"/>
                    </a:solidFill>
                  </a:tcPr>
                </a:tc>
                <a:tc>
                  <a:txBody>
                    <a:bodyPr/>
                    <a:lstStyle/>
                    <a:p>
                      <a:pPr marL="0" marR="0">
                        <a:spcBef>
                          <a:spcPts val="600"/>
                        </a:spcBef>
                        <a:spcAft>
                          <a:spcPts val="600"/>
                        </a:spcAft>
                      </a:pPr>
                      <a:r>
                        <a:rPr lang="en-US" sz="1100">
                          <a:effectLst/>
                        </a:rPr>
                        <a:t> Extreme</a:t>
                      </a:r>
                      <a:endParaRPr lang="en-US" sz="1100">
                        <a:effectLst/>
                        <a:latin typeface="Arial" panose="020B0604020202020204" pitchFamily="34" charset="0"/>
                      </a:endParaRPr>
                    </a:p>
                  </a:txBody>
                  <a:tcPr marL="63500" marR="63500" marT="0" marB="0">
                    <a:solidFill>
                      <a:srgbClr val="C00000"/>
                    </a:solidFill>
                  </a:tcPr>
                </a:tc>
                <a:extLst>
                  <a:ext uri="{0D108BD9-81ED-4DB2-BD59-A6C34878D82A}">
                    <a16:rowId xmlns:a16="http://schemas.microsoft.com/office/drawing/2014/main" val="1785574273"/>
                  </a:ext>
                </a:extLst>
              </a:tr>
              <a:tr h="598932">
                <a:tc>
                  <a:txBody>
                    <a:bodyPr/>
                    <a:lstStyle/>
                    <a:p>
                      <a:pPr marL="0" marR="0">
                        <a:spcBef>
                          <a:spcPts val="600"/>
                        </a:spcBef>
                        <a:spcAft>
                          <a:spcPts val="600"/>
                        </a:spcAft>
                      </a:pPr>
                      <a:r>
                        <a:rPr lang="en-US" sz="1100">
                          <a:effectLst/>
                        </a:rPr>
                        <a:t>3%-10% Probability</a:t>
                      </a:r>
                    </a:p>
                    <a:p>
                      <a:pPr marL="0" marR="0">
                        <a:spcBef>
                          <a:spcPts val="600"/>
                        </a:spcBef>
                        <a:spcAft>
                          <a:spcPts val="600"/>
                        </a:spcAft>
                      </a:pPr>
                      <a:r>
                        <a:rPr lang="en-US" sz="1100">
                          <a:effectLst/>
                        </a:rPr>
                        <a:t>Unlikely</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100">
                          <a:effectLst/>
                        </a:rPr>
                        <a:t>Low</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100">
                          <a:effectLst/>
                        </a:rPr>
                        <a:t>Low</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100">
                          <a:effectLst/>
                        </a:rPr>
                        <a:t> Moderate</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100">
                          <a:effectLst/>
                        </a:rPr>
                        <a:t> High</a:t>
                      </a:r>
                      <a:endParaRPr lang="en-US" sz="1100">
                        <a:effectLst/>
                        <a:latin typeface="Arial" panose="020B0604020202020204" pitchFamily="34" charset="0"/>
                      </a:endParaRPr>
                    </a:p>
                  </a:txBody>
                  <a:tcPr marL="63500" marR="63500" marT="0" marB="0">
                    <a:solidFill>
                      <a:schemeClr val="accent4">
                        <a:lumMod val="60000"/>
                        <a:lumOff val="40000"/>
                      </a:schemeClr>
                    </a:solidFill>
                  </a:tcPr>
                </a:tc>
                <a:tc>
                  <a:txBody>
                    <a:bodyPr/>
                    <a:lstStyle/>
                    <a:p>
                      <a:pPr marL="0" marR="0">
                        <a:spcBef>
                          <a:spcPts val="600"/>
                        </a:spcBef>
                        <a:spcAft>
                          <a:spcPts val="600"/>
                        </a:spcAft>
                      </a:pPr>
                      <a:r>
                        <a:rPr lang="en-US" sz="1100">
                          <a:effectLst/>
                        </a:rPr>
                        <a:t> Extreme</a:t>
                      </a:r>
                      <a:endParaRPr lang="en-US" sz="1100">
                        <a:effectLst/>
                        <a:latin typeface="Arial" panose="020B0604020202020204" pitchFamily="34" charset="0"/>
                      </a:endParaRPr>
                    </a:p>
                  </a:txBody>
                  <a:tcPr marL="63500" marR="63500" marT="0" marB="0">
                    <a:solidFill>
                      <a:srgbClr val="C00000"/>
                    </a:solidFill>
                  </a:tcPr>
                </a:tc>
                <a:extLst>
                  <a:ext uri="{0D108BD9-81ED-4DB2-BD59-A6C34878D82A}">
                    <a16:rowId xmlns:a16="http://schemas.microsoft.com/office/drawing/2014/main" val="560863503"/>
                  </a:ext>
                </a:extLst>
              </a:tr>
              <a:tr h="641711">
                <a:tc>
                  <a:txBody>
                    <a:bodyPr/>
                    <a:lstStyle/>
                    <a:p>
                      <a:pPr marL="0" marR="0">
                        <a:spcBef>
                          <a:spcPts val="600"/>
                        </a:spcBef>
                        <a:spcAft>
                          <a:spcPts val="600"/>
                        </a:spcAft>
                      </a:pPr>
                      <a:r>
                        <a:rPr lang="en-US" sz="1200">
                          <a:effectLst/>
                        </a:rPr>
                        <a:t>&lt;3% </a:t>
                      </a:r>
                      <a:r>
                        <a:rPr lang="en-US" sz="1100">
                          <a:effectLst/>
                        </a:rPr>
                        <a:t>Probability</a:t>
                      </a:r>
                    </a:p>
                    <a:p>
                      <a:pPr marL="0" marR="0">
                        <a:spcBef>
                          <a:spcPts val="600"/>
                        </a:spcBef>
                        <a:spcAft>
                          <a:spcPts val="600"/>
                        </a:spcAft>
                      </a:pPr>
                      <a:r>
                        <a:rPr lang="en-US" sz="1200">
                          <a:effectLst/>
                        </a:rPr>
                        <a:t>Rare</a:t>
                      </a:r>
                      <a:endParaRPr lang="en-US" sz="1100">
                        <a:effectLst/>
                        <a:latin typeface="Arial" panose="020B0604020202020204" pitchFamily="34" charset="0"/>
                      </a:endParaRPr>
                    </a:p>
                  </a:txBody>
                  <a:tcPr marL="63500" marR="63500" marT="0" marB="0"/>
                </a:tc>
                <a:tc>
                  <a:txBody>
                    <a:bodyPr/>
                    <a:lstStyle/>
                    <a:p>
                      <a:pPr marL="0" marR="0">
                        <a:spcBef>
                          <a:spcPts val="600"/>
                        </a:spcBef>
                        <a:spcAft>
                          <a:spcPts val="600"/>
                        </a:spcAft>
                      </a:pPr>
                      <a:r>
                        <a:rPr lang="en-US" sz="1200">
                          <a:effectLst/>
                        </a:rPr>
                        <a:t>Low</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200">
                          <a:effectLst/>
                        </a:rPr>
                        <a:t>Low</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200">
                          <a:effectLst/>
                        </a:rPr>
                        <a:t> Moderate</a:t>
                      </a:r>
                      <a:endParaRPr lang="en-US" sz="1100">
                        <a:effectLst/>
                        <a:latin typeface="Arial" panose="020B0604020202020204" pitchFamily="34" charset="0"/>
                      </a:endParaRPr>
                    </a:p>
                  </a:txBody>
                  <a:tcPr marL="63500" marR="63500" marT="0" marB="0">
                    <a:solidFill>
                      <a:srgbClr val="00B050"/>
                    </a:solidFill>
                  </a:tcPr>
                </a:tc>
                <a:tc>
                  <a:txBody>
                    <a:bodyPr/>
                    <a:lstStyle/>
                    <a:p>
                      <a:pPr marL="0" marR="0">
                        <a:spcBef>
                          <a:spcPts val="600"/>
                        </a:spcBef>
                        <a:spcAft>
                          <a:spcPts val="600"/>
                        </a:spcAft>
                      </a:pPr>
                      <a:r>
                        <a:rPr lang="en-US" sz="1200">
                          <a:effectLst/>
                        </a:rPr>
                        <a:t>High</a:t>
                      </a:r>
                      <a:endParaRPr lang="en-US" sz="1100">
                        <a:effectLst/>
                        <a:latin typeface="Arial" panose="020B0604020202020204" pitchFamily="34" charset="0"/>
                      </a:endParaRPr>
                    </a:p>
                  </a:txBody>
                  <a:tcPr marL="63500" marR="63500" marT="0" marB="0">
                    <a:solidFill>
                      <a:schemeClr val="accent4">
                        <a:lumMod val="60000"/>
                        <a:lumOff val="40000"/>
                      </a:schemeClr>
                    </a:solidFill>
                  </a:tcPr>
                </a:tc>
                <a:tc>
                  <a:txBody>
                    <a:bodyPr/>
                    <a:lstStyle/>
                    <a:p>
                      <a:pPr marL="0" marR="0">
                        <a:spcBef>
                          <a:spcPts val="600"/>
                        </a:spcBef>
                        <a:spcAft>
                          <a:spcPts val="600"/>
                        </a:spcAft>
                      </a:pPr>
                      <a:r>
                        <a:rPr lang="en-US" sz="1200">
                          <a:effectLst/>
                        </a:rPr>
                        <a:t> High</a:t>
                      </a:r>
                      <a:endParaRPr lang="en-US" sz="1100">
                        <a:effectLst/>
                        <a:latin typeface="Arial" panose="020B0604020202020204" pitchFamily="34" charset="0"/>
                      </a:endParaRPr>
                    </a:p>
                  </a:txBody>
                  <a:tcPr marL="63500" marR="63500" marT="0" marB="0">
                    <a:solidFill>
                      <a:schemeClr val="accent4">
                        <a:lumMod val="60000"/>
                        <a:lumOff val="40000"/>
                      </a:schemeClr>
                    </a:solidFill>
                  </a:tcPr>
                </a:tc>
                <a:extLst>
                  <a:ext uri="{0D108BD9-81ED-4DB2-BD59-A6C34878D82A}">
                    <a16:rowId xmlns:a16="http://schemas.microsoft.com/office/drawing/2014/main" val="3757836485"/>
                  </a:ext>
                </a:extLst>
              </a:tr>
            </a:tbl>
          </a:graphicData>
        </a:graphic>
      </p:graphicFrame>
      <p:sp>
        <p:nvSpPr>
          <p:cNvPr id="6" name="TextBox 5">
            <a:extLst>
              <a:ext uri="{FF2B5EF4-FFF2-40B4-BE49-F238E27FC236}">
                <a16:creationId xmlns:a16="http://schemas.microsoft.com/office/drawing/2014/main" id="{720E518A-AFCE-F9AC-3FE8-668EEA9D17C4}"/>
              </a:ext>
            </a:extLst>
          </p:cNvPr>
          <p:cNvSpPr txBox="1"/>
          <p:nvPr/>
        </p:nvSpPr>
        <p:spPr>
          <a:xfrm>
            <a:off x="4970584" y="504092"/>
            <a:ext cx="3481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FFFFFF"/>
                </a:solidFill>
                <a:latin typeface="Times New Roman"/>
                <a:cs typeface="Segoe UI"/>
              </a:rPr>
              <a:t>Table 2</a:t>
            </a:r>
            <a:r>
              <a:rPr lang="en-US" sz="1200">
                <a:solidFill>
                  <a:srgbClr val="FFFFFF"/>
                </a:solidFill>
                <a:latin typeface="Times New Roman"/>
                <a:cs typeface="Segoe UI"/>
              </a:rPr>
              <a:t>​</a:t>
            </a:r>
          </a:p>
          <a:p>
            <a:endParaRPr lang="en-US" sz="1200">
              <a:solidFill>
                <a:srgbClr val="FFFFFF"/>
              </a:solidFill>
              <a:latin typeface="Times New Roman"/>
              <a:cs typeface="Segoe UI"/>
            </a:endParaRPr>
          </a:p>
          <a:p>
            <a:r>
              <a:rPr lang="en-US" sz="1200" i="1">
                <a:solidFill>
                  <a:srgbClr val="FFFFFF"/>
                </a:solidFill>
                <a:latin typeface="Times New Roman"/>
                <a:cs typeface="Segoe UI"/>
              </a:rPr>
              <a:t>NEMT Project Risk Management Risk Matrix</a:t>
            </a:r>
            <a:r>
              <a:rPr lang="en-US" sz="1200">
                <a:solidFill>
                  <a:srgbClr val="FFFFFF"/>
                </a:solidFill>
                <a:latin typeface="Times New Roman"/>
                <a:cs typeface="Segoe UI"/>
              </a:rPr>
              <a:t>​</a:t>
            </a:r>
          </a:p>
        </p:txBody>
      </p:sp>
    </p:spTree>
    <p:extLst>
      <p:ext uri="{BB962C8B-B14F-4D97-AF65-F5344CB8AC3E}">
        <p14:creationId xmlns:p14="http://schemas.microsoft.com/office/powerpoint/2010/main" val="3751727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1A7F0-47AB-CEA6-E2C9-35E4D2CFC479}"/>
              </a:ext>
            </a:extLst>
          </p:cNvPr>
          <p:cNvSpPr txBox="1"/>
          <p:nvPr/>
        </p:nvSpPr>
        <p:spPr>
          <a:xfrm>
            <a:off x="7614248" y="598098"/>
            <a:ext cx="3683700"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FF0000"/>
                </a:solidFill>
                <a:latin typeface="Times New Roman"/>
                <a:cs typeface="Times New Roman"/>
              </a:rPr>
              <a:t>4.2 NEMT Project Risk Management Risk Registry</a:t>
            </a:r>
          </a:p>
          <a:p>
            <a:pPr marL="171450" indent="-171450">
              <a:buFont typeface="Wingdings"/>
              <a:buChar char="Ø"/>
            </a:pPr>
            <a:r>
              <a:rPr lang="en-US">
                <a:solidFill>
                  <a:schemeClr val="bg1"/>
                </a:solidFill>
                <a:latin typeface="Times New Roman"/>
                <a:cs typeface="Times New Roman"/>
              </a:rPr>
              <a:t>A risk register is a technique used to organize risk events, and classify risks based on their severity and assign them for management  to team members.</a:t>
            </a:r>
          </a:p>
          <a:p>
            <a:pPr marL="171450" indent="-171450">
              <a:buFont typeface="Wingdings"/>
              <a:buChar char="Ø"/>
            </a:pPr>
            <a:r>
              <a:rPr lang="en-US">
                <a:solidFill>
                  <a:schemeClr val="bg1"/>
                </a:solidFill>
                <a:latin typeface="Times New Roman"/>
                <a:cs typeface="Times New Roman"/>
              </a:rPr>
              <a:t> In creating risk registry, quantitative or qualitative r methods  are implemented. We use qualitative assessment in creating the NEMT risk registry to measure the probability and impact with point scale of 1-5 that represents very high, high , medium, low , and very low and we rate the severity of the risk  by multiplying the probability and impact number scale (Everitt, 2022)</a:t>
            </a:r>
            <a:r>
              <a:rPr lang="en-US" b="1">
                <a:solidFill>
                  <a:schemeClr val="bg1"/>
                </a:solidFill>
                <a:latin typeface="Times New Roman"/>
                <a:cs typeface="Times New Roman"/>
              </a:rPr>
              <a:t>.</a:t>
            </a:r>
            <a:endParaRPr lang="en-US">
              <a:solidFill>
                <a:schemeClr val="bg1"/>
              </a:solidFill>
              <a:cs typeface="Calibri" panose="020F0502020204030204"/>
            </a:endParaRPr>
          </a:p>
          <a:p>
            <a:endParaRPr lang="en-US">
              <a:latin typeface="Times New Roman"/>
              <a:cs typeface="Times New Roman"/>
            </a:endParaRPr>
          </a:p>
        </p:txBody>
      </p:sp>
      <p:pic>
        <p:nvPicPr>
          <p:cNvPr id="3" name="Picture 2" descr="A screenshot of a computer&#10;&#10;Description automatically generated">
            <a:extLst>
              <a:ext uri="{FF2B5EF4-FFF2-40B4-BE49-F238E27FC236}">
                <a16:creationId xmlns:a16="http://schemas.microsoft.com/office/drawing/2014/main" id="{E6AA2D5E-E07E-0A6D-5D04-B703DB7077E4}"/>
              </a:ext>
            </a:extLst>
          </p:cNvPr>
          <p:cNvPicPr>
            <a:picLocks noChangeAspect="1"/>
          </p:cNvPicPr>
          <p:nvPr/>
        </p:nvPicPr>
        <p:blipFill>
          <a:blip r:embed="rId3"/>
          <a:stretch>
            <a:fillRect/>
          </a:stretch>
        </p:blipFill>
        <p:spPr>
          <a:xfrm>
            <a:off x="762000" y="1485141"/>
            <a:ext cx="6553199" cy="4661442"/>
          </a:xfrm>
          <a:prstGeom prst="rect">
            <a:avLst/>
          </a:prstGeom>
        </p:spPr>
      </p:pic>
      <p:sp>
        <p:nvSpPr>
          <p:cNvPr id="7" name="TextBox 6">
            <a:extLst>
              <a:ext uri="{FF2B5EF4-FFF2-40B4-BE49-F238E27FC236}">
                <a16:creationId xmlns:a16="http://schemas.microsoft.com/office/drawing/2014/main" id="{9487B82A-E74F-379D-5F7C-0EA314836637}"/>
              </a:ext>
            </a:extLst>
          </p:cNvPr>
          <p:cNvSpPr txBox="1"/>
          <p:nvPr/>
        </p:nvSpPr>
        <p:spPr>
          <a:xfrm>
            <a:off x="973015" y="597877"/>
            <a:ext cx="2743200" cy="616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200" b="1">
                <a:solidFill>
                  <a:schemeClr val="bg1"/>
                </a:solidFill>
                <a:latin typeface="Times New Roman"/>
                <a:cs typeface="Times New Roman"/>
              </a:rPr>
              <a:t>Figure 4</a:t>
            </a:r>
            <a:endParaRPr lang="en-US"/>
          </a:p>
          <a:p>
            <a:pPr>
              <a:lnSpc>
                <a:spcPct val="150000"/>
              </a:lnSpc>
            </a:pPr>
            <a:r>
              <a:rPr lang="en-US" sz="1200" i="1">
                <a:solidFill>
                  <a:schemeClr val="bg1"/>
                </a:solidFill>
                <a:latin typeface="Times New Roman"/>
                <a:cs typeface="Times New Roman"/>
              </a:rPr>
              <a:t>NEMT project Risk Registry</a:t>
            </a:r>
            <a:endParaRPr lang="en-US">
              <a:solidFill>
                <a:schemeClr val="bg1"/>
              </a:solidFill>
              <a:cs typeface="Calibri"/>
            </a:endParaRPr>
          </a:p>
        </p:txBody>
      </p:sp>
    </p:spTree>
    <p:extLst>
      <p:ext uri="{BB962C8B-B14F-4D97-AF65-F5344CB8AC3E}">
        <p14:creationId xmlns:p14="http://schemas.microsoft.com/office/powerpoint/2010/main" val="297543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EBD134-C9B5-C836-8A21-782D519F7A79}"/>
              </a:ext>
            </a:extLst>
          </p:cNvPr>
          <p:cNvSpPr txBox="1"/>
          <p:nvPr/>
        </p:nvSpPr>
        <p:spPr>
          <a:xfrm>
            <a:off x="204823" y="317186"/>
            <a:ext cx="9556739" cy="6500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solidFill>
                  <a:srgbClr val="FF0000"/>
                </a:solidFill>
                <a:latin typeface="Times New Roman"/>
                <a:cs typeface="Times New Roman"/>
              </a:rPr>
              <a:t>4. 3 The NEMT Project Risks Mitigation Techniques and Legal Measures</a:t>
            </a:r>
            <a:endParaRPr lang="en-US" sz="2000">
              <a:solidFill>
                <a:srgbClr val="FF0000"/>
              </a:solidFill>
              <a:cs typeface="Calibri"/>
            </a:endParaRPr>
          </a:p>
          <a:p>
            <a:pPr>
              <a:lnSpc>
                <a:spcPct val="150000"/>
              </a:lnSpc>
            </a:pPr>
            <a:r>
              <a:rPr lang="en-US" sz="2000">
                <a:solidFill>
                  <a:schemeClr val="bg1"/>
                </a:solidFill>
                <a:latin typeface="Times New Roman"/>
                <a:cs typeface="Times New Roman"/>
              </a:rPr>
              <a:t> Focus on risk assessment and controls of the security risks, technical risks, and management risks.</a:t>
            </a:r>
          </a:p>
          <a:p>
            <a:pPr>
              <a:lnSpc>
                <a:spcPct val="150000"/>
              </a:lnSpc>
            </a:pPr>
            <a:r>
              <a:rPr lang="en-US" sz="2000" b="1">
                <a:solidFill>
                  <a:srgbClr val="FF0000"/>
                </a:solidFill>
                <a:latin typeface="Times New Roman"/>
                <a:cs typeface="Times New Roman"/>
              </a:rPr>
              <a:t>   4.3.1 Security Risk </a:t>
            </a:r>
          </a:p>
          <a:p>
            <a:pPr marL="285750" indent="-285750">
              <a:lnSpc>
                <a:spcPct val="150000"/>
              </a:lnSpc>
              <a:buFont typeface="Wingdings"/>
              <a:buChar char="Ø"/>
            </a:pPr>
            <a:r>
              <a:rPr lang="en-US" sz="2000">
                <a:solidFill>
                  <a:schemeClr val="bg1"/>
                </a:solidFill>
                <a:latin typeface="Times New Roman"/>
                <a:cs typeface="Times New Roman"/>
              </a:rPr>
              <a:t>Network Security risks: malicious application from and hackers and that try to attack and capture control over the network of the company. Mitigation protects network components such as routers, firewalls, switches, servers, intrusion detection systems(IDS) and domain name systems(DNS) Cyber- risk assessment , mapping system, network access control, risk security solutions </a:t>
            </a:r>
            <a:endParaRPr lang="en-US" sz="2000">
              <a:solidFill>
                <a:schemeClr val="bg1"/>
              </a:solidFill>
              <a:latin typeface="Times New Roman"/>
              <a:cs typeface="Calibri" panose="020F0502020204030204"/>
            </a:endParaRPr>
          </a:p>
          <a:p>
            <a:pPr marL="400050" indent="-342900">
              <a:lnSpc>
                <a:spcPct val="150000"/>
              </a:lnSpc>
              <a:buFont typeface="Arial"/>
              <a:buChar char="•"/>
            </a:pPr>
            <a:r>
              <a:rPr lang="en-US" sz="2000">
                <a:solidFill>
                  <a:schemeClr val="bg1"/>
                </a:solidFill>
                <a:latin typeface="Times New Roman"/>
                <a:cs typeface="Times New Roman"/>
              </a:rPr>
              <a:t>Operational risks: inadequate devices, outdated system or improperly installation, and  inability to control an issue. High level management plans, proper installation , updated operational systems , good  interaction  systems, safety rules help in resolving the operational issues</a:t>
            </a:r>
            <a:r>
              <a:rPr lang="en-US">
                <a:solidFill>
                  <a:schemeClr val="bg1"/>
                </a:solidFill>
                <a:latin typeface="Times New Roman"/>
                <a:cs typeface="Times New Roman"/>
              </a:rPr>
              <a:t> </a:t>
            </a:r>
            <a:r>
              <a:rPr lang="en-US">
                <a:solidFill>
                  <a:schemeClr val="bg1"/>
                </a:solidFill>
                <a:ea typeface="+mn-lt"/>
                <a:cs typeface="+mn-lt"/>
              </a:rPr>
              <a:t>(</a:t>
            </a:r>
            <a:r>
              <a:rPr lang="en-US">
                <a:solidFill>
                  <a:schemeClr val="bg1"/>
                </a:solidFill>
                <a:latin typeface="Times New Roman"/>
                <a:ea typeface="+mn-lt"/>
                <a:cs typeface="+mn-lt"/>
              </a:rPr>
              <a:t>VMware ,2023).</a:t>
            </a:r>
          </a:p>
          <a:p>
            <a:pPr marL="57150">
              <a:lnSpc>
                <a:spcPct val="150000"/>
              </a:lnSpc>
            </a:pPr>
            <a:endParaRPr lang="en-US" sz="2000">
              <a:solidFill>
                <a:schemeClr val="bg1"/>
              </a:solidFill>
              <a:latin typeface="Times New Roman"/>
              <a:cs typeface="Times New Roman"/>
            </a:endParaRPr>
          </a:p>
        </p:txBody>
      </p:sp>
      <p:pic>
        <p:nvPicPr>
          <p:cNvPr id="4" name="Picture 3" descr="A clipboard with a pen and glasses on top of it&#10;&#10;Description automatically generated">
            <a:extLst>
              <a:ext uri="{FF2B5EF4-FFF2-40B4-BE49-F238E27FC236}">
                <a16:creationId xmlns:a16="http://schemas.microsoft.com/office/drawing/2014/main" id="{F3D64274-35A5-F374-FD16-450985A9400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900250" y="185470"/>
            <a:ext cx="2009954" cy="703340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157978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A74EB-C4A4-46DB-CFE9-328078028354}"/>
              </a:ext>
            </a:extLst>
          </p:cNvPr>
          <p:cNvSpPr txBox="1"/>
          <p:nvPr/>
        </p:nvSpPr>
        <p:spPr>
          <a:xfrm>
            <a:off x="2826588" y="195533"/>
            <a:ext cx="8810445" cy="6500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a:buChar char="Ø"/>
            </a:pPr>
            <a:r>
              <a:rPr lang="en-US" sz="2000">
                <a:solidFill>
                  <a:schemeClr val="bg1"/>
                </a:solidFill>
                <a:latin typeface="Times New Roman"/>
                <a:cs typeface="Arial"/>
              </a:rPr>
              <a:t>Database risks : data breaches and  unauthorized access to the data due to intentional or unintentional vulnerability of sensitive data, SQL injection by attackers into database system , and phishing on malicious links. Data classification, data eruption ,data loss prevention strong password, antimalware and , and antivirus are the valuable mitigation database risks (Imperia , 2023).​</a:t>
            </a:r>
            <a:endParaRPr lang="en-US" sz="2000">
              <a:solidFill>
                <a:schemeClr val="bg1"/>
              </a:solidFill>
              <a:cs typeface="Calibri"/>
            </a:endParaRPr>
          </a:p>
          <a:p>
            <a:pPr>
              <a:lnSpc>
                <a:spcPct val="150000"/>
              </a:lnSpc>
            </a:pPr>
            <a:r>
              <a:rPr lang="en" sz="2000" b="1">
                <a:solidFill>
                  <a:srgbClr val="FF0000"/>
                </a:solidFill>
                <a:latin typeface="Times New Roman"/>
                <a:cs typeface="Times New Roman"/>
              </a:rPr>
              <a:t>4.3.2 Technical Risks</a:t>
            </a:r>
            <a:endParaRPr lang="en-US" sz="2000">
              <a:solidFill>
                <a:srgbClr val="FF0000"/>
              </a:solidFill>
              <a:latin typeface="Times New Roman"/>
              <a:cs typeface="Arial"/>
            </a:endParaRPr>
          </a:p>
          <a:p>
            <a:pPr marL="171450" indent="-171450">
              <a:lnSpc>
                <a:spcPct val="150000"/>
              </a:lnSpc>
              <a:buFont typeface="Wingdings"/>
              <a:buChar char="Ø"/>
            </a:pPr>
            <a:r>
              <a:rPr lang="en" sz="2000">
                <a:solidFill>
                  <a:schemeClr val="bg1"/>
                </a:solidFill>
                <a:latin typeface="Times New Roman"/>
                <a:cs typeface="Times New Roman"/>
              </a:rPr>
              <a:t>Code issue : Poor quality coding , bugs, logical errors, and system deficiencies are the issues in software development  phase. Integrating quality coding standards for developers, and quality assurances mitigations in coding problems  (Indeed Editorial Team, 2023). </a:t>
            </a:r>
            <a:endParaRPr lang="en-US" sz="2000">
              <a:solidFill>
                <a:schemeClr val="bg1"/>
              </a:solidFill>
              <a:latin typeface="Calibri" panose="020F0502020204030204"/>
              <a:cs typeface="Calibri" panose="020F0502020204030204"/>
            </a:endParaRPr>
          </a:p>
          <a:p>
            <a:pPr marL="171450" indent="-171450">
              <a:lnSpc>
                <a:spcPct val="150000"/>
              </a:lnSpc>
              <a:buFont typeface="Wingdings"/>
              <a:buChar char="Ø"/>
            </a:pPr>
            <a:r>
              <a:rPr lang="en" sz="2000">
                <a:solidFill>
                  <a:schemeClr val="bg1"/>
                </a:solidFill>
                <a:latin typeface="Times New Roman"/>
                <a:cs typeface="Times New Roman"/>
              </a:rPr>
              <a:t>Project scope : Project may  change to a  different structure from its initial scope thus, regularly examining the scope, iterations or splitting the project into manageable portion  help for  creeping problems(Indeed Editorial Team, 2023).</a:t>
            </a:r>
            <a:endParaRPr lang="en-US" sz="2000">
              <a:solidFill>
                <a:schemeClr val="bg1"/>
              </a:solidFill>
              <a:cs typeface="Calibri" panose="020F0502020204030204"/>
            </a:endParaRPr>
          </a:p>
          <a:p>
            <a:pPr>
              <a:lnSpc>
                <a:spcPct val="150000"/>
              </a:lnSpc>
            </a:pPr>
            <a:endParaRPr lang="en" sz="2000">
              <a:solidFill>
                <a:schemeClr val="bg1"/>
              </a:solidFill>
              <a:latin typeface="Times New Roman"/>
              <a:cs typeface="Times New Roman"/>
            </a:endParaRPr>
          </a:p>
        </p:txBody>
      </p:sp>
      <p:sp>
        <p:nvSpPr>
          <p:cNvPr id="3" name="Title 2">
            <a:extLst>
              <a:ext uri="{FF2B5EF4-FFF2-40B4-BE49-F238E27FC236}">
                <a16:creationId xmlns:a16="http://schemas.microsoft.com/office/drawing/2014/main" id="{F8BB00C8-9826-CD47-1A0F-BE7ECECA044B}"/>
              </a:ext>
            </a:extLst>
          </p:cNvPr>
          <p:cNvSpPr>
            <a:spLocks noGrp="1"/>
          </p:cNvSpPr>
          <p:nvPr>
            <p:ph type="title"/>
          </p:nvPr>
        </p:nvSpPr>
        <p:spPr>
          <a:xfrm>
            <a:off x="191219" y="192597"/>
            <a:ext cx="1903563" cy="1339940"/>
          </a:xfrm>
        </p:spPr>
        <p:txBody>
          <a:bodyPr/>
          <a:lstStyle/>
          <a:p>
            <a:r>
              <a:rPr lang="en-US" sz="2000">
                <a:solidFill>
                  <a:schemeClr val="bg1"/>
                </a:solidFill>
                <a:latin typeface="Times New Roman"/>
                <a:cs typeface="Times New Roman"/>
              </a:rPr>
              <a:t>Continuing...... </a:t>
            </a:r>
            <a:endParaRPr lang="en-US">
              <a:solidFill>
                <a:schemeClr val="bg1"/>
              </a:solidFill>
            </a:endParaRPr>
          </a:p>
        </p:txBody>
      </p:sp>
      <p:pic>
        <p:nvPicPr>
          <p:cNvPr id="6" name="Picture 5" descr="A clipboard with a pen and glasses on top of it&#10;&#10;Description automatically generated">
            <a:extLst>
              <a:ext uri="{FF2B5EF4-FFF2-40B4-BE49-F238E27FC236}">
                <a16:creationId xmlns:a16="http://schemas.microsoft.com/office/drawing/2014/main" id="{EB8A9C5A-276C-C3BA-E985-B60D417E6FA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7420" y="1134375"/>
            <a:ext cx="2009954" cy="598385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69241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66C60-6136-CDBA-4684-B47974EE8DAA}"/>
              </a:ext>
            </a:extLst>
          </p:cNvPr>
          <p:cNvSpPr>
            <a:spLocks noGrp="1"/>
          </p:cNvSpPr>
          <p:nvPr>
            <p:ph type="title"/>
          </p:nvPr>
        </p:nvSpPr>
        <p:spPr>
          <a:xfrm>
            <a:off x="838200" y="1195697"/>
            <a:ext cx="3200400" cy="4238118"/>
          </a:xfrm>
        </p:spPr>
        <p:txBody>
          <a:bodyPr>
            <a:normAutofit/>
          </a:bodyPr>
          <a:lstStyle/>
          <a:p>
            <a:r>
              <a:rPr lang="en-US" dirty="0">
                <a:solidFill>
                  <a:srgbClr val="FF0000"/>
                </a:solidFill>
                <a:latin typeface="Times New Roman"/>
                <a:ea typeface="Calibri Light"/>
                <a:cs typeface="Calibri Light"/>
              </a:rPr>
              <a:t>Contents</a:t>
            </a:r>
            <a:endParaRPr lang="en-US" dirty="0">
              <a:solidFill>
                <a:srgbClr val="FF0000"/>
              </a:solidFill>
              <a:latin typeface="Times New Roman"/>
              <a:cs typeface="Calibri Light"/>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EC4C2118-A377-C287-9593-79C54A397772}"/>
              </a:ext>
            </a:extLst>
          </p:cNvPr>
          <p:cNvGraphicFramePr>
            <a:graphicFrameLocks noGrp="1"/>
          </p:cNvGraphicFramePr>
          <p:nvPr>
            <p:ph idx="1"/>
            <p:extLst>
              <p:ext uri="{D42A27DB-BD31-4B8C-83A1-F6EECF244321}">
                <p14:modId xmlns:p14="http://schemas.microsoft.com/office/powerpoint/2010/main" val="145872822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Object 2">
            <a:extLst>
              <a:ext uri="{FF2B5EF4-FFF2-40B4-BE49-F238E27FC236}">
                <a16:creationId xmlns:a16="http://schemas.microsoft.com/office/drawing/2014/main" id="{B3F0A038-BDC0-0491-AEE3-A4E2A92F1087}"/>
              </a:ext>
            </a:extLst>
          </p:cNvPr>
          <p:cNvGraphicFramePr>
            <a:graphicFrameLocks noChangeAspect="1"/>
          </p:cNvGraphicFramePr>
          <p:nvPr>
            <p:extLst>
              <p:ext uri="{D42A27DB-BD31-4B8C-83A1-F6EECF244321}">
                <p14:modId xmlns:p14="http://schemas.microsoft.com/office/powerpoint/2010/main" val="1477994367"/>
              </p:ext>
            </p:extLst>
          </p:nvPr>
        </p:nvGraphicFramePr>
        <p:xfrm>
          <a:off x="98425" y="98425"/>
          <a:ext cx="4186238" cy="5418138"/>
        </p:xfrm>
        <a:graphic>
          <a:graphicData uri="http://schemas.openxmlformats.org/presentationml/2006/ole">
            <mc:AlternateContent xmlns:mc="http://schemas.openxmlformats.org/markup-compatibility/2006">
              <mc:Choice xmlns:v="urn:schemas-microsoft-com:vml" Requires="v">
                <p:oleObj name="Acrobat Document" r:id="rId8" imgW="5829067" imgH="7543665" progId="Acrobat.Document.DC">
                  <p:embed/>
                </p:oleObj>
              </mc:Choice>
              <mc:Fallback>
                <p:oleObj name="Acrobat Document" r:id="rId8" imgW="5829067" imgH="7543665" progId="Acrobat.Document.DC">
                  <p:embed/>
                  <p:pic>
                    <p:nvPicPr>
                      <p:cNvPr id="0" name=""/>
                      <p:cNvPicPr/>
                      <p:nvPr/>
                    </p:nvPicPr>
                    <p:blipFill>
                      <a:blip r:embed="rId9"/>
                      <a:stretch>
                        <a:fillRect/>
                      </a:stretch>
                    </p:blipFill>
                    <p:spPr>
                      <a:xfrm>
                        <a:off x="98425" y="98425"/>
                        <a:ext cx="4186238" cy="5418138"/>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731D6698-8E31-59B6-D6D0-19D681F682D6}"/>
              </a:ext>
            </a:extLst>
          </p:cNvPr>
          <p:cNvGraphicFramePr>
            <a:graphicFrameLocks noChangeAspect="1"/>
          </p:cNvGraphicFramePr>
          <p:nvPr>
            <p:extLst>
              <p:ext uri="{D42A27DB-BD31-4B8C-83A1-F6EECF244321}">
                <p14:modId xmlns:p14="http://schemas.microsoft.com/office/powerpoint/2010/main" val="130881654"/>
              </p:ext>
            </p:extLst>
          </p:nvPr>
        </p:nvGraphicFramePr>
        <p:xfrm>
          <a:off x="98425" y="98425"/>
          <a:ext cx="4186238" cy="5418138"/>
        </p:xfrm>
        <a:graphic>
          <a:graphicData uri="http://schemas.openxmlformats.org/presentationml/2006/ole">
            <mc:AlternateContent xmlns:mc="http://schemas.openxmlformats.org/markup-compatibility/2006">
              <mc:Choice xmlns:v="urn:schemas-microsoft-com:vml" Requires="v">
                <p:oleObj name="Acrobat Document" r:id="rId10" imgW="5829067" imgH="7543665" progId="Acrobat.Document.DC">
                  <p:embed/>
                </p:oleObj>
              </mc:Choice>
              <mc:Fallback>
                <p:oleObj name="Acrobat Document" r:id="rId10" imgW="5829067" imgH="7543665" progId="Acrobat.Document.DC">
                  <p:embed/>
                  <p:pic>
                    <p:nvPicPr>
                      <p:cNvPr id="0" name=""/>
                      <p:cNvPicPr/>
                      <p:nvPr/>
                    </p:nvPicPr>
                    <p:blipFill>
                      <a:blip r:embed="rId9"/>
                      <a:stretch>
                        <a:fillRect/>
                      </a:stretch>
                    </p:blipFill>
                    <p:spPr>
                      <a:xfrm>
                        <a:off x="98425" y="98425"/>
                        <a:ext cx="4186238" cy="5418138"/>
                      </a:xfrm>
                      <a:prstGeom prst="rect">
                        <a:avLst/>
                      </a:prstGeom>
                    </p:spPr>
                  </p:pic>
                </p:oleObj>
              </mc:Fallback>
            </mc:AlternateContent>
          </a:graphicData>
        </a:graphic>
      </p:graphicFrame>
    </p:spTree>
    <p:extLst>
      <p:ext uri="{BB962C8B-B14F-4D97-AF65-F5344CB8AC3E}">
        <p14:creationId xmlns:p14="http://schemas.microsoft.com/office/powerpoint/2010/main" val="205096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B0C7-1394-9C0B-28A8-16065EC7DF98}"/>
              </a:ext>
            </a:extLst>
          </p:cNvPr>
          <p:cNvSpPr>
            <a:spLocks noGrp="1"/>
          </p:cNvSpPr>
          <p:nvPr>
            <p:ph type="title"/>
          </p:nvPr>
        </p:nvSpPr>
        <p:spPr>
          <a:xfrm>
            <a:off x="191219" y="178220"/>
            <a:ext cx="5310997" cy="736092"/>
          </a:xfrm>
        </p:spPr>
        <p:txBody>
          <a:bodyPr/>
          <a:lstStyle/>
          <a:p>
            <a:r>
              <a:rPr lang="en" sz="1200" b="1">
                <a:solidFill>
                  <a:srgbClr val="FF0000"/>
                </a:solidFill>
                <a:latin typeface="Times New Roman"/>
                <a:cs typeface="Times New Roman"/>
              </a:rPr>
              <a:t>  </a:t>
            </a:r>
            <a:r>
              <a:rPr lang="en" sz="2000" b="1">
                <a:solidFill>
                  <a:srgbClr val="FF0000"/>
                </a:solidFill>
                <a:latin typeface="Times New Roman"/>
                <a:cs typeface="Times New Roman"/>
              </a:rPr>
              <a:t>  4.4 Legal Consideration in NEMT Project</a:t>
            </a:r>
            <a:r>
              <a:rPr lang="en" sz="2000" b="1">
                <a:latin typeface="Times New Roman"/>
                <a:cs typeface="Times New Roman"/>
              </a:rPr>
              <a:t> </a:t>
            </a:r>
            <a:r>
              <a:rPr lang="en" sz="2000">
                <a:latin typeface="Times New Roman"/>
                <a:cs typeface="Times New Roman"/>
              </a:rPr>
              <a:t>  </a:t>
            </a:r>
            <a:endParaRPr lang="en-US" sz="2000">
              <a:cs typeface="Calibri Light"/>
            </a:endParaRPr>
          </a:p>
        </p:txBody>
      </p:sp>
      <p:sp>
        <p:nvSpPr>
          <p:cNvPr id="3" name="Content Placeholder 2">
            <a:extLst>
              <a:ext uri="{FF2B5EF4-FFF2-40B4-BE49-F238E27FC236}">
                <a16:creationId xmlns:a16="http://schemas.microsoft.com/office/drawing/2014/main" id="{5067854F-273D-435F-A779-CAEAE29C6B50}"/>
              </a:ext>
            </a:extLst>
          </p:cNvPr>
          <p:cNvSpPr>
            <a:spLocks noGrp="1"/>
          </p:cNvSpPr>
          <p:nvPr>
            <p:ph idx="1"/>
          </p:nvPr>
        </p:nvSpPr>
        <p:spPr>
          <a:xfrm>
            <a:off x="464388" y="732945"/>
            <a:ext cx="8287109" cy="5400885"/>
          </a:xfrm>
        </p:spPr>
        <p:txBody>
          <a:bodyPr vert="horz" lIns="91440" tIns="45720" rIns="91440" bIns="45720" rtlCol="0" anchor="t">
            <a:normAutofit/>
          </a:bodyPr>
          <a:lstStyle/>
          <a:p>
            <a:pPr marL="0" indent="0">
              <a:buNone/>
            </a:pPr>
            <a:r>
              <a:rPr lang="en" sz="1200">
                <a:latin typeface="Times New Roman"/>
                <a:cs typeface="Times New Roman"/>
              </a:rPr>
              <a:t>  </a:t>
            </a:r>
            <a:endParaRPr lang="en-US">
              <a:cs typeface="Calibri" panose="020F0502020204030204"/>
            </a:endParaRPr>
          </a:p>
          <a:p>
            <a:pPr marL="0" indent="0">
              <a:lnSpc>
                <a:spcPct val="150000"/>
              </a:lnSpc>
              <a:buNone/>
            </a:pPr>
            <a:r>
              <a:rPr lang="en" sz="2000">
                <a:solidFill>
                  <a:schemeClr val="bg1"/>
                </a:solidFill>
                <a:latin typeface="Times New Roman"/>
                <a:cs typeface="Times New Roman"/>
              </a:rPr>
              <a:t>Software auditing and IP policy definition to the project are important legal measures in software risk management. </a:t>
            </a:r>
            <a:endParaRPr lang="en-US" sz="2000">
              <a:solidFill>
                <a:schemeClr val="bg1"/>
              </a:solidFill>
              <a:latin typeface="Calibri" panose="020F0502020204030204"/>
              <a:cs typeface="Calibri" panose="020F0502020204030204"/>
            </a:endParaRPr>
          </a:p>
          <a:p>
            <a:pPr>
              <a:lnSpc>
                <a:spcPct val="150000"/>
              </a:lnSpc>
              <a:buFont typeface="Wingdings" panose="020B0604020202020204" pitchFamily="34" charset="0"/>
              <a:buChar char="Ø"/>
            </a:pPr>
            <a:r>
              <a:rPr lang="en" sz="2000">
                <a:solidFill>
                  <a:schemeClr val="bg1"/>
                </a:solidFill>
                <a:latin typeface="Times New Roman"/>
                <a:cs typeface="Times New Roman"/>
              </a:rPr>
              <a:t>A software audits is an internal or external inspection of a software project examines its quality, adherence plans and legal regulations. </a:t>
            </a:r>
            <a:endParaRPr lang="en-US" sz="2000">
              <a:solidFill>
                <a:schemeClr val="bg1"/>
              </a:solidFill>
              <a:latin typeface="Calibri" panose="020F0502020204030204"/>
              <a:cs typeface="Calibri" panose="020F0502020204030204"/>
            </a:endParaRPr>
          </a:p>
          <a:p>
            <a:pPr>
              <a:lnSpc>
                <a:spcPct val="150000"/>
              </a:lnSpc>
              <a:buFont typeface="Wingdings" panose="020B0604020202020204" pitchFamily="34" charset="0"/>
              <a:buChar char="Ø"/>
            </a:pPr>
            <a:r>
              <a:rPr lang="en" sz="2000">
                <a:solidFill>
                  <a:schemeClr val="bg1"/>
                </a:solidFill>
                <a:latin typeface="Times New Roman"/>
                <a:cs typeface="Times New Roman"/>
              </a:rPr>
              <a:t>IP policy comprehend policy and  procedures constructed by the software company related to usages, communication, and creating intellectual properties(IP) like trademarks, patents, trade secrets, and copyrights. IP policy must be clearly defined  based on legal consultation , business goals, and  engineering process that enable to be a safeguard to the system product originality and business growth (Hassin, 2010).</a:t>
            </a:r>
            <a:endParaRPr lang="en-US" sz="2000">
              <a:solidFill>
                <a:schemeClr val="bg1"/>
              </a:solidFill>
              <a:cs typeface="Calibri" panose="020F0502020204030204"/>
            </a:endParaRPr>
          </a:p>
          <a:p>
            <a:pPr marL="0" indent="0">
              <a:lnSpc>
                <a:spcPct val="150000"/>
              </a:lnSpc>
              <a:buNone/>
            </a:pPr>
            <a:endParaRPr lang="en" sz="2000" b="1">
              <a:solidFill>
                <a:schemeClr val="bg1"/>
              </a:solidFill>
              <a:latin typeface="Times New Roman"/>
              <a:cs typeface="Times New Roman"/>
            </a:endParaRPr>
          </a:p>
          <a:p>
            <a:endParaRPr lang="en-US" sz="2000">
              <a:solidFill>
                <a:schemeClr val="bg1"/>
              </a:solidFill>
              <a:cs typeface="Calibri"/>
            </a:endParaRPr>
          </a:p>
        </p:txBody>
      </p:sp>
      <p:pic>
        <p:nvPicPr>
          <p:cNvPr id="4" name="Picture 3" descr="A black and gold scale with red text&#10;&#10;Description automatically generated">
            <a:extLst>
              <a:ext uri="{FF2B5EF4-FFF2-40B4-BE49-F238E27FC236}">
                <a16:creationId xmlns:a16="http://schemas.microsoft.com/office/drawing/2014/main" id="{81EFBE56-C526-2CFF-DDA2-439549D5D0A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64438" y="2331720"/>
            <a:ext cx="2743200" cy="251086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871975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A8E4-CE2E-EB6F-C302-9A5ABD0C1977}"/>
              </a:ext>
            </a:extLst>
          </p:cNvPr>
          <p:cNvSpPr>
            <a:spLocks noGrp="1"/>
          </p:cNvSpPr>
          <p:nvPr>
            <p:ph type="title"/>
          </p:nvPr>
        </p:nvSpPr>
        <p:spPr>
          <a:xfrm>
            <a:off x="234351" y="293238"/>
            <a:ext cx="10515600" cy="520431"/>
          </a:xfrm>
        </p:spPr>
        <p:txBody>
          <a:bodyPr/>
          <a:lstStyle/>
          <a:p>
            <a:r>
              <a:rPr lang="en" sz="1200" b="1">
                <a:solidFill>
                  <a:schemeClr val="bg1"/>
                </a:solidFill>
                <a:latin typeface="Times New Roman"/>
                <a:cs typeface="Times New Roman"/>
              </a:rPr>
              <a:t> </a:t>
            </a:r>
            <a:r>
              <a:rPr lang="en" sz="2000" b="1">
                <a:solidFill>
                  <a:srgbClr val="FF0000"/>
                </a:solidFill>
                <a:latin typeface="Times New Roman"/>
                <a:cs typeface="Times New Roman"/>
              </a:rPr>
              <a:t>5. IT Support program in the Healthcare Technology Company</a:t>
            </a:r>
            <a:endParaRPr lang="en-US" sz="2000">
              <a:solidFill>
                <a:srgbClr val="FF0000"/>
              </a:solidFill>
              <a:latin typeface="Times New Roman"/>
              <a:cs typeface="Times New Roman"/>
            </a:endParaRPr>
          </a:p>
          <a:p>
            <a:endParaRPr lang="en-US" sz="2000">
              <a:solidFill>
                <a:srgbClr val="FF0000"/>
              </a:solidFill>
              <a:cs typeface="Calibri Light"/>
            </a:endParaRPr>
          </a:p>
        </p:txBody>
      </p:sp>
      <p:sp>
        <p:nvSpPr>
          <p:cNvPr id="3" name="Content Placeholder 2">
            <a:extLst>
              <a:ext uri="{FF2B5EF4-FFF2-40B4-BE49-F238E27FC236}">
                <a16:creationId xmlns:a16="http://schemas.microsoft.com/office/drawing/2014/main" id="{F5B1FC76-C50B-E021-0334-E21E715868ED}"/>
              </a:ext>
            </a:extLst>
          </p:cNvPr>
          <p:cNvSpPr>
            <a:spLocks noGrp="1"/>
          </p:cNvSpPr>
          <p:nvPr>
            <p:ph idx="1"/>
          </p:nvPr>
        </p:nvSpPr>
        <p:spPr>
          <a:xfrm>
            <a:off x="306016" y="718569"/>
            <a:ext cx="10932765" cy="6181444"/>
          </a:xfrm>
        </p:spPr>
        <p:txBody>
          <a:bodyPr vert="horz" lIns="91440" tIns="45720" rIns="91440" bIns="45720" rtlCol="0" anchor="t">
            <a:noAutofit/>
          </a:bodyPr>
          <a:lstStyle/>
          <a:p>
            <a:pPr marL="0" indent="0">
              <a:lnSpc>
                <a:spcPct val="150000"/>
              </a:lnSpc>
              <a:buNone/>
            </a:pPr>
            <a:r>
              <a:rPr lang="en" sz="1800">
                <a:solidFill>
                  <a:schemeClr val="bg1"/>
                </a:solidFill>
                <a:latin typeface="Times New Roman"/>
                <a:cs typeface="Times New Roman"/>
              </a:rPr>
              <a:t>IT support or Service Desk improves  user experiences, using resources and time in resolving user issues. IT support  is a contact  point for solving user problem and bridge connects the company and user. The fundamental  IT support is the performance of the five IT support levels. These are level 0, level 1, level 2, level 3, and level 4 IT support(Kidd, 2019) </a:t>
            </a:r>
            <a:endParaRPr lang="en-US" sz="1800">
              <a:solidFill>
                <a:schemeClr val="bg1"/>
              </a:solidFill>
              <a:latin typeface="Calibri" panose="020F0502020204030204"/>
              <a:cs typeface="Calibri"/>
            </a:endParaRPr>
          </a:p>
          <a:p>
            <a:pPr>
              <a:lnSpc>
                <a:spcPct val="150000"/>
              </a:lnSpc>
              <a:buFont typeface="Wingdings" panose="020B0604020202020204" pitchFamily="34" charset="0"/>
              <a:buChar char="Ø"/>
            </a:pPr>
            <a:r>
              <a:rPr lang="en" sz="1800" b="1">
                <a:solidFill>
                  <a:srgbClr val="FF0000"/>
                </a:solidFill>
                <a:latin typeface="Times New Roman"/>
                <a:cs typeface="Times New Roman"/>
              </a:rPr>
              <a:t>IT Support -Level 0 :</a:t>
            </a:r>
            <a:r>
              <a:rPr lang="en" sz="1800">
                <a:solidFill>
                  <a:srgbClr val="FF0000"/>
                </a:solidFill>
                <a:latin typeface="Times New Roman"/>
                <a:cs typeface="Times New Roman"/>
              </a:rPr>
              <a:t> </a:t>
            </a:r>
            <a:r>
              <a:rPr lang="en" sz="1800">
                <a:solidFill>
                  <a:schemeClr val="bg1"/>
                </a:solidFill>
                <a:latin typeface="Times New Roman"/>
                <a:cs typeface="Times New Roman"/>
              </a:rPr>
              <a:t>A technology driven services or self-services for solving minor user issues.</a:t>
            </a:r>
            <a:endParaRPr lang="en-US" sz="1800">
              <a:solidFill>
                <a:schemeClr val="bg1"/>
              </a:solidFill>
              <a:latin typeface="Times New Roman"/>
              <a:cs typeface="Times New Roman"/>
            </a:endParaRPr>
          </a:p>
          <a:p>
            <a:pPr marL="0" indent="0">
              <a:lnSpc>
                <a:spcPct val="150000"/>
              </a:lnSpc>
              <a:buNone/>
            </a:pPr>
            <a:r>
              <a:rPr lang="en" sz="1800">
                <a:solidFill>
                  <a:schemeClr val="bg1"/>
                </a:solidFill>
                <a:latin typeface="Times New Roman"/>
                <a:cs typeface="Times New Roman"/>
              </a:rPr>
              <a:t>                                     log-in issues, change password, and  easy usages of software and hardware components.</a:t>
            </a:r>
            <a:endParaRPr lang="en-US" sz="1800">
              <a:solidFill>
                <a:schemeClr val="bg1"/>
              </a:solidFill>
              <a:latin typeface="Times New Roman"/>
              <a:cs typeface="Times New Roman"/>
            </a:endParaRPr>
          </a:p>
          <a:p>
            <a:pPr marL="0" indent="0">
              <a:lnSpc>
                <a:spcPct val="150000"/>
              </a:lnSpc>
              <a:buNone/>
            </a:pPr>
            <a:r>
              <a:rPr lang="en" sz="1800">
                <a:solidFill>
                  <a:schemeClr val="bg1"/>
                </a:solidFill>
                <a:latin typeface="Times New Roman"/>
                <a:cs typeface="Times New Roman"/>
              </a:rPr>
              <a:t>                                      Reducing the wasting time of qualified expertise( Nazari, 2022).</a:t>
            </a:r>
            <a:endParaRPr lang="en-US" sz="1800">
              <a:solidFill>
                <a:schemeClr val="bg1"/>
              </a:solidFill>
              <a:latin typeface="Times New Roman"/>
              <a:cs typeface="Times New Roman"/>
            </a:endParaRPr>
          </a:p>
          <a:p>
            <a:pPr>
              <a:lnSpc>
                <a:spcPct val="150000"/>
              </a:lnSpc>
              <a:buFont typeface="Wingdings" panose="020B0604020202020204" pitchFamily="34" charset="0"/>
              <a:buChar char="Ø"/>
            </a:pPr>
            <a:r>
              <a:rPr lang="en" sz="1800" b="1">
                <a:solidFill>
                  <a:srgbClr val="FF0000"/>
                </a:solidFill>
                <a:latin typeface="Times New Roman"/>
                <a:cs typeface="Times New Roman"/>
              </a:rPr>
              <a:t>IT Support-Level 1 </a:t>
            </a:r>
            <a:r>
              <a:rPr lang="en" sz="1800" b="1">
                <a:solidFill>
                  <a:schemeClr val="bg1"/>
                </a:solidFill>
                <a:latin typeface="Times New Roman"/>
                <a:cs typeface="Times New Roman"/>
              </a:rPr>
              <a:t>: T</a:t>
            </a:r>
            <a:r>
              <a:rPr lang="en" sz="1800">
                <a:solidFill>
                  <a:schemeClr val="bg1"/>
                </a:solidFill>
                <a:latin typeface="Times New Roman"/>
                <a:cs typeface="Times New Roman"/>
              </a:rPr>
              <a:t>echnical support begins in  level 1. </a:t>
            </a:r>
            <a:endParaRPr lang="en-US" sz="1800">
              <a:solidFill>
                <a:schemeClr val="bg1"/>
              </a:solidFill>
              <a:latin typeface="Times New Roman"/>
              <a:cs typeface="Times New Roman"/>
            </a:endParaRPr>
          </a:p>
          <a:p>
            <a:pPr marL="0" indent="0">
              <a:lnSpc>
                <a:spcPct val="150000"/>
              </a:lnSpc>
              <a:buNone/>
            </a:pPr>
            <a:r>
              <a:rPr lang="en" sz="1800">
                <a:solidFill>
                  <a:schemeClr val="bg1"/>
                </a:solidFill>
                <a:latin typeface="Times New Roman"/>
                <a:cs typeface="Times New Roman"/>
              </a:rPr>
              <a:t>                                        Person-to person first line contact . </a:t>
            </a:r>
            <a:endParaRPr lang="en-US" sz="1800">
              <a:solidFill>
                <a:schemeClr val="bg1"/>
              </a:solidFill>
              <a:latin typeface="Times New Roman"/>
              <a:cs typeface="Times New Roman"/>
            </a:endParaRPr>
          </a:p>
          <a:p>
            <a:pPr marL="0" indent="0">
              <a:lnSpc>
                <a:spcPct val="150000"/>
              </a:lnSpc>
              <a:buNone/>
            </a:pPr>
            <a:r>
              <a:rPr lang="en" sz="1800">
                <a:solidFill>
                  <a:schemeClr val="bg1"/>
                </a:solidFill>
                <a:latin typeface="Times New Roman"/>
                <a:cs typeface="Times New Roman"/>
              </a:rPr>
              <a:t>                                       Solves IT routine cases and issues that level 0 cannot resolve. </a:t>
            </a:r>
            <a:endParaRPr lang="en-US" sz="1800">
              <a:solidFill>
                <a:schemeClr val="bg1"/>
              </a:solidFill>
              <a:latin typeface="Times New Roman"/>
              <a:cs typeface="Times New Roman"/>
            </a:endParaRPr>
          </a:p>
          <a:p>
            <a:pPr marL="0" indent="0">
              <a:lnSpc>
                <a:spcPct val="150000"/>
              </a:lnSpc>
              <a:buNone/>
            </a:pPr>
            <a:r>
              <a:rPr lang="en" sz="1800">
                <a:solidFill>
                  <a:schemeClr val="bg1"/>
                </a:solidFill>
                <a:latin typeface="Times New Roman"/>
                <a:cs typeface="Times New Roman"/>
              </a:rPr>
              <a:t>                                       The responsibilities includes user account management,  end user technical  support, </a:t>
            </a:r>
            <a:endParaRPr lang="en-US" sz="1800">
              <a:solidFill>
                <a:schemeClr val="bg1"/>
              </a:solidFill>
              <a:latin typeface="Times New Roman"/>
              <a:cs typeface="Times New Roman"/>
            </a:endParaRPr>
          </a:p>
          <a:p>
            <a:pPr marL="0" indent="0">
              <a:lnSpc>
                <a:spcPct val="150000"/>
              </a:lnSpc>
              <a:buNone/>
            </a:pPr>
            <a:r>
              <a:rPr lang="en" sz="1800">
                <a:solidFill>
                  <a:schemeClr val="bg1"/>
                </a:solidFill>
                <a:latin typeface="Times New Roman"/>
                <a:cs typeface="Times New Roman"/>
              </a:rPr>
              <a:t>                                        proactive incident </a:t>
            </a:r>
            <a:r>
              <a:rPr lang="en-US" sz="1800">
                <a:solidFill>
                  <a:schemeClr val="bg1"/>
                </a:solidFill>
                <a:ea typeface="+mn-lt"/>
                <a:cs typeface="+mn-lt"/>
              </a:rPr>
              <a:t>(</a:t>
            </a:r>
            <a:r>
              <a:rPr lang="en-US" sz="1800">
                <a:solidFill>
                  <a:schemeClr val="bg1"/>
                </a:solidFill>
                <a:latin typeface="Times New Roman"/>
                <a:ea typeface="+mn-lt"/>
                <a:cs typeface="+mn-lt"/>
              </a:rPr>
              <a:t>Nazari, 2022).</a:t>
            </a:r>
            <a:endParaRPr lang="en" sz="1800">
              <a:solidFill>
                <a:schemeClr val="bg1"/>
              </a:solidFill>
              <a:latin typeface="Times New Roman"/>
              <a:ea typeface="+mn-lt"/>
              <a:cs typeface="+mn-lt"/>
            </a:endParaRPr>
          </a:p>
          <a:p>
            <a:pPr marL="0" indent="0">
              <a:lnSpc>
                <a:spcPct val="150000"/>
              </a:lnSpc>
              <a:buNone/>
            </a:pPr>
            <a:endParaRPr lang="en" sz="1800">
              <a:solidFill>
                <a:schemeClr val="bg1"/>
              </a:solidFill>
              <a:latin typeface="Times New Roman"/>
              <a:cs typeface="Times New Roman"/>
            </a:endParaRPr>
          </a:p>
          <a:p>
            <a:pPr>
              <a:lnSpc>
                <a:spcPct val="150000"/>
              </a:lnSpc>
              <a:buNone/>
            </a:pPr>
            <a:endParaRPr lang="en" sz="1800">
              <a:solidFill>
                <a:schemeClr val="bg1"/>
              </a:solidFill>
              <a:latin typeface="Times New Roman"/>
              <a:cs typeface="Times New Roman"/>
            </a:endParaRPr>
          </a:p>
          <a:p>
            <a:pPr>
              <a:buNone/>
            </a:pPr>
            <a:endParaRPr lang="en" sz="1800">
              <a:solidFill>
                <a:schemeClr val="bg1"/>
              </a:solidFill>
              <a:latin typeface="Times New Roman"/>
              <a:cs typeface="Times New Roman"/>
            </a:endParaRPr>
          </a:p>
          <a:p>
            <a:pPr>
              <a:buNone/>
            </a:pPr>
            <a:r>
              <a:rPr lang="en" sz="1800">
                <a:solidFill>
                  <a:schemeClr val="bg1"/>
                </a:solidFill>
                <a:latin typeface="Times New Roman"/>
                <a:cs typeface="Times New Roman"/>
              </a:rPr>
              <a:t>                                           </a:t>
            </a:r>
          </a:p>
          <a:p>
            <a:pPr>
              <a:buNone/>
            </a:pPr>
            <a:r>
              <a:rPr lang="en" sz="1800">
                <a:solidFill>
                  <a:schemeClr val="bg1"/>
                </a:solidFill>
                <a:latin typeface="Times New Roman"/>
                <a:cs typeface="Times New Roman"/>
              </a:rPr>
              <a:t>                                                                                                                                </a:t>
            </a:r>
          </a:p>
        </p:txBody>
      </p:sp>
    </p:spTree>
    <p:extLst>
      <p:ext uri="{BB962C8B-B14F-4D97-AF65-F5344CB8AC3E}">
        <p14:creationId xmlns:p14="http://schemas.microsoft.com/office/powerpoint/2010/main" val="318328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A9C03-D0D4-F24E-7B93-22A44AA70C01}"/>
              </a:ext>
            </a:extLst>
          </p:cNvPr>
          <p:cNvSpPr>
            <a:spLocks noGrp="1"/>
          </p:cNvSpPr>
          <p:nvPr>
            <p:ph idx="1"/>
          </p:nvPr>
        </p:nvSpPr>
        <p:spPr>
          <a:xfrm>
            <a:off x="275492" y="606426"/>
            <a:ext cx="11409871" cy="5547091"/>
          </a:xfrm>
        </p:spPr>
        <p:txBody>
          <a:bodyPr vert="horz" lIns="91440" tIns="45720" rIns="91440" bIns="45720" rtlCol="0" anchor="t">
            <a:noAutofit/>
          </a:bodyPr>
          <a:lstStyle/>
          <a:p>
            <a:pPr lvl="1">
              <a:lnSpc>
                <a:spcPct val="150000"/>
              </a:lnSpc>
              <a:buFont typeface="Wingdings" panose="020B0604020202020204" pitchFamily="34" charset="0"/>
              <a:buChar char="Ø"/>
            </a:pPr>
            <a:r>
              <a:rPr lang="en" sz="2000" b="1">
                <a:solidFill>
                  <a:srgbClr val="FF0000"/>
                </a:solidFill>
                <a:latin typeface="Times New Roman"/>
                <a:cs typeface="Times New Roman"/>
              </a:rPr>
              <a:t>IT Support-Level 2</a:t>
            </a:r>
            <a:r>
              <a:rPr lang="en" sz="2000" b="1">
                <a:solidFill>
                  <a:schemeClr val="bg1"/>
                </a:solidFill>
                <a:latin typeface="Times New Roman"/>
                <a:cs typeface="Times New Roman"/>
              </a:rPr>
              <a:t> : M</a:t>
            </a:r>
            <a:r>
              <a:rPr lang="en" sz="2000">
                <a:solidFill>
                  <a:schemeClr val="bg1"/>
                </a:solidFill>
                <a:latin typeface="Times New Roman"/>
                <a:cs typeface="Times New Roman"/>
              </a:rPr>
              <a:t>ain actor in the IT five model support.</a:t>
            </a:r>
            <a:endParaRPr lang="en-US" sz="2000">
              <a:solidFill>
                <a:schemeClr val="bg1"/>
              </a:solidFill>
              <a:latin typeface="Calibri" panose="020F0502020204030204"/>
              <a:cs typeface="Calibri" panose="020F0502020204030204"/>
            </a:endParaRPr>
          </a:p>
          <a:p>
            <a:pPr marL="457200" lvl="1" indent="0">
              <a:lnSpc>
                <a:spcPct val="150000"/>
              </a:lnSpc>
              <a:buNone/>
            </a:pPr>
            <a:r>
              <a:rPr lang="en" sz="2000">
                <a:solidFill>
                  <a:schemeClr val="bg1"/>
                </a:solidFill>
                <a:latin typeface="Times New Roman"/>
                <a:cs typeface="Times New Roman"/>
              </a:rPr>
              <a:t>                                       -Solves problems that could not be solved  in previous level.</a:t>
            </a:r>
            <a:endParaRPr lang="en-US" sz="2000">
              <a:solidFill>
                <a:schemeClr val="bg1"/>
              </a:solidFill>
              <a:latin typeface="Calibri" panose="020F0502020204030204"/>
              <a:cs typeface="Calibri" panose="020F0502020204030204"/>
            </a:endParaRPr>
          </a:p>
          <a:p>
            <a:pPr marL="457200" lvl="1" indent="0">
              <a:lnSpc>
                <a:spcPct val="150000"/>
              </a:lnSpc>
              <a:buNone/>
            </a:pPr>
            <a:r>
              <a:rPr lang="en" sz="2000">
                <a:solidFill>
                  <a:schemeClr val="bg1"/>
                </a:solidFill>
                <a:latin typeface="Times New Roman"/>
                <a:cs typeface="Times New Roman"/>
              </a:rPr>
              <a:t>                                       -Develop technical based articles, documenting mitigation techniques , </a:t>
            </a:r>
            <a:endParaRPr lang="en-US" sz="2000">
              <a:solidFill>
                <a:schemeClr val="bg1"/>
              </a:solidFill>
              <a:latin typeface="Calibri" panose="020F0502020204030204"/>
              <a:cs typeface="Calibri" panose="020F0502020204030204"/>
            </a:endParaRPr>
          </a:p>
          <a:p>
            <a:pPr marL="457200" lvl="1" indent="0">
              <a:lnSpc>
                <a:spcPct val="150000"/>
              </a:lnSpc>
              <a:buNone/>
            </a:pPr>
            <a:r>
              <a:rPr lang="en" sz="2000">
                <a:solidFill>
                  <a:schemeClr val="bg1"/>
                </a:solidFill>
                <a:latin typeface="Times New Roman"/>
                <a:cs typeface="Times New Roman"/>
              </a:rPr>
              <a:t>                                           and contacting or visiting the customer if it required. </a:t>
            </a:r>
            <a:endParaRPr lang="en-US" sz="2000">
              <a:solidFill>
                <a:schemeClr val="bg1"/>
              </a:solidFill>
              <a:latin typeface="Calibri" panose="020F0502020204030204"/>
              <a:cs typeface="Calibri" panose="020F0502020204030204"/>
            </a:endParaRPr>
          </a:p>
          <a:p>
            <a:pPr marL="457200" lvl="1" indent="0">
              <a:lnSpc>
                <a:spcPct val="150000"/>
              </a:lnSpc>
              <a:buNone/>
            </a:pPr>
            <a:r>
              <a:rPr lang="en" sz="2000">
                <a:solidFill>
                  <a:schemeClr val="bg1"/>
                </a:solidFill>
                <a:latin typeface="Times New Roman"/>
                <a:cs typeface="Times New Roman"/>
              </a:rPr>
              <a:t>                                        -The team  is  with high level  IT skills </a:t>
            </a:r>
            <a:endParaRPr lang="en-US" sz="2000">
              <a:solidFill>
                <a:schemeClr val="bg1"/>
              </a:solidFill>
              <a:latin typeface="Calibri" panose="020F0502020204030204"/>
              <a:cs typeface="Calibri"/>
            </a:endParaRPr>
          </a:p>
          <a:p>
            <a:pPr marL="628650" lvl="1">
              <a:lnSpc>
                <a:spcPct val="150000"/>
              </a:lnSpc>
              <a:buFont typeface="Wingdings" panose="020B0604020202020204" pitchFamily="34" charset="0"/>
              <a:buChar char="Ø"/>
            </a:pPr>
            <a:r>
              <a:rPr lang="en" sz="2000" b="1">
                <a:solidFill>
                  <a:srgbClr val="FF0000"/>
                </a:solidFill>
                <a:latin typeface="Times New Roman"/>
                <a:cs typeface="Times New Roman"/>
              </a:rPr>
              <a:t> IT Support-Level 3 :</a:t>
            </a:r>
            <a:r>
              <a:rPr lang="en" sz="2000" b="1">
                <a:solidFill>
                  <a:schemeClr val="bg1"/>
                </a:solidFill>
                <a:latin typeface="Times New Roman"/>
                <a:cs typeface="Times New Roman"/>
              </a:rPr>
              <a:t>T</a:t>
            </a:r>
            <a:r>
              <a:rPr lang="en" sz="2000">
                <a:solidFill>
                  <a:schemeClr val="bg1"/>
                </a:solidFill>
                <a:latin typeface="Times New Roman"/>
                <a:cs typeface="Times New Roman"/>
              </a:rPr>
              <a:t>he top technical level support </a:t>
            </a:r>
            <a:endParaRPr lang="en-US" sz="2000">
              <a:solidFill>
                <a:schemeClr val="bg1"/>
              </a:solidFill>
              <a:latin typeface="Calibri" panose="020F0502020204030204"/>
              <a:cs typeface="Calibri"/>
            </a:endParaRPr>
          </a:p>
          <a:p>
            <a:pPr marL="457200" lvl="1" indent="0">
              <a:lnSpc>
                <a:spcPct val="150000"/>
              </a:lnSpc>
              <a:buNone/>
            </a:pPr>
            <a:r>
              <a:rPr lang="en" sz="2000">
                <a:solidFill>
                  <a:schemeClr val="bg1"/>
                </a:solidFill>
                <a:latin typeface="Times New Roman"/>
                <a:cs typeface="Times New Roman"/>
              </a:rPr>
              <a:t>                                       -Greater quality resources and permissions to design, engineer, and maintain </a:t>
            </a:r>
          </a:p>
          <a:p>
            <a:pPr marL="457200" lvl="1" indent="0">
              <a:lnSpc>
                <a:spcPct val="150000"/>
              </a:lnSpc>
              <a:buNone/>
            </a:pPr>
            <a:r>
              <a:rPr lang="en" sz="2000">
                <a:solidFill>
                  <a:schemeClr val="bg1"/>
                </a:solidFill>
                <a:latin typeface="Times New Roman"/>
                <a:cs typeface="Times New Roman"/>
              </a:rPr>
              <a:t>                                       -Certify tickets are properly scaled, develop improvement programs </a:t>
            </a:r>
            <a:endParaRPr lang="en-US" sz="2000">
              <a:solidFill>
                <a:schemeClr val="bg1"/>
              </a:solidFill>
              <a:latin typeface="Calibri" panose="020F0502020204030204"/>
              <a:cs typeface="Calibri"/>
            </a:endParaRPr>
          </a:p>
          <a:p>
            <a:pPr marL="457200" lvl="1" indent="0">
              <a:lnSpc>
                <a:spcPct val="150000"/>
              </a:lnSpc>
              <a:buNone/>
            </a:pPr>
            <a:r>
              <a:rPr lang="en" sz="2000">
                <a:solidFill>
                  <a:schemeClr val="bg1"/>
                </a:solidFill>
                <a:latin typeface="Times New Roman"/>
                <a:cs typeface="Times New Roman"/>
              </a:rPr>
              <a:t>                                          troubleshoot issues  in detail ,  develop knowledge-based guidelines, </a:t>
            </a:r>
            <a:endParaRPr lang="en-US" sz="2000">
              <a:solidFill>
                <a:schemeClr val="bg1"/>
              </a:solidFill>
              <a:latin typeface="Calibri" panose="020F0502020204030204"/>
              <a:cs typeface="Calibri"/>
            </a:endParaRPr>
          </a:p>
          <a:p>
            <a:pPr marL="457200" lvl="1" indent="0">
              <a:lnSpc>
                <a:spcPct val="150000"/>
              </a:lnSpc>
              <a:buNone/>
            </a:pPr>
            <a:r>
              <a:rPr lang="en" sz="2000">
                <a:solidFill>
                  <a:schemeClr val="bg1"/>
                </a:solidFill>
                <a:latin typeface="Times New Roman"/>
                <a:cs typeface="Times New Roman"/>
              </a:rPr>
              <a:t>                                        -Communicate stakeholders  and document resolution procedures </a:t>
            </a:r>
            <a:r>
              <a:rPr lang="en-US" sz="1800">
                <a:solidFill>
                  <a:schemeClr val="bg1"/>
                </a:solidFill>
                <a:ea typeface="+mn-lt"/>
                <a:cs typeface="+mn-lt"/>
              </a:rPr>
              <a:t>(</a:t>
            </a:r>
            <a:r>
              <a:rPr lang="en-US" sz="1800">
                <a:solidFill>
                  <a:schemeClr val="bg1"/>
                </a:solidFill>
                <a:latin typeface="Times New Roman"/>
                <a:cs typeface="Times New Roman"/>
              </a:rPr>
              <a:t>Nazari, 2022).</a:t>
            </a:r>
            <a:endParaRPr lang="en" sz="1800">
              <a:solidFill>
                <a:schemeClr val="bg1"/>
              </a:solidFill>
              <a:latin typeface="Times New Roman"/>
              <a:cs typeface="Times New Roman"/>
            </a:endParaRPr>
          </a:p>
          <a:p>
            <a:pPr marL="457200" lvl="1" indent="0">
              <a:lnSpc>
                <a:spcPct val="150000"/>
              </a:lnSpc>
              <a:buNone/>
            </a:pPr>
            <a:r>
              <a:rPr lang="en" sz="2000">
                <a:solidFill>
                  <a:schemeClr val="bg1"/>
                </a:solidFill>
                <a:latin typeface="Times New Roman"/>
                <a:cs typeface="Times New Roman"/>
              </a:rPr>
              <a:t>.</a:t>
            </a:r>
            <a:endParaRPr lang="en-US" sz="2000">
              <a:solidFill>
                <a:schemeClr val="bg1"/>
              </a:solidFill>
              <a:latin typeface="Calibri"/>
              <a:cs typeface="Calibri"/>
            </a:endParaRPr>
          </a:p>
        </p:txBody>
      </p:sp>
    </p:spTree>
    <p:extLst>
      <p:ext uri="{BB962C8B-B14F-4D97-AF65-F5344CB8AC3E}">
        <p14:creationId xmlns:p14="http://schemas.microsoft.com/office/powerpoint/2010/main" val="2174554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2" name="Freeform: Shape 11">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person wearing a headset and sitting at a desk with a computer&#10;&#10;Description automatically generated">
            <a:extLst>
              <a:ext uri="{FF2B5EF4-FFF2-40B4-BE49-F238E27FC236}">
                <a16:creationId xmlns:a16="http://schemas.microsoft.com/office/drawing/2014/main" id="{0E57F3CE-F39A-5567-89BE-2E6998EAF15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1085" y="2429145"/>
            <a:ext cx="3555043" cy="1999711"/>
          </a:xfrm>
          <a:prstGeom prst="rect">
            <a:avLst/>
          </a:prstGeom>
          <a:solidFill>
            <a:srgbClr val="FFFFFF">
              <a:shade val="85000"/>
            </a:srgbClr>
          </a:solidFill>
          <a:scene3d>
            <a:camera prst="perspectiveContrastingLeftFacing">
              <a:rot lat="540000" lon="2100000" rev="0"/>
            </a:camera>
            <a:lightRig rig="soft" dir="t"/>
          </a:scene3d>
          <a:sp3d contourW="12700" prstMaterial="matte">
            <a:bevelT w="63500" h="50800"/>
            <a:contourClr>
              <a:srgbClr val="C0C0C0"/>
            </a:contourClr>
          </a:sp3d>
        </p:spPr>
      </p:pic>
      <p:grpSp>
        <p:nvGrpSpPr>
          <p:cNvPr id="19"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0" name="Freeform: Shape 19">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9E1E519C-3783-34D6-694E-B41DD1CD001F}"/>
              </a:ext>
            </a:extLst>
          </p:cNvPr>
          <p:cNvSpPr>
            <a:spLocks noGrp="1"/>
          </p:cNvSpPr>
          <p:nvPr>
            <p:ph idx="1"/>
          </p:nvPr>
        </p:nvSpPr>
        <p:spPr>
          <a:xfrm>
            <a:off x="4245879" y="798687"/>
            <a:ext cx="7402530" cy="4380092"/>
          </a:xfrm>
        </p:spPr>
        <p:txBody>
          <a:bodyPr vert="horz" lIns="91440" tIns="45720" rIns="91440" bIns="45720" rtlCol="0" anchor="t">
            <a:normAutofit/>
          </a:bodyPr>
          <a:lstStyle/>
          <a:p>
            <a:pPr marL="0" indent="0">
              <a:buNone/>
            </a:pPr>
            <a:r>
              <a:rPr lang="en" sz="1800" b="1">
                <a:solidFill>
                  <a:srgbClr val="FF0000"/>
                </a:solidFill>
                <a:latin typeface="Times New Roman"/>
                <a:cs typeface="Times New Roman"/>
              </a:rPr>
              <a:t>........Continuing</a:t>
            </a:r>
            <a:r>
              <a:rPr lang="en" sz="1800" b="1">
                <a:solidFill>
                  <a:schemeClr val="bg1"/>
                </a:solidFill>
                <a:latin typeface="Times New Roman"/>
                <a:cs typeface="Times New Roman"/>
              </a:rPr>
              <a:t> </a:t>
            </a:r>
            <a:endParaRPr lang="en-US" sz="1800">
              <a:solidFill>
                <a:schemeClr val="bg1"/>
              </a:solidFill>
              <a:latin typeface="Times New Roman"/>
              <a:cs typeface="Times New Roman"/>
            </a:endParaRPr>
          </a:p>
          <a:p>
            <a:pPr marL="0" indent="0">
              <a:buNone/>
            </a:pPr>
            <a:endParaRPr lang="en" sz="1800" b="1">
              <a:solidFill>
                <a:schemeClr val="bg1"/>
              </a:solidFill>
              <a:latin typeface="Times New Roman"/>
              <a:cs typeface="Times New Roman"/>
            </a:endParaRPr>
          </a:p>
          <a:p>
            <a:pPr marL="0" indent="0">
              <a:lnSpc>
                <a:spcPct val="150000"/>
              </a:lnSpc>
              <a:buNone/>
            </a:pPr>
            <a:r>
              <a:rPr lang="en" sz="1800" b="1">
                <a:solidFill>
                  <a:srgbClr val="FF0000"/>
                </a:solidFill>
                <a:latin typeface="Times New Roman"/>
                <a:cs typeface="Times New Roman"/>
              </a:rPr>
              <a:t>IT Support- Level –4 </a:t>
            </a:r>
            <a:r>
              <a:rPr lang="en" sz="1800" b="1">
                <a:solidFill>
                  <a:schemeClr val="bg1"/>
                </a:solidFill>
                <a:latin typeface="Times New Roman"/>
                <a:cs typeface="Times New Roman"/>
              </a:rPr>
              <a:t>:</a:t>
            </a:r>
            <a:r>
              <a:rPr lang="en" sz="1800">
                <a:solidFill>
                  <a:schemeClr val="bg1"/>
                </a:solidFill>
                <a:latin typeface="Times New Roman"/>
                <a:cs typeface="Times New Roman"/>
              </a:rPr>
              <a:t> </a:t>
            </a:r>
            <a:r>
              <a:rPr lang="en" sz="2000">
                <a:solidFill>
                  <a:schemeClr val="bg1"/>
                </a:solidFill>
                <a:latin typeface="Times New Roman"/>
                <a:cs typeface="Times New Roman"/>
              </a:rPr>
              <a:t>The final and external IT support level for the complex issues                                                                          </a:t>
            </a:r>
            <a:endParaRPr lang="en-US" sz="2000">
              <a:solidFill>
                <a:schemeClr val="bg1"/>
              </a:solidFill>
              <a:latin typeface="Times New Roman"/>
              <a:cs typeface="Times New Roman"/>
            </a:endParaRPr>
          </a:p>
          <a:p>
            <a:pPr marL="0" indent="0">
              <a:lnSpc>
                <a:spcPct val="150000"/>
              </a:lnSpc>
              <a:buNone/>
            </a:pPr>
            <a:r>
              <a:rPr lang="en" sz="2000">
                <a:solidFill>
                  <a:schemeClr val="bg1"/>
                </a:solidFill>
                <a:latin typeface="Times New Roman"/>
                <a:cs typeface="Times New Roman"/>
              </a:rPr>
              <a:t>  -Aims to resolve complex incidents effectively by utilizing IT outsourcing.                                                         </a:t>
            </a:r>
            <a:endParaRPr lang="en-US" sz="2000">
              <a:solidFill>
                <a:schemeClr val="bg1"/>
              </a:solidFill>
              <a:latin typeface="Times New Roman"/>
              <a:cs typeface="Times New Roman"/>
            </a:endParaRPr>
          </a:p>
          <a:p>
            <a:pPr marL="0" indent="0">
              <a:lnSpc>
                <a:spcPct val="150000"/>
              </a:lnSpc>
              <a:buNone/>
            </a:pPr>
            <a:r>
              <a:rPr lang="en" sz="2000">
                <a:solidFill>
                  <a:schemeClr val="bg1"/>
                </a:solidFill>
                <a:latin typeface="Times New Roman"/>
                <a:cs typeface="Times New Roman"/>
              </a:rPr>
              <a:t>- Outsourcing is a technique of replacing inner IT resource of a company  with external IT resources for issue mitigation and technical consultation</a:t>
            </a:r>
            <a:r>
              <a:rPr lang="en" sz="2000">
                <a:solidFill>
                  <a:schemeClr val="bg1"/>
                </a:solidFill>
                <a:latin typeface="Times New Roman"/>
                <a:ea typeface="+mn-lt"/>
                <a:cs typeface="Times New Roman"/>
              </a:rPr>
              <a:t> (</a:t>
            </a:r>
            <a:r>
              <a:rPr lang="en-US" sz="1800">
                <a:solidFill>
                  <a:schemeClr val="bg1"/>
                </a:solidFill>
                <a:latin typeface="Times New Roman"/>
                <a:ea typeface="+mn-lt"/>
                <a:cs typeface="+mn-lt"/>
              </a:rPr>
              <a:t>Aranda ,2022).</a:t>
            </a:r>
            <a:r>
              <a:rPr lang="en" sz="1800">
                <a:solidFill>
                  <a:schemeClr val="bg1"/>
                </a:solidFill>
                <a:latin typeface="Times New Roman"/>
                <a:cs typeface="Times New Roman"/>
              </a:rPr>
              <a:t>  </a:t>
            </a:r>
            <a:r>
              <a:rPr lang="en-US" sz="1800" b="1">
                <a:solidFill>
                  <a:schemeClr val="bg1"/>
                </a:solidFill>
                <a:latin typeface="Times New Roman"/>
                <a:cs typeface="Times New Roman"/>
              </a:rPr>
              <a:t>     </a:t>
            </a:r>
            <a:r>
              <a:rPr lang="en-US" sz="2000" b="1">
                <a:solidFill>
                  <a:schemeClr val="bg1"/>
                </a:solidFill>
                <a:latin typeface="Times New Roman"/>
                <a:cs typeface="Times New Roman"/>
              </a:rPr>
              <a:t>                                                           </a:t>
            </a:r>
            <a:endParaRPr lang="en-US" sz="2000">
              <a:solidFill>
                <a:schemeClr val="bg1"/>
              </a:solidFill>
              <a:latin typeface="Times New Roman"/>
              <a:cs typeface="Times New Roman"/>
            </a:endParaRPr>
          </a:p>
          <a:p>
            <a:pPr>
              <a:lnSpc>
                <a:spcPct val="150000"/>
              </a:lnSpc>
            </a:pPr>
            <a:endParaRPr lang="en-US" sz="2000">
              <a:solidFill>
                <a:schemeClr val="bg1"/>
              </a:solidFill>
              <a:cs typeface="Calibri"/>
            </a:endParaRPr>
          </a:p>
        </p:txBody>
      </p:sp>
    </p:spTree>
    <p:extLst>
      <p:ext uri="{BB962C8B-B14F-4D97-AF65-F5344CB8AC3E}">
        <p14:creationId xmlns:p14="http://schemas.microsoft.com/office/powerpoint/2010/main" val="1060216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8A1E-9415-31FE-921F-A314DEEC1025}"/>
              </a:ext>
            </a:extLst>
          </p:cNvPr>
          <p:cNvSpPr>
            <a:spLocks noGrp="1"/>
          </p:cNvSpPr>
          <p:nvPr>
            <p:ph type="title"/>
          </p:nvPr>
        </p:nvSpPr>
        <p:spPr>
          <a:xfrm>
            <a:off x="838200" y="365125"/>
            <a:ext cx="10515600" cy="635450"/>
          </a:xfrm>
        </p:spPr>
        <p:txBody>
          <a:bodyPr/>
          <a:lstStyle/>
          <a:p>
            <a:pPr algn="ctr"/>
            <a:r>
              <a:rPr lang="en-US" sz="2400">
                <a:solidFill>
                  <a:srgbClr val="FF0000"/>
                </a:solidFill>
                <a:latin typeface="Times New Roman"/>
                <a:cs typeface="Calibri Light" panose="020F0302020204030204"/>
              </a:rPr>
              <a:t>Conclusion </a:t>
            </a:r>
            <a:endParaRPr lang="en-US">
              <a:solidFill>
                <a:srgbClr val="FF0000"/>
              </a:solidFill>
              <a:cs typeface="Calibri Light" panose="020F0302020204030204"/>
            </a:endParaRPr>
          </a:p>
        </p:txBody>
      </p:sp>
      <p:sp>
        <p:nvSpPr>
          <p:cNvPr id="3" name="Content Placeholder 2">
            <a:extLst>
              <a:ext uri="{FF2B5EF4-FFF2-40B4-BE49-F238E27FC236}">
                <a16:creationId xmlns:a16="http://schemas.microsoft.com/office/drawing/2014/main" id="{D3334FA3-521C-ED92-5E64-804C8F0D299F}"/>
              </a:ext>
            </a:extLst>
          </p:cNvPr>
          <p:cNvSpPr>
            <a:spLocks noGrp="1"/>
          </p:cNvSpPr>
          <p:nvPr>
            <p:ph idx="1"/>
          </p:nvPr>
        </p:nvSpPr>
        <p:spPr>
          <a:xfrm>
            <a:off x="651295" y="1063625"/>
            <a:ext cx="10860656" cy="4854545"/>
          </a:xfrm>
        </p:spPr>
        <p:txBody>
          <a:bodyPr vert="horz" lIns="91440" tIns="45720" rIns="91440" bIns="45720" rtlCol="0" anchor="t">
            <a:normAutofit fontScale="92500" lnSpcReduction="20000"/>
          </a:bodyPr>
          <a:lstStyle/>
          <a:p>
            <a:pPr marL="0" indent="0">
              <a:lnSpc>
                <a:spcPct val="150000"/>
              </a:lnSpc>
              <a:buNone/>
            </a:pPr>
            <a:r>
              <a:rPr lang="en" sz="1200" b="1">
                <a:solidFill>
                  <a:schemeClr val="bg1"/>
                </a:solidFill>
                <a:latin typeface="Times New Roman"/>
                <a:cs typeface="Times New Roman"/>
              </a:rPr>
              <a:t>     </a:t>
            </a:r>
            <a:r>
              <a:rPr lang="en" sz="1800" b="1">
                <a:solidFill>
                  <a:schemeClr val="bg1"/>
                </a:solidFill>
                <a:latin typeface="Times New Roman"/>
                <a:cs typeface="Times New Roman"/>
              </a:rPr>
              <a:t>     </a:t>
            </a:r>
            <a:r>
              <a:rPr lang="en-US" sz="1800">
                <a:solidFill>
                  <a:schemeClr val="bg1"/>
                </a:solidFill>
                <a:latin typeface="Times New Roman"/>
                <a:cs typeface="Times New Roman"/>
              </a:rPr>
              <a:t>In today's dynamic IT world, creating a good quality system solution requires a coordination of human, technical and behavioral skills, and efficiently usage of resources. Understanding this , the NEMT software project team conscientiously construct its project plan , documenting knowledge-based work procedures , preparing its members with all technical and soft skills , and assemble the right methodologies and tools to develop the proposed solution. The NEMT team started its project by conducting business assessment, requirements specification, and analyzing the requirement using a popular strategic plan SWOT analysis. This helps to have a clear understanding on the business goals , user requirements, and determine what to improve and continue to work. By implementing the Software Development Life Cycle(SDLC) the team able to organize its  work plans, and sketch timelines and required resources in the spreadsheet.com tool. Additionally, KPI technique is integrated to measure project progress and team performance using carefully studied metrics and communication progress and performance reports has been achieved through Scrum meetings . Furthermore, risk reduction strategies are incorporated to proactively response the inevitable risks during the project using software risk management methods and tools such as qualitative risk assessment, risk matrix , and risk registry. At last, IT support services is coordinated as part of project to ensure there will be a continuous connection between the user and the company to solve any simple to multi-level user issues.   </a:t>
            </a:r>
            <a:endParaRPr lang="en-US" sz="1800">
              <a:solidFill>
                <a:schemeClr val="bg1"/>
              </a:solidFill>
              <a:cs typeface="Calibri"/>
            </a:endParaRPr>
          </a:p>
          <a:p>
            <a:pPr>
              <a:lnSpc>
                <a:spcPct val="150000"/>
              </a:lnSpc>
            </a:pPr>
            <a:endParaRPr lang="en-US" sz="1800">
              <a:solidFill>
                <a:schemeClr val="bg1"/>
              </a:solidFill>
              <a:cs typeface="Calibri"/>
            </a:endParaRPr>
          </a:p>
          <a:p>
            <a:pPr>
              <a:lnSpc>
                <a:spcPct val="150000"/>
              </a:lnSpc>
            </a:pPr>
            <a:endParaRPr lang="en-US" sz="1800">
              <a:solidFill>
                <a:schemeClr val="bg1"/>
              </a:solidFill>
              <a:cs typeface="Calibri"/>
            </a:endParaRPr>
          </a:p>
        </p:txBody>
      </p:sp>
    </p:spTree>
    <p:extLst>
      <p:ext uri="{BB962C8B-B14F-4D97-AF65-F5344CB8AC3E}">
        <p14:creationId xmlns:p14="http://schemas.microsoft.com/office/powerpoint/2010/main" val="207808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7A34-A1DA-35C8-2F50-7EB1EB8E7EA7}"/>
              </a:ext>
            </a:extLst>
          </p:cNvPr>
          <p:cNvSpPr>
            <a:spLocks noGrp="1"/>
          </p:cNvSpPr>
          <p:nvPr>
            <p:ph type="title"/>
          </p:nvPr>
        </p:nvSpPr>
        <p:spPr>
          <a:xfrm>
            <a:off x="838200" y="365125"/>
            <a:ext cx="10515600" cy="506054"/>
          </a:xfrm>
        </p:spPr>
        <p:txBody>
          <a:bodyPr>
            <a:normAutofit/>
          </a:bodyPr>
          <a:lstStyle/>
          <a:p>
            <a:pPr algn="ctr"/>
            <a:r>
              <a:rPr lang="en-US" sz="1800" b="1">
                <a:solidFill>
                  <a:schemeClr val="bg1"/>
                </a:solidFill>
                <a:latin typeface="Times New Roman"/>
                <a:cs typeface="Calibri Light" panose="020F0302020204030204"/>
              </a:rPr>
              <a:t>References </a:t>
            </a:r>
            <a:endParaRPr lang="en-US" b="1">
              <a:solidFill>
                <a:schemeClr val="bg1"/>
              </a:solidFill>
              <a:latin typeface="Times New Roman"/>
              <a:cs typeface="Calibri Light" panose="020F0302020204030204"/>
            </a:endParaRPr>
          </a:p>
        </p:txBody>
      </p:sp>
      <p:sp>
        <p:nvSpPr>
          <p:cNvPr id="3" name="Content Placeholder 2">
            <a:extLst>
              <a:ext uri="{FF2B5EF4-FFF2-40B4-BE49-F238E27FC236}">
                <a16:creationId xmlns:a16="http://schemas.microsoft.com/office/drawing/2014/main" id="{520F6035-97C8-1C48-A6DF-BB018279CA54}"/>
              </a:ext>
            </a:extLst>
          </p:cNvPr>
          <p:cNvSpPr>
            <a:spLocks noGrp="1"/>
          </p:cNvSpPr>
          <p:nvPr>
            <p:ph idx="1"/>
          </p:nvPr>
        </p:nvSpPr>
        <p:spPr>
          <a:xfrm>
            <a:off x="780691" y="1106757"/>
            <a:ext cx="10515600" cy="5285866"/>
          </a:xfrm>
        </p:spPr>
        <p:txBody>
          <a:bodyPr vert="horz" lIns="91440" tIns="45720" rIns="91440" bIns="45720" rtlCol="0" anchor="t">
            <a:normAutofit fontScale="92500" lnSpcReduction="10000"/>
          </a:bodyPr>
          <a:lstStyle/>
          <a:p>
            <a:pPr marL="0" indent="0">
              <a:buNone/>
            </a:pPr>
            <a:r>
              <a:rPr lang="en-US" sz="1600">
                <a:solidFill>
                  <a:schemeClr val="bg1"/>
                </a:solidFill>
                <a:latin typeface="Times New Roman"/>
                <a:cs typeface="Times New Roman"/>
              </a:rPr>
              <a:t>Amitava, D. (2023). </a:t>
            </a:r>
            <a:r>
              <a:rPr lang="en-US" sz="1600" i="1">
                <a:solidFill>
                  <a:schemeClr val="bg1"/>
                </a:solidFill>
                <a:latin typeface="Times New Roman"/>
                <a:cs typeface="Times New Roman"/>
              </a:rPr>
              <a:t>What are the key performance indicators (KPIs) for software project management?</a:t>
            </a:r>
            <a:r>
              <a:rPr lang="en-US" sz="1600">
                <a:solidFill>
                  <a:schemeClr val="bg1"/>
                </a:solidFill>
                <a:latin typeface="Times New Roman"/>
                <a:cs typeface="Times New Roman"/>
              </a:rPr>
              <a:t> LinkedIn. </a:t>
            </a:r>
            <a:endParaRPr lang="en-US" sz="1600">
              <a:solidFill>
                <a:schemeClr val="bg1"/>
              </a:solidFill>
              <a:latin typeface="Calibri" panose="020F0502020204030204"/>
              <a:cs typeface="Calibri" panose="020F0502020204030204"/>
            </a:endParaRPr>
          </a:p>
          <a:p>
            <a:pPr marL="0" indent="0">
              <a:buNone/>
            </a:pPr>
            <a:r>
              <a:rPr lang="en-US" sz="1600">
                <a:solidFill>
                  <a:schemeClr val="bg1"/>
                </a:solidFill>
                <a:latin typeface="Times New Roman"/>
                <a:cs typeface="Times New Roman"/>
              </a:rPr>
              <a:t>        https://www.linkedin.com/advice/0/what-key- performance-indicators-</a:t>
            </a:r>
            <a:r>
              <a:rPr lang="en-US" sz="1600" err="1">
                <a:solidFill>
                  <a:schemeClr val="bg1"/>
                </a:solidFill>
                <a:latin typeface="Times New Roman"/>
                <a:cs typeface="Times New Roman"/>
              </a:rPr>
              <a:t>kpis</a:t>
            </a:r>
            <a:r>
              <a:rPr lang="en-US" sz="1600">
                <a:solidFill>
                  <a:schemeClr val="bg1"/>
                </a:solidFill>
                <a:latin typeface="Times New Roman"/>
                <a:cs typeface="Times New Roman"/>
              </a:rPr>
              <a:t>#</a:t>
            </a:r>
            <a:endParaRPr lang="en-US" sz="1600">
              <a:solidFill>
                <a:schemeClr val="bg1"/>
              </a:solidFill>
              <a:cs typeface="Calibri"/>
            </a:endParaRPr>
          </a:p>
          <a:p>
            <a:pPr marL="0" indent="0">
              <a:buNone/>
            </a:pPr>
            <a:r>
              <a:rPr lang="en-US" sz="1600">
                <a:solidFill>
                  <a:schemeClr val="bg1"/>
                </a:solidFill>
                <a:latin typeface="Times New Roman"/>
                <a:cs typeface="Times New Roman"/>
              </a:rPr>
              <a:t>Burak, A. (2023, May 23). </a:t>
            </a:r>
            <a:r>
              <a:rPr lang="en-US" sz="1600" i="1">
                <a:solidFill>
                  <a:schemeClr val="bg1"/>
                </a:solidFill>
                <a:latin typeface="Times New Roman"/>
                <a:cs typeface="Times New Roman"/>
              </a:rPr>
              <a:t>Agile Software Development Team Structure</a:t>
            </a:r>
            <a:r>
              <a:rPr lang="en-US" sz="1600">
                <a:solidFill>
                  <a:schemeClr val="bg1"/>
                </a:solidFill>
                <a:latin typeface="Times New Roman"/>
                <a:cs typeface="Times New Roman"/>
              </a:rPr>
              <a:t>. Relevant. </a:t>
            </a:r>
          </a:p>
          <a:p>
            <a:pPr marL="0" indent="0">
              <a:buNone/>
            </a:pPr>
            <a:r>
              <a:rPr lang="en-US" sz="1600">
                <a:solidFill>
                  <a:schemeClr val="bg1"/>
                </a:solidFill>
                <a:latin typeface="Times New Roman"/>
                <a:cs typeface="Times New Roman"/>
              </a:rPr>
              <a:t>        https://relevant.software/blog/what-agile-software-development-team-structure-looks-like/</a:t>
            </a:r>
          </a:p>
          <a:p>
            <a:pPr marL="0" indent="0">
              <a:buNone/>
            </a:pPr>
            <a:r>
              <a:rPr lang="en-US" sz="1600">
                <a:solidFill>
                  <a:schemeClr val="bg1"/>
                </a:solidFill>
                <a:latin typeface="Times New Roman"/>
                <a:cs typeface="Times New Roman"/>
              </a:rPr>
              <a:t>Danby , S. (2023, January 5). </a:t>
            </a:r>
            <a:r>
              <a:rPr lang="en-US" sz="1600" i="1">
                <a:solidFill>
                  <a:schemeClr val="bg1"/>
                </a:solidFill>
                <a:latin typeface="Times New Roman"/>
                <a:cs typeface="Times New Roman"/>
              </a:rPr>
              <a:t>The Basics of Tier 2 Help Desk</a:t>
            </a:r>
            <a:r>
              <a:rPr lang="en-US" sz="1600">
                <a:solidFill>
                  <a:schemeClr val="bg1"/>
                </a:solidFill>
                <a:latin typeface="Times New Roman"/>
                <a:cs typeface="Times New Roman"/>
              </a:rPr>
              <a:t>. </a:t>
            </a:r>
            <a:r>
              <a:rPr lang="en-US" sz="1600" err="1">
                <a:solidFill>
                  <a:schemeClr val="bg1"/>
                </a:solidFill>
                <a:latin typeface="Times New Roman"/>
                <a:cs typeface="Times New Roman"/>
              </a:rPr>
              <a:t>Invgate</a:t>
            </a:r>
            <a:r>
              <a:rPr lang="en-US" sz="1600">
                <a:solidFill>
                  <a:schemeClr val="bg1"/>
                </a:solidFill>
                <a:latin typeface="Times New Roman"/>
                <a:cs typeface="Times New Roman"/>
              </a:rPr>
              <a:t> blogs. </a:t>
            </a:r>
          </a:p>
          <a:p>
            <a:pPr marL="0" indent="0">
              <a:buNone/>
            </a:pPr>
            <a:r>
              <a:rPr lang="en-US" sz="1600">
                <a:solidFill>
                  <a:schemeClr val="bg1"/>
                </a:solidFill>
                <a:latin typeface="Times New Roman"/>
                <a:cs typeface="Times New Roman"/>
              </a:rPr>
              <a:t>          https://blog.invgate.com/tier-2-help-desk</a:t>
            </a:r>
            <a:endParaRPr lang="en-US" sz="1600">
              <a:solidFill>
                <a:schemeClr val="bg1"/>
              </a:solidFill>
              <a:cs typeface="Calibri"/>
            </a:endParaRPr>
          </a:p>
          <a:p>
            <a:pPr marL="0" indent="0">
              <a:buNone/>
            </a:pPr>
            <a:r>
              <a:rPr lang="en-US" sz="1600">
                <a:solidFill>
                  <a:schemeClr val="bg1"/>
                </a:solidFill>
                <a:latin typeface="Times New Roman"/>
                <a:cs typeface="Times New Roman"/>
              </a:rPr>
              <a:t>Haidari, R. (2023, May 24). </a:t>
            </a:r>
            <a:r>
              <a:rPr lang="en-US" sz="1600" i="1">
                <a:solidFill>
                  <a:schemeClr val="bg1"/>
                </a:solidFill>
                <a:latin typeface="Times New Roman"/>
                <a:cs typeface="Times New Roman"/>
              </a:rPr>
              <a:t>Agile Reporting: How to Streamline Data Collection and Reporting for Your Team</a:t>
            </a:r>
            <a:r>
              <a:rPr lang="en-US" sz="1600">
                <a:solidFill>
                  <a:schemeClr val="bg1"/>
                </a:solidFill>
                <a:latin typeface="Times New Roman"/>
                <a:cs typeface="Times New Roman"/>
              </a:rPr>
              <a:t>. Go Retro. </a:t>
            </a:r>
            <a:endParaRPr lang="en-US" sz="1600">
              <a:solidFill>
                <a:schemeClr val="bg1"/>
              </a:solidFill>
              <a:latin typeface="Calibri" panose="020F0502020204030204"/>
              <a:cs typeface="Calibri" panose="020F0502020204030204"/>
            </a:endParaRPr>
          </a:p>
          <a:p>
            <a:pPr marL="0" indent="0">
              <a:buNone/>
            </a:pPr>
            <a:r>
              <a:rPr lang="en-US" sz="1600">
                <a:solidFill>
                  <a:schemeClr val="bg1"/>
                </a:solidFill>
                <a:latin typeface="Times New Roman"/>
                <a:cs typeface="Times New Roman"/>
              </a:rPr>
              <a:t>          https://www.goretro.ai/post/agile-reporting</a:t>
            </a:r>
            <a:endParaRPr lang="en-US" sz="1600">
              <a:solidFill>
                <a:schemeClr val="bg1"/>
              </a:solidFill>
              <a:cs typeface="Calibri"/>
            </a:endParaRPr>
          </a:p>
          <a:p>
            <a:pPr>
              <a:buNone/>
            </a:pPr>
            <a:r>
              <a:rPr lang="en-US" sz="1600" err="1">
                <a:solidFill>
                  <a:schemeClr val="bg1"/>
                </a:solidFill>
                <a:latin typeface="Times New Roman"/>
                <a:cs typeface="Times New Roman"/>
              </a:rPr>
              <a:t>Fingent</a:t>
            </a:r>
            <a:r>
              <a:rPr lang="en-US" sz="1600">
                <a:solidFill>
                  <a:schemeClr val="bg1"/>
                </a:solidFill>
                <a:latin typeface="Times New Roman"/>
                <a:cs typeface="Times New Roman"/>
              </a:rPr>
              <a:t>. (n.d.). </a:t>
            </a:r>
            <a:r>
              <a:rPr lang="en-US" sz="1600" i="1">
                <a:solidFill>
                  <a:schemeClr val="bg1"/>
                </a:solidFill>
                <a:latin typeface="Times New Roman"/>
                <a:cs typeface="Times New Roman"/>
              </a:rPr>
              <a:t>Top Technologies Used to Develop Mobile Apps</a:t>
            </a:r>
            <a:r>
              <a:rPr lang="en-US" sz="1600">
                <a:solidFill>
                  <a:schemeClr val="bg1"/>
                </a:solidFill>
                <a:latin typeface="Times New Roman"/>
                <a:cs typeface="Times New Roman"/>
              </a:rPr>
              <a:t>. </a:t>
            </a:r>
            <a:r>
              <a:rPr lang="en-US" sz="1600" err="1">
                <a:solidFill>
                  <a:schemeClr val="bg1"/>
                </a:solidFill>
                <a:latin typeface="Times New Roman"/>
                <a:cs typeface="Times New Roman"/>
              </a:rPr>
              <a:t>Fingent</a:t>
            </a:r>
            <a:r>
              <a:rPr lang="en-US" sz="1600">
                <a:solidFill>
                  <a:schemeClr val="bg1"/>
                </a:solidFill>
                <a:latin typeface="Times New Roman"/>
                <a:cs typeface="Times New Roman"/>
              </a:rPr>
              <a:t>. </a:t>
            </a:r>
            <a:endParaRPr lang="en-US" sz="1600">
              <a:solidFill>
                <a:schemeClr val="bg1"/>
              </a:solidFill>
              <a:latin typeface="Calibri" panose="020F0502020204030204"/>
              <a:cs typeface="Calibri" panose="020F0502020204030204"/>
            </a:endParaRPr>
          </a:p>
          <a:p>
            <a:pPr>
              <a:buNone/>
            </a:pPr>
            <a:r>
              <a:rPr lang="en-US" sz="1600">
                <a:solidFill>
                  <a:schemeClr val="bg1"/>
                </a:solidFill>
                <a:latin typeface="Times New Roman"/>
                <a:cs typeface="Times New Roman"/>
              </a:rPr>
              <a:t>         https://www.fingent.com/blog/top-technologies-used-to-develop-mobile-app</a:t>
            </a:r>
            <a:endParaRPr lang="en-US" sz="1600">
              <a:solidFill>
                <a:schemeClr val="bg1"/>
              </a:solidFill>
              <a:ea typeface="+mn-lt"/>
              <a:cs typeface="+mn-lt"/>
            </a:endParaRPr>
          </a:p>
          <a:p>
            <a:pPr marL="0" indent="0">
              <a:buNone/>
            </a:pPr>
            <a:r>
              <a:rPr lang="en-US" sz="1600" err="1">
                <a:solidFill>
                  <a:schemeClr val="bg1"/>
                </a:solidFill>
                <a:latin typeface="Times New Roman"/>
                <a:cs typeface="Times New Roman"/>
              </a:rPr>
              <a:t>Modivcare</a:t>
            </a:r>
            <a:r>
              <a:rPr lang="en-US" sz="1600">
                <a:solidFill>
                  <a:schemeClr val="bg1"/>
                </a:solidFill>
                <a:latin typeface="Times New Roman"/>
                <a:cs typeface="Times New Roman"/>
              </a:rPr>
              <a:t>. (2023a). </a:t>
            </a:r>
            <a:r>
              <a:rPr lang="en-US" sz="1600" i="1">
                <a:solidFill>
                  <a:schemeClr val="bg1"/>
                </a:solidFill>
                <a:latin typeface="Times New Roman"/>
                <a:cs typeface="Times New Roman"/>
              </a:rPr>
              <a:t>How it works</a:t>
            </a:r>
            <a:r>
              <a:rPr lang="en-US" sz="1600">
                <a:solidFill>
                  <a:schemeClr val="bg1"/>
                </a:solidFill>
                <a:latin typeface="Times New Roman"/>
                <a:cs typeface="Times New Roman"/>
              </a:rPr>
              <a:t>. </a:t>
            </a:r>
            <a:r>
              <a:rPr lang="en-US" sz="1600" err="1">
                <a:solidFill>
                  <a:schemeClr val="bg1"/>
                </a:solidFill>
                <a:latin typeface="Times New Roman"/>
                <a:cs typeface="Times New Roman"/>
              </a:rPr>
              <a:t>Modivcare</a:t>
            </a:r>
            <a:r>
              <a:rPr lang="en-US" sz="1600">
                <a:solidFill>
                  <a:schemeClr val="bg1"/>
                </a:solidFill>
                <a:latin typeface="Times New Roman"/>
                <a:cs typeface="Times New Roman"/>
              </a:rPr>
              <a:t>. https://www.mymodivcare.com/how-it-works</a:t>
            </a:r>
            <a:endParaRPr lang="en-US" sz="1600">
              <a:solidFill>
                <a:schemeClr val="bg1"/>
              </a:solidFill>
              <a:cs typeface="Calibri" panose="020F0502020204030204"/>
            </a:endParaRPr>
          </a:p>
          <a:p>
            <a:pPr>
              <a:buNone/>
            </a:pPr>
            <a:r>
              <a:rPr lang="en-US" sz="1600">
                <a:solidFill>
                  <a:schemeClr val="bg1"/>
                </a:solidFill>
                <a:latin typeface="Times New Roman"/>
                <a:cs typeface="Times New Roman"/>
              </a:rPr>
              <a:t>Interaction Design Foundation. (2023). </a:t>
            </a:r>
            <a:r>
              <a:rPr lang="en-US" sz="1600" i="1">
                <a:solidFill>
                  <a:schemeClr val="bg1"/>
                </a:solidFill>
                <a:latin typeface="Times New Roman"/>
                <a:cs typeface="Times New Roman"/>
              </a:rPr>
              <a:t>Brainstorming</a:t>
            </a:r>
            <a:r>
              <a:rPr lang="en-US" sz="1600">
                <a:solidFill>
                  <a:schemeClr val="bg1"/>
                </a:solidFill>
                <a:latin typeface="Times New Roman"/>
                <a:cs typeface="Times New Roman"/>
              </a:rPr>
              <a:t>. Interaction Design Foundation. </a:t>
            </a:r>
            <a:endParaRPr lang="en-US" sz="1600">
              <a:solidFill>
                <a:schemeClr val="bg1"/>
              </a:solidFill>
              <a:latin typeface="Calibri" panose="020F0502020204030204"/>
              <a:cs typeface="Calibri"/>
            </a:endParaRPr>
          </a:p>
          <a:p>
            <a:pPr>
              <a:buNone/>
            </a:pPr>
            <a:r>
              <a:rPr lang="en-US" sz="1600">
                <a:solidFill>
                  <a:schemeClr val="bg1"/>
                </a:solidFill>
                <a:latin typeface="Times New Roman"/>
                <a:cs typeface="Times New Roman"/>
              </a:rPr>
              <a:t>         https://www.interaction-design.org/literature/topics/brainstorming</a:t>
            </a:r>
            <a:endParaRPr lang="en-US" sz="1600">
              <a:solidFill>
                <a:schemeClr val="bg1"/>
              </a:solidFill>
              <a:cs typeface="Calibri"/>
            </a:endParaRPr>
          </a:p>
          <a:p>
            <a:pPr>
              <a:buNone/>
            </a:pPr>
            <a:r>
              <a:rPr lang="en-US" sz="1600">
                <a:solidFill>
                  <a:schemeClr val="bg1"/>
                </a:solidFill>
                <a:latin typeface="Times New Roman"/>
                <a:cs typeface="Times New Roman"/>
              </a:rPr>
              <a:t>Osborne, K. (15AD). </a:t>
            </a:r>
            <a:r>
              <a:rPr lang="en-US" sz="1600" i="1">
                <a:solidFill>
                  <a:schemeClr val="bg1"/>
                </a:solidFill>
                <a:latin typeface="Times New Roman"/>
                <a:cs typeface="Times New Roman"/>
              </a:rPr>
              <a:t>Agile Meetings 101, How to conduct them properly</a:t>
            </a:r>
            <a:r>
              <a:rPr lang="en-US" sz="1600">
                <a:solidFill>
                  <a:schemeClr val="bg1"/>
                </a:solidFill>
                <a:latin typeface="Times New Roman"/>
                <a:cs typeface="Times New Roman"/>
              </a:rPr>
              <a:t>. Nifty. https://niftypm.com/blog/agile-meetings-</a:t>
            </a:r>
            <a:endParaRPr lang="en-US" sz="1600">
              <a:solidFill>
                <a:schemeClr val="bg1"/>
              </a:solidFill>
              <a:cs typeface="Calibri"/>
            </a:endParaRPr>
          </a:p>
          <a:p>
            <a:pPr>
              <a:buNone/>
            </a:pPr>
            <a:r>
              <a:rPr lang="en-US" sz="1600">
                <a:solidFill>
                  <a:schemeClr val="bg1"/>
                </a:solidFill>
                <a:latin typeface="Times New Roman"/>
                <a:cs typeface="Times New Roman"/>
              </a:rPr>
              <a:t>Vaghela, P. (2023, April 7). </a:t>
            </a:r>
            <a:r>
              <a:rPr lang="en-US" sz="1600" i="1">
                <a:solidFill>
                  <a:schemeClr val="bg1"/>
                </a:solidFill>
                <a:latin typeface="Times New Roman"/>
                <a:cs typeface="Times New Roman"/>
              </a:rPr>
              <a:t>A Comprehensive Guide to Healthcare Software Development In 2023</a:t>
            </a:r>
            <a:r>
              <a:rPr lang="en-US" sz="1600">
                <a:solidFill>
                  <a:schemeClr val="bg1"/>
                </a:solidFill>
                <a:latin typeface="Times New Roman"/>
                <a:cs typeface="Times New Roman"/>
              </a:rPr>
              <a:t>. Big </a:t>
            </a:r>
            <a:r>
              <a:rPr lang="en-US" sz="1600" err="1">
                <a:solidFill>
                  <a:schemeClr val="bg1"/>
                </a:solidFill>
                <a:latin typeface="Times New Roman"/>
                <a:cs typeface="Times New Roman"/>
              </a:rPr>
              <a:t>Scal</a:t>
            </a:r>
            <a:r>
              <a:rPr lang="en-US" sz="1600">
                <a:solidFill>
                  <a:schemeClr val="bg1"/>
                </a:solidFill>
                <a:latin typeface="Times New Roman"/>
                <a:cs typeface="Times New Roman"/>
              </a:rPr>
              <a:t>.</a:t>
            </a:r>
            <a:endParaRPr lang="en-US" sz="1600">
              <a:solidFill>
                <a:schemeClr val="bg1"/>
              </a:solidFill>
              <a:latin typeface="Calibri" panose="020F0502020204030204"/>
              <a:cs typeface="Calibri"/>
            </a:endParaRPr>
          </a:p>
          <a:p>
            <a:pPr>
              <a:buNone/>
            </a:pPr>
            <a:r>
              <a:rPr lang="en-US" sz="1600">
                <a:solidFill>
                  <a:schemeClr val="bg1"/>
                </a:solidFill>
                <a:latin typeface="Times New Roman"/>
                <a:cs typeface="Times New Roman"/>
              </a:rPr>
              <a:t>         https://www.bigscal.com/blogs/healthcare-industry/guide-to-healthcare-s</a:t>
            </a:r>
            <a:endParaRPr lang="en-US" sz="1600">
              <a:solidFill>
                <a:schemeClr val="bg1"/>
              </a:solidFill>
              <a:cs typeface="Calibri"/>
            </a:endParaRPr>
          </a:p>
          <a:p>
            <a:pPr marL="0" indent="0">
              <a:buNone/>
            </a:pPr>
            <a:endParaRPr lang="en-US" sz="1600">
              <a:solidFill>
                <a:schemeClr val="bg1"/>
              </a:solidFill>
              <a:cs typeface="Calibri"/>
            </a:endParaRPr>
          </a:p>
        </p:txBody>
      </p:sp>
    </p:spTree>
    <p:extLst>
      <p:ext uri="{BB962C8B-B14F-4D97-AF65-F5344CB8AC3E}">
        <p14:creationId xmlns:p14="http://schemas.microsoft.com/office/powerpoint/2010/main" val="90500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EB201-DA63-9339-1B0F-17D05878F097}"/>
              </a:ext>
            </a:extLst>
          </p:cNvPr>
          <p:cNvSpPr>
            <a:spLocks noGrp="1"/>
          </p:cNvSpPr>
          <p:nvPr>
            <p:ph type="title"/>
          </p:nvPr>
        </p:nvSpPr>
        <p:spPr>
          <a:xfrm>
            <a:off x="761801" y="-13836"/>
            <a:ext cx="4778387" cy="1628970"/>
          </a:xfrm>
        </p:spPr>
        <p:txBody>
          <a:bodyPr anchor="ctr">
            <a:normAutofit/>
          </a:bodyPr>
          <a:lstStyle/>
          <a:p>
            <a:r>
              <a:rPr lang="en-US" sz="2400" b="1">
                <a:solidFill>
                  <a:srgbClr val="FF0000"/>
                </a:solidFill>
                <a:latin typeface="Times New Roman"/>
                <a:ea typeface="+mj-lt"/>
                <a:cs typeface="+mj-lt"/>
              </a:rPr>
              <a:t>Introduction </a:t>
            </a:r>
            <a:endParaRPr lang="en-US" sz="2400">
              <a:solidFill>
                <a:srgbClr val="FF0000"/>
              </a:solidFill>
              <a:latin typeface="Times New Roman"/>
              <a:ea typeface="+mj-lt"/>
              <a:cs typeface="+mj-lt"/>
            </a:endParaRPr>
          </a:p>
          <a:p>
            <a:endParaRPr lang="en-US" sz="2400">
              <a:ea typeface="Calibri Light"/>
              <a:cs typeface="Calibri Light"/>
            </a:endParaRPr>
          </a:p>
        </p:txBody>
      </p:sp>
      <p:sp>
        <p:nvSpPr>
          <p:cNvPr id="3" name="Content Placeholder 2">
            <a:extLst>
              <a:ext uri="{FF2B5EF4-FFF2-40B4-BE49-F238E27FC236}">
                <a16:creationId xmlns:a16="http://schemas.microsoft.com/office/drawing/2014/main" id="{8C0ABFB2-A985-3526-DEA9-4C7B83CEA7F2}"/>
              </a:ext>
            </a:extLst>
          </p:cNvPr>
          <p:cNvSpPr>
            <a:spLocks noGrp="1"/>
          </p:cNvSpPr>
          <p:nvPr>
            <p:ph idx="1"/>
          </p:nvPr>
        </p:nvSpPr>
        <p:spPr>
          <a:xfrm>
            <a:off x="589481" y="1906018"/>
            <a:ext cx="7972797" cy="4842919"/>
          </a:xfrm>
        </p:spPr>
        <p:txBody>
          <a:bodyPr vert="horz" lIns="91440" tIns="45720" rIns="91440" bIns="45720" rtlCol="0" anchor="ctr">
            <a:normAutofit lnSpcReduction="10000"/>
          </a:bodyPr>
          <a:lstStyle/>
          <a:p>
            <a:pPr>
              <a:lnSpc>
                <a:spcPct val="150000"/>
              </a:lnSpc>
              <a:buFont typeface="Wingdings" panose="020B0604020202020204" pitchFamily="34" charset="0"/>
              <a:buChar char="Ø"/>
            </a:pPr>
            <a:r>
              <a:rPr lang="en-US" sz="1800">
                <a:solidFill>
                  <a:schemeClr val="bg1"/>
                </a:solidFill>
                <a:latin typeface="Times New Roman"/>
                <a:cs typeface="Times New Roman"/>
              </a:rPr>
              <a:t>The Non-Emergency Medical Transportation(NEMT) User Interface Software is proposed by a software development team based in Denver; Colorado. </a:t>
            </a:r>
            <a:endParaRPr lang="en-US" sz="1800">
              <a:solidFill>
                <a:schemeClr val="bg1"/>
              </a:solidFill>
              <a:cs typeface="Calibri" panose="020F0502020204030204"/>
            </a:endParaRPr>
          </a:p>
          <a:p>
            <a:pPr>
              <a:lnSpc>
                <a:spcPct val="150000"/>
              </a:lnSpc>
              <a:buFont typeface="Wingdings" panose="020B0604020202020204" pitchFamily="34" charset="0"/>
              <a:buChar char="Ø"/>
            </a:pPr>
            <a:r>
              <a:rPr lang="en-US" sz="1800">
                <a:solidFill>
                  <a:schemeClr val="bg1"/>
                </a:solidFill>
                <a:latin typeface="Times New Roman"/>
                <a:cs typeface="Times New Roman"/>
              </a:rPr>
              <a:t>The NEMT was only available to the transport agencies. </a:t>
            </a:r>
          </a:p>
          <a:p>
            <a:pPr>
              <a:lnSpc>
                <a:spcPct val="150000"/>
              </a:lnSpc>
              <a:buFont typeface="Wingdings" panose="020B0604020202020204" pitchFamily="34" charset="0"/>
              <a:buChar char="Ø"/>
            </a:pPr>
            <a:r>
              <a:rPr lang="en-US" sz="1800">
                <a:solidFill>
                  <a:schemeClr val="bg1"/>
                </a:solidFill>
                <a:latin typeface="Times New Roman"/>
                <a:cs typeface="Times New Roman"/>
              </a:rPr>
              <a:t> The NEMT user interface is proposed as refinement project to the Non-Emergency Medical Transportation Driver Interface Software.</a:t>
            </a:r>
          </a:p>
          <a:p>
            <a:pPr>
              <a:lnSpc>
                <a:spcPct val="150000"/>
              </a:lnSpc>
              <a:buFont typeface="Wingdings" panose="020B0604020202020204" pitchFamily="34" charset="0"/>
              <a:buChar char="Ø"/>
            </a:pPr>
            <a:r>
              <a:rPr lang="en-US" sz="1800">
                <a:solidFill>
                  <a:schemeClr val="bg1"/>
                </a:solidFill>
                <a:latin typeface="Times New Roman"/>
                <a:cs typeface="Times New Roman"/>
              </a:rPr>
              <a:t>The user interface of NEMT have similar functionality and features to Uber user interface.</a:t>
            </a:r>
            <a:endParaRPr lang="en-US" sz="1800">
              <a:solidFill>
                <a:schemeClr val="bg1"/>
              </a:solidFill>
              <a:cs typeface="Calibri"/>
            </a:endParaRPr>
          </a:p>
          <a:p>
            <a:pPr>
              <a:lnSpc>
                <a:spcPct val="150000"/>
              </a:lnSpc>
            </a:pPr>
            <a:r>
              <a:rPr lang="en-US" sz="1800">
                <a:solidFill>
                  <a:schemeClr val="bg1"/>
                </a:solidFill>
                <a:latin typeface="Times New Roman"/>
                <a:cs typeface="Times New Roman"/>
              </a:rPr>
              <a:t>The team coordinates  business need assessment , requirement analysis , resource allocation techniques, IT solution design, IT support services and  business continuity plan  and ethical consideration to create the NEMT(</a:t>
            </a:r>
            <a:r>
              <a:rPr lang="en-US" sz="1800" err="1">
                <a:solidFill>
                  <a:schemeClr val="bg1"/>
                </a:solidFill>
                <a:ea typeface="+mn-lt"/>
                <a:cs typeface="+mn-lt"/>
              </a:rPr>
              <a:t>Modicare</a:t>
            </a:r>
            <a:r>
              <a:rPr lang="en-US" sz="1800">
                <a:solidFill>
                  <a:schemeClr val="bg1"/>
                </a:solidFill>
                <a:ea typeface="+mn-lt"/>
                <a:cs typeface="+mn-lt"/>
              </a:rPr>
              <a:t>, 2023). </a:t>
            </a:r>
          </a:p>
          <a:p>
            <a:pPr marL="0" indent="0">
              <a:lnSpc>
                <a:spcPct val="150000"/>
              </a:lnSpc>
              <a:buNone/>
            </a:pPr>
            <a:endParaRPr lang="en-US" sz="1800">
              <a:solidFill>
                <a:schemeClr val="bg1"/>
              </a:solidFill>
              <a:latin typeface="Times New Roman"/>
              <a:cs typeface="Times New Roman"/>
            </a:endParaRPr>
          </a:p>
          <a:p>
            <a:pPr>
              <a:lnSpc>
                <a:spcPct val="150000"/>
              </a:lnSpc>
            </a:pPr>
            <a:endParaRPr lang="en-US" sz="1800">
              <a:latin typeface="Times New Roman"/>
              <a:cs typeface="Times New Roman"/>
            </a:endParaRPr>
          </a:p>
          <a:p>
            <a:pPr>
              <a:lnSpc>
                <a:spcPct val="150000"/>
              </a:lnSpc>
            </a:pPr>
            <a:endParaRPr lang="en-US" sz="1800">
              <a:ea typeface="Calibri"/>
              <a:cs typeface="Calibri"/>
            </a:endParaRPr>
          </a:p>
        </p:txBody>
      </p:sp>
      <p:pic>
        <p:nvPicPr>
          <p:cNvPr id="4" name="Picture 3" descr="A person helping a person with a cane&#10;&#10;Description automatically generated">
            <a:extLst>
              <a:ext uri="{FF2B5EF4-FFF2-40B4-BE49-F238E27FC236}">
                <a16:creationId xmlns:a16="http://schemas.microsoft.com/office/drawing/2014/main" id="{897AC50E-1FFD-EEDA-AD26-8F899F9A3DB4}"/>
              </a:ext>
            </a:extLst>
          </p:cNvPr>
          <p:cNvPicPr>
            <a:picLocks noChangeAspect="1"/>
          </p:cNvPicPr>
          <p:nvPr/>
        </p:nvPicPr>
        <p:blipFill>
          <a:blip r:embed="rId3"/>
          <a:stretch>
            <a:fillRect/>
          </a:stretch>
        </p:blipFill>
        <p:spPr>
          <a:xfrm>
            <a:off x="9152835" y="1173922"/>
            <a:ext cx="2743200" cy="46537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3657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26" name="Freeform: Shape 25">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alpha val="14000"/>
                  </a:schemeClr>
                </a:solidFill>
              </a:endParaRPr>
            </a:p>
          </p:txBody>
        </p:sp>
        <p:sp>
          <p:nvSpPr>
            <p:cNvPr id="27" name="Freeform: Shape 26">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alpha val="14000"/>
                  </a:schemeClr>
                </a:solidFill>
              </a:endParaRPr>
            </a:p>
          </p:txBody>
        </p:sp>
      </p:grpSp>
      <p:sp>
        <p:nvSpPr>
          <p:cNvPr id="2" name="Title 1">
            <a:extLst>
              <a:ext uri="{FF2B5EF4-FFF2-40B4-BE49-F238E27FC236}">
                <a16:creationId xmlns:a16="http://schemas.microsoft.com/office/drawing/2014/main" id="{6B8E4795-6E76-CC9C-F0A2-7EED8B4F96DE}"/>
              </a:ext>
            </a:extLst>
          </p:cNvPr>
          <p:cNvSpPr>
            <a:spLocks noGrp="1"/>
          </p:cNvSpPr>
          <p:nvPr>
            <p:ph type="title"/>
          </p:nvPr>
        </p:nvSpPr>
        <p:spPr>
          <a:xfrm>
            <a:off x="980580" y="1635370"/>
            <a:ext cx="3823189" cy="2491292"/>
          </a:xfrm>
        </p:spPr>
        <p:txBody>
          <a:bodyPr anchor="t">
            <a:normAutofit/>
          </a:bodyPr>
          <a:lstStyle/>
          <a:p>
            <a:pPr>
              <a:spcBef>
                <a:spcPts val="1000"/>
              </a:spcBef>
            </a:pPr>
            <a:r>
              <a:rPr lang="en" sz="3400" b="1">
                <a:latin typeface="Times New Roman"/>
                <a:cs typeface="Times New Roman"/>
              </a:rPr>
              <a:t> </a:t>
            </a:r>
            <a:r>
              <a:rPr lang="en" sz="3400" b="1">
                <a:solidFill>
                  <a:srgbClr val="FF0000"/>
                </a:solidFill>
                <a:latin typeface="Times New Roman"/>
                <a:cs typeface="Times New Roman"/>
              </a:rPr>
              <a:t>1.</a:t>
            </a:r>
            <a:r>
              <a:rPr lang="en" sz="2400" b="1">
                <a:solidFill>
                  <a:srgbClr val="FF0000"/>
                </a:solidFill>
                <a:latin typeface="Times New Roman"/>
                <a:cs typeface="Times New Roman"/>
              </a:rPr>
              <a:t> Business Need Assessment and Requirements Analysis with SWOT</a:t>
            </a:r>
            <a:endParaRPr lang="en-US" sz="2400">
              <a:solidFill>
                <a:srgbClr val="FF0000"/>
              </a:solidFill>
              <a:latin typeface="Times New Roman"/>
              <a:cs typeface="Times New Roman"/>
            </a:endParaRPr>
          </a:p>
          <a:p>
            <a:pPr>
              <a:spcBef>
                <a:spcPts val="1000"/>
              </a:spcBef>
            </a:pPr>
            <a:endParaRPr lang="en-US" sz="2400">
              <a:solidFill>
                <a:srgbClr val="FF0000"/>
              </a:solidFill>
              <a:latin typeface="Arial"/>
              <a:cs typeface="Arial"/>
            </a:endParaRPr>
          </a:p>
          <a:p>
            <a:endParaRPr lang="en-US" sz="2400">
              <a:ea typeface="Calibri Light"/>
              <a:cs typeface="Calibri Light"/>
            </a:endParaRPr>
          </a:p>
        </p:txBody>
      </p:sp>
      <p:sp>
        <p:nvSpPr>
          <p:cNvPr id="22" name="Freeform: Shape 21">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9AD2177-27AE-366F-9B2B-E20F02CFC5B9}"/>
              </a:ext>
            </a:extLst>
          </p:cNvPr>
          <p:cNvSpPr>
            <a:spLocks noGrp="1"/>
          </p:cNvSpPr>
          <p:nvPr>
            <p:ph idx="1"/>
          </p:nvPr>
        </p:nvSpPr>
        <p:spPr>
          <a:xfrm>
            <a:off x="5121515" y="707239"/>
            <a:ext cx="6930246" cy="5707487"/>
          </a:xfrm>
        </p:spPr>
        <p:txBody>
          <a:bodyPr vert="horz" lIns="91440" tIns="45720" rIns="91440" bIns="45720" rtlCol="0" anchor="t">
            <a:noAutofit/>
          </a:bodyPr>
          <a:lstStyle/>
          <a:p>
            <a:pPr>
              <a:lnSpc>
                <a:spcPct val="150000"/>
              </a:lnSpc>
              <a:buFont typeface="Wingdings" panose="020B0604020202020204" pitchFamily="34" charset="0"/>
              <a:buChar char="Ø"/>
            </a:pPr>
            <a:r>
              <a:rPr lang="en" sz="1800">
                <a:solidFill>
                  <a:schemeClr val="tx1">
                    <a:alpha val="80000"/>
                  </a:schemeClr>
                </a:solidFill>
                <a:latin typeface="Times New Roman"/>
                <a:cs typeface="Times New Roman"/>
              </a:rPr>
              <a:t>A valuable tool for clients by giving efficiency, easiness and time effectiveness</a:t>
            </a:r>
            <a:endParaRPr lang="en" sz="1800">
              <a:solidFill>
                <a:schemeClr val="tx1">
                  <a:alpha val="80000"/>
                </a:schemeClr>
              </a:solidFill>
              <a:latin typeface="Calibri" panose="020F0502020204030204"/>
              <a:cs typeface="Calibri"/>
            </a:endParaRPr>
          </a:p>
          <a:p>
            <a:pPr>
              <a:lnSpc>
                <a:spcPct val="150000"/>
              </a:lnSpc>
              <a:buFont typeface="Wingdings" panose="020B0604020202020204" pitchFamily="34" charset="0"/>
              <a:buChar char="Ø"/>
            </a:pPr>
            <a:r>
              <a:rPr lang="en" sz="1800">
                <a:solidFill>
                  <a:schemeClr val="tx1">
                    <a:alpha val="80000"/>
                  </a:schemeClr>
                </a:solidFill>
                <a:latin typeface="Times New Roman"/>
                <a:cs typeface="Times New Roman"/>
              </a:rPr>
              <a:t>24/7  transport service. </a:t>
            </a:r>
            <a:endParaRPr lang="en" sz="1800">
              <a:solidFill>
                <a:schemeClr val="tx1">
                  <a:alpha val="80000"/>
                </a:schemeClr>
              </a:solidFill>
              <a:latin typeface="Calibri" panose="020F0502020204030204"/>
              <a:cs typeface="Calibri" panose="020F0502020204030204"/>
            </a:endParaRPr>
          </a:p>
          <a:p>
            <a:pPr>
              <a:lnSpc>
                <a:spcPct val="150000"/>
              </a:lnSpc>
              <a:buFont typeface="Wingdings" panose="020B0604020202020204" pitchFamily="34" charset="0"/>
              <a:buChar char="Ø"/>
            </a:pPr>
            <a:r>
              <a:rPr lang="en" sz="1800">
                <a:solidFill>
                  <a:schemeClr val="tx1">
                    <a:alpha val="80000"/>
                  </a:schemeClr>
                </a:solidFill>
                <a:latin typeface="Times New Roman"/>
                <a:cs typeface="Times New Roman"/>
              </a:rPr>
              <a:t>Multiple level of support in time of emergency or disaster. </a:t>
            </a:r>
            <a:endParaRPr lang="en" sz="1800">
              <a:solidFill>
                <a:schemeClr val="tx1">
                  <a:alpha val="80000"/>
                </a:schemeClr>
              </a:solidFill>
              <a:latin typeface="Calibri" panose="020F0502020204030204"/>
              <a:cs typeface="Calibri" panose="020F0502020204030204"/>
            </a:endParaRPr>
          </a:p>
          <a:p>
            <a:pPr>
              <a:lnSpc>
                <a:spcPct val="150000"/>
              </a:lnSpc>
              <a:buFont typeface="Wingdings" panose="020B0604020202020204" pitchFamily="34" charset="0"/>
              <a:buChar char="Ø"/>
            </a:pPr>
            <a:r>
              <a:rPr lang="en" sz="1800">
                <a:solidFill>
                  <a:schemeClr val="tx1">
                    <a:alpha val="80000"/>
                  </a:schemeClr>
                </a:solidFill>
                <a:latin typeface="Times New Roman"/>
                <a:cs typeface="Times New Roman"/>
              </a:rPr>
              <a:t>A supplement a reliable and safe medical and social trip.</a:t>
            </a:r>
            <a:endParaRPr lang="en" sz="1800">
              <a:solidFill>
                <a:schemeClr val="tx1">
                  <a:alpha val="80000"/>
                </a:schemeClr>
              </a:solidFill>
              <a:latin typeface="Calibri" panose="020F0502020204030204"/>
              <a:cs typeface="Calibri"/>
            </a:endParaRPr>
          </a:p>
          <a:p>
            <a:pPr>
              <a:lnSpc>
                <a:spcPct val="150000"/>
              </a:lnSpc>
              <a:buFont typeface="Wingdings" panose="020B0604020202020204" pitchFamily="34" charset="0"/>
              <a:buChar char="Ø"/>
            </a:pPr>
            <a:r>
              <a:rPr lang="en" sz="1800">
                <a:solidFill>
                  <a:schemeClr val="tx1">
                    <a:alpha val="80000"/>
                  </a:schemeClr>
                </a:solidFill>
                <a:latin typeface="Times New Roman"/>
                <a:cs typeface="Times New Roman"/>
              </a:rPr>
              <a:t> User interface will be in the form of mobile application, web portals , and interactive voice response(IVR)</a:t>
            </a:r>
            <a:endParaRPr lang="en" sz="1800">
              <a:solidFill>
                <a:schemeClr val="tx1">
                  <a:alpha val="80000"/>
                </a:schemeClr>
              </a:solidFill>
              <a:latin typeface="Calibri" panose="020F0502020204030204"/>
              <a:cs typeface="Calibri"/>
            </a:endParaRPr>
          </a:p>
          <a:p>
            <a:pPr>
              <a:lnSpc>
                <a:spcPct val="150000"/>
              </a:lnSpc>
              <a:buFont typeface="Wingdings" panose="020B0604020202020204" pitchFamily="34" charset="0"/>
              <a:buChar char="Ø"/>
            </a:pPr>
            <a:r>
              <a:rPr lang="en" sz="1800">
                <a:solidFill>
                  <a:schemeClr val="tx1">
                    <a:alpha val="80000"/>
                  </a:schemeClr>
                </a:solidFill>
                <a:latin typeface="Times New Roman"/>
                <a:cs typeface="Times New Roman"/>
              </a:rPr>
              <a:t>Programming languages of JAVA, PHP, HTML, and Swift, and SQL ;Mobile app development frameworks such as Native app and web native mobile ;and Artificial Intelligence(AI) and 5G Technology will be utilized (</a:t>
            </a:r>
            <a:r>
              <a:rPr lang="en" sz="1800" err="1">
                <a:solidFill>
                  <a:schemeClr val="tx1">
                    <a:alpha val="80000"/>
                  </a:schemeClr>
                </a:solidFill>
                <a:latin typeface="Times New Roman"/>
                <a:cs typeface="Times New Roman"/>
              </a:rPr>
              <a:t>Fingent</a:t>
            </a:r>
            <a:r>
              <a:rPr lang="en" sz="1800">
                <a:solidFill>
                  <a:schemeClr val="tx1">
                    <a:alpha val="80000"/>
                  </a:schemeClr>
                </a:solidFill>
                <a:latin typeface="Times New Roman"/>
                <a:cs typeface="Times New Roman"/>
              </a:rPr>
              <a:t>, n.d.).</a:t>
            </a:r>
            <a:endParaRPr lang="en" sz="1800">
              <a:solidFill>
                <a:schemeClr val="tx1">
                  <a:alpha val="80000"/>
                </a:schemeClr>
              </a:solidFill>
              <a:ea typeface="Calibri"/>
              <a:cs typeface="Calibri"/>
            </a:endParaRPr>
          </a:p>
        </p:txBody>
      </p:sp>
    </p:spTree>
    <p:extLst>
      <p:ext uri="{BB962C8B-B14F-4D97-AF65-F5344CB8AC3E}">
        <p14:creationId xmlns:p14="http://schemas.microsoft.com/office/powerpoint/2010/main" val="258489346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9BF28FD-80B8-0A2B-6D53-3118E851B1BB}"/>
              </a:ext>
            </a:extLst>
          </p:cNvPr>
          <p:cNvSpPr>
            <a:spLocks noGrp="1"/>
          </p:cNvSpPr>
          <p:nvPr>
            <p:ph type="title"/>
          </p:nvPr>
        </p:nvSpPr>
        <p:spPr>
          <a:xfrm>
            <a:off x="4009223" y="393838"/>
            <a:ext cx="5861435" cy="994259"/>
          </a:xfrm>
        </p:spPr>
        <p:txBody>
          <a:bodyPr vert="horz" lIns="91440" tIns="45720" rIns="91440" bIns="45720" rtlCol="0" anchor="b">
            <a:normAutofit/>
          </a:bodyPr>
          <a:lstStyle/>
          <a:p>
            <a:r>
              <a:rPr lang="en-US" sz="2400" b="1">
                <a:solidFill>
                  <a:srgbClr val="C00000"/>
                </a:solidFill>
                <a:latin typeface="Times New Roman"/>
                <a:cs typeface="Times New Roman"/>
              </a:rPr>
              <a:t>1.2 SWOT Analysis of NEMT project</a:t>
            </a:r>
            <a:endParaRPr lang="en-US" sz="2400">
              <a:solidFill>
                <a:srgbClr val="C00000"/>
              </a:solidFill>
              <a:latin typeface="Times New Roman"/>
              <a:cs typeface="Times New Roman"/>
            </a:endParaRPr>
          </a:p>
        </p:txBody>
      </p:sp>
      <p:pic>
        <p:nvPicPr>
          <p:cNvPr id="9" name="Picture 8" descr="A colorful squares with white letters and words&#10;&#10;Description automatically generated">
            <a:extLst>
              <a:ext uri="{FF2B5EF4-FFF2-40B4-BE49-F238E27FC236}">
                <a16:creationId xmlns:a16="http://schemas.microsoft.com/office/drawing/2014/main" id="{D4A8C17F-174B-0C2F-CA00-504D537EFC0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3670" r="19947" b="472"/>
          <a:stretch/>
        </p:blipFill>
        <p:spPr>
          <a:xfrm>
            <a:off x="-1" y="0"/>
            <a:ext cx="3344578" cy="2207370"/>
          </a:xfrm>
          <a:prstGeom prst="rect">
            <a:avLst/>
          </a:prstGeom>
        </p:spPr>
      </p:pic>
      <p:cxnSp>
        <p:nvCxnSpPr>
          <p:cNvPr id="29" name="Straight Connector 2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17920" y="2026340"/>
            <a:ext cx="597408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A14AE1-71AB-4B18-826E-F563FF4288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2916"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A01A0CD-6AC3-73AD-A01B-3219E9E07831}"/>
              </a:ext>
            </a:extLst>
          </p:cNvPr>
          <p:cNvSpPr>
            <a:spLocks noGrp="1"/>
          </p:cNvSpPr>
          <p:nvPr>
            <p:ph sz="half" idx="2"/>
          </p:nvPr>
        </p:nvSpPr>
        <p:spPr>
          <a:xfrm>
            <a:off x="6759050" y="2300913"/>
            <a:ext cx="4657695" cy="3441692"/>
          </a:xfrm>
        </p:spPr>
        <p:txBody>
          <a:bodyPr vert="horz" lIns="91440" tIns="45720" rIns="91440" bIns="45720" rtlCol="0" anchor="t">
            <a:normAutofit/>
          </a:bodyPr>
          <a:lstStyle/>
          <a:p>
            <a:pPr marL="0" indent="0">
              <a:spcBef>
                <a:spcPts val="760"/>
              </a:spcBef>
              <a:buNone/>
            </a:pPr>
            <a:r>
              <a:rPr lang="en-US" sz="1800" b="1">
                <a:solidFill>
                  <a:srgbClr val="FF0000"/>
                </a:solidFill>
                <a:latin typeface="Times New Roman"/>
                <a:cs typeface="Times New Roman"/>
              </a:rPr>
              <a:t>Weakness </a:t>
            </a:r>
            <a:endParaRPr lang="en-US" sz="1800">
              <a:solidFill>
                <a:srgbClr val="FF0000"/>
              </a:solidFill>
              <a:latin typeface="Times New Roman"/>
              <a:cs typeface="Times New Roman"/>
            </a:endParaRPr>
          </a:p>
          <a:p>
            <a:pPr marL="0" indent="0">
              <a:spcBef>
                <a:spcPts val="760"/>
              </a:spcBef>
              <a:buNone/>
            </a:pPr>
            <a:r>
              <a:rPr lang="en-US" sz="1800">
                <a:solidFill>
                  <a:schemeClr val="bg1"/>
                </a:solidFill>
                <a:latin typeface="Times New Roman"/>
                <a:cs typeface="Times New Roman"/>
              </a:rPr>
              <a:t>●  Adverse deadlines, exaggerated expectations</a:t>
            </a:r>
          </a:p>
          <a:p>
            <a:pPr marL="0" indent="0">
              <a:spcBef>
                <a:spcPts val="760"/>
              </a:spcBef>
              <a:buNone/>
            </a:pPr>
            <a:r>
              <a:rPr lang="en-US" sz="1800">
                <a:solidFill>
                  <a:schemeClr val="bg1"/>
                </a:solidFill>
                <a:latin typeface="Times New Roman"/>
                <a:cs typeface="Times New Roman"/>
              </a:rPr>
              <a:t>●  Team members leaving</a:t>
            </a:r>
          </a:p>
          <a:p>
            <a:pPr marL="0" indent="0">
              <a:spcBef>
                <a:spcPts val="760"/>
              </a:spcBef>
              <a:buNone/>
            </a:pPr>
            <a:endParaRPr lang="en-US" sz="1800">
              <a:solidFill>
                <a:schemeClr val="bg1"/>
              </a:solidFill>
              <a:latin typeface="Times New Roman"/>
              <a:cs typeface="Times New Roman"/>
            </a:endParaRPr>
          </a:p>
          <a:p>
            <a:pPr marL="0" indent="0">
              <a:spcBef>
                <a:spcPts val="760"/>
              </a:spcBef>
              <a:buNone/>
            </a:pPr>
            <a:r>
              <a:rPr lang="en-US" sz="1800" b="1">
                <a:solidFill>
                  <a:srgbClr val="FF0000"/>
                </a:solidFill>
                <a:latin typeface="Times New Roman"/>
                <a:cs typeface="Times New Roman"/>
              </a:rPr>
              <a:t>Threats</a:t>
            </a:r>
          </a:p>
          <a:p>
            <a:pPr marL="0" indent="0">
              <a:spcBef>
                <a:spcPts val="760"/>
              </a:spcBef>
              <a:buNone/>
            </a:pPr>
            <a:r>
              <a:rPr lang="en-US" sz="1800">
                <a:solidFill>
                  <a:schemeClr val="bg1"/>
                </a:solidFill>
                <a:latin typeface="Times New Roman"/>
                <a:cs typeface="Times New Roman"/>
              </a:rPr>
              <a:t>●  Economic inflation     </a:t>
            </a:r>
          </a:p>
          <a:p>
            <a:pPr marL="0" indent="0">
              <a:spcBef>
                <a:spcPts val="760"/>
              </a:spcBef>
              <a:buNone/>
            </a:pPr>
            <a:r>
              <a:rPr lang="en-US" sz="1800">
                <a:solidFill>
                  <a:schemeClr val="bg1"/>
                </a:solidFill>
                <a:latin typeface="Times New Roman"/>
                <a:cs typeface="Times New Roman"/>
              </a:rPr>
              <a:t>●  Stakeholder issues</a:t>
            </a:r>
          </a:p>
          <a:p>
            <a:endParaRPr lang="en-US" sz="1800">
              <a:solidFill>
                <a:schemeClr val="bg1"/>
              </a:solidFill>
              <a:latin typeface="Times New Roman"/>
              <a:cs typeface="Times New Roman"/>
            </a:endParaRPr>
          </a:p>
        </p:txBody>
      </p:sp>
      <p:graphicFrame>
        <p:nvGraphicFramePr>
          <p:cNvPr id="6" name="Content Placeholder 5">
            <a:extLst>
              <a:ext uri="{FF2B5EF4-FFF2-40B4-BE49-F238E27FC236}">
                <a16:creationId xmlns:a16="http://schemas.microsoft.com/office/drawing/2014/main" id="{463E2D51-3D65-F061-FE4C-0D698BF007CA}"/>
              </a:ext>
            </a:extLst>
          </p:cNvPr>
          <p:cNvGraphicFramePr>
            <a:graphicFrameLocks noGrp="1"/>
          </p:cNvGraphicFramePr>
          <p:nvPr>
            <p:ph sz="half" idx="1"/>
            <p:extLst>
              <p:ext uri="{D42A27DB-BD31-4B8C-83A1-F6EECF244321}">
                <p14:modId xmlns:p14="http://schemas.microsoft.com/office/powerpoint/2010/main" val="843027436"/>
              </p:ext>
            </p:extLst>
          </p:nvPr>
        </p:nvGraphicFramePr>
        <p:xfrm>
          <a:off x="331304" y="2363303"/>
          <a:ext cx="5664933" cy="5941391"/>
        </p:xfrm>
        <a:graphic>
          <a:graphicData uri="http://schemas.openxmlformats.org/drawingml/2006/table">
            <a:tbl>
              <a:tblPr firstRow="1" bandRow="1">
                <a:tableStyleId>{5C22544A-7EE6-4342-B048-85BDC9FD1C3A}</a:tableStyleId>
              </a:tblPr>
              <a:tblGrid>
                <a:gridCol w="5664933">
                  <a:extLst>
                    <a:ext uri="{9D8B030D-6E8A-4147-A177-3AD203B41FA5}">
                      <a16:colId xmlns:a16="http://schemas.microsoft.com/office/drawing/2014/main" val="3724594681"/>
                    </a:ext>
                  </a:extLst>
                </a:gridCol>
              </a:tblGrid>
              <a:tr h="5941391">
                <a:tc>
                  <a:txBody>
                    <a:bodyPr/>
                    <a:lstStyle/>
                    <a:p>
                      <a:pPr marL="171450" marR="0" lvl="0">
                        <a:lnSpc>
                          <a:spcPct val="150000"/>
                        </a:lnSpc>
                        <a:spcBef>
                          <a:spcPts val="0"/>
                        </a:spcBef>
                        <a:spcAft>
                          <a:spcPts val="0"/>
                        </a:spcAft>
                        <a:buNone/>
                      </a:pPr>
                      <a:r>
                        <a:rPr lang="en-US" sz="1800" b="1" i="0" u="none" strike="noStrike" noProof="0">
                          <a:solidFill>
                            <a:srgbClr val="FF0000"/>
                          </a:solidFill>
                          <a:effectLst/>
                          <a:latin typeface="Times New Roman"/>
                        </a:rPr>
                        <a:t>Strength</a:t>
                      </a:r>
                      <a:endParaRPr lang="en-US" sz="1800">
                        <a:solidFill>
                          <a:srgbClr val="FF0000"/>
                        </a:solidFill>
                        <a:effectLst/>
                      </a:endParaRPr>
                    </a:p>
                    <a:p>
                      <a:pPr marL="228600" marR="0" lvl="0" indent="0">
                        <a:lnSpc>
                          <a:spcPct val="150000"/>
                        </a:lnSpc>
                        <a:spcBef>
                          <a:spcPts val="0"/>
                        </a:spcBef>
                        <a:spcAft>
                          <a:spcPts val="0"/>
                        </a:spcAft>
                        <a:buClr>
                          <a:srgbClr val="FFFFFF"/>
                        </a:buClr>
                        <a:buNone/>
                      </a:pPr>
                      <a:r>
                        <a:rPr lang="en-US" sz="1800" b="0" i="0" u="none" strike="noStrike" noProof="0">
                          <a:solidFill>
                            <a:schemeClr val="bg1"/>
                          </a:solidFill>
                          <a:effectLst/>
                          <a:latin typeface="Times New Roman"/>
                        </a:rPr>
                        <a:t> </a:t>
                      </a:r>
                      <a:r>
                        <a:rPr lang="en-US" sz="1800" b="1" i="0" u="none" strike="noStrike" noProof="0">
                          <a:solidFill>
                            <a:schemeClr val="bg1"/>
                          </a:solidFill>
                          <a:effectLst/>
                        </a:rPr>
                        <a:t>● </a:t>
                      </a:r>
                      <a:r>
                        <a:rPr lang="en-US" sz="1800" b="0" i="0" u="none" strike="noStrike" noProof="0">
                          <a:solidFill>
                            <a:schemeClr val="bg1"/>
                          </a:solidFill>
                          <a:effectLst/>
                          <a:latin typeface="Times New Roman"/>
                        </a:rPr>
                        <a:t>A precise mission, vision, and goal </a:t>
                      </a:r>
                      <a:endParaRPr lang="en-US" sz="1800" b="1" i="0" u="none" strike="noStrike" noProof="0">
                        <a:solidFill>
                          <a:schemeClr val="bg1"/>
                        </a:solidFill>
                        <a:effectLst/>
                        <a:latin typeface="Times New Roman"/>
                      </a:endParaRPr>
                    </a:p>
                    <a:p>
                      <a:pPr marL="228600" marR="0" lvl="0">
                        <a:lnSpc>
                          <a:spcPct val="150000"/>
                        </a:lnSpc>
                        <a:spcBef>
                          <a:spcPts val="0"/>
                        </a:spcBef>
                        <a:spcAft>
                          <a:spcPts val="0"/>
                        </a:spcAft>
                        <a:buNone/>
                      </a:pPr>
                      <a:r>
                        <a:rPr lang="en-US" sz="1800" b="0" i="0" u="none" strike="noStrike" noProof="0">
                          <a:solidFill>
                            <a:schemeClr val="bg1"/>
                          </a:solidFill>
                          <a:effectLst/>
                          <a:latin typeface="Times New Roman"/>
                        </a:rPr>
                        <a:t> </a:t>
                      </a:r>
                      <a:r>
                        <a:rPr lang="en-US" sz="1800" b="1" i="0" u="none" strike="noStrike" noProof="0">
                          <a:solidFill>
                            <a:schemeClr val="bg1"/>
                          </a:solidFill>
                          <a:effectLst/>
                        </a:rPr>
                        <a:t>● </a:t>
                      </a:r>
                      <a:r>
                        <a:rPr lang="en-US" sz="1800" b="0" i="0" u="none" strike="noStrike" noProof="0">
                          <a:solidFill>
                            <a:schemeClr val="bg1"/>
                          </a:solidFill>
                          <a:effectLst/>
                          <a:latin typeface="Times New Roman"/>
                        </a:rPr>
                        <a:t> A workable Team Structure      and Software Development Methodology</a:t>
                      </a:r>
                      <a:endParaRPr lang="en-US" sz="1800" b="1" i="0" u="none" strike="noStrike" noProof="0">
                        <a:solidFill>
                          <a:schemeClr val="bg1"/>
                        </a:solidFill>
                        <a:effectLst/>
                        <a:latin typeface="Times New Roman"/>
                      </a:endParaRPr>
                    </a:p>
                    <a:p>
                      <a:pPr marL="228600" marR="0" lvl="0">
                        <a:lnSpc>
                          <a:spcPct val="150000"/>
                        </a:lnSpc>
                        <a:spcBef>
                          <a:spcPts val="0"/>
                        </a:spcBef>
                        <a:spcAft>
                          <a:spcPts val="0"/>
                        </a:spcAft>
                        <a:buNone/>
                      </a:pPr>
                      <a:r>
                        <a:rPr lang="en-US" sz="1800" b="0" i="0" u="none" strike="noStrike" noProof="0">
                          <a:solidFill>
                            <a:schemeClr val="bg1"/>
                          </a:solidFill>
                          <a:effectLst/>
                          <a:latin typeface="Times New Roman"/>
                        </a:rPr>
                        <a:t>  </a:t>
                      </a:r>
                      <a:r>
                        <a:rPr lang="en-US" sz="1800" b="1" i="0" u="none" strike="noStrike" noProof="0">
                          <a:solidFill>
                            <a:schemeClr val="bg1"/>
                          </a:solidFill>
                          <a:effectLst/>
                        </a:rPr>
                        <a:t>● </a:t>
                      </a:r>
                      <a:r>
                        <a:rPr lang="en-US" sz="1800" b="0" i="0" u="none" strike="noStrike" noProof="0">
                          <a:solidFill>
                            <a:schemeClr val="bg1"/>
                          </a:solidFill>
                          <a:effectLst/>
                          <a:latin typeface="Times New Roman"/>
                        </a:rPr>
                        <a:t>User-friendly and  Innovative and Technology</a:t>
                      </a:r>
                      <a:endParaRPr lang="en-US" sz="1800" b="1" i="0" u="none" strike="noStrike" noProof="0">
                        <a:solidFill>
                          <a:schemeClr val="bg1"/>
                        </a:solidFill>
                        <a:effectLst/>
                        <a:latin typeface="Times New Roman"/>
                      </a:endParaRPr>
                    </a:p>
                    <a:p>
                      <a:pPr marL="171450" marR="0" lvl="0">
                        <a:lnSpc>
                          <a:spcPct val="150000"/>
                        </a:lnSpc>
                        <a:spcBef>
                          <a:spcPts val="0"/>
                        </a:spcBef>
                        <a:spcAft>
                          <a:spcPts val="0"/>
                        </a:spcAft>
                        <a:buNone/>
                      </a:pPr>
                      <a:r>
                        <a:rPr lang="en-US" sz="1800" b="0" i="0" u="none" strike="noStrike" noProof="0">
                          <a:solidFill>
                            <a:schemeClr val="bg1"/>
                          </a:solidFill>
                          <a:effectLst/>
                          <a:latin typeface="Times New Roman"/>
                        </a:rPr>
                        <a:t>   </a:t>
                      </a:r>
                      <a:r>
                        <a:rPr lang="en-US" sz="1800" b="1" i="0" u="none" strike="noStrike" noProof="0">
                          <a:solidFill>
                            <a:schemeClr val="bg1"/>
                          </a:solidFill>
                          <a:effectLst/>
                        </a:rPr>
                        <a:t>● </a:t>
                      </a:r>
                      <a:r>
                        <a:rPr lang="en-US" sz="1800" b="0" i="0" u="none" strike="noStrike" noProof="0">
                          <a:solidFill>
                            <a:schemeClr val="bg1"/>
                          </a:solidFill>
                          <a:effectLst/>
                          <a:latin typeface="Times New Roman"/>
                        </a:rPr>
                        <a:t>Top Management Support establishment.</a:t>
                      </a:r>
                      <a:endParaRPr lang="en-US" sz="1800" b="1" i="0" u="none" strike="noStrike" noProof="0">
                        <a:solidFill>
                          <a:schemeClr val="bg1"/>
                        </a:solidFill>
                        <a:effectLst/>
                        <a:latin typeface="Times New Roman"/>
                      </a:endParaRPr>
                    </a:p>
                    <a:p>
                      <a:pPr marL="171450" marR="0" lvl="0">
                        <a:lnSpc>
                          <a:spcPct val="150000"/>
                        </a:lnSpc>
                        <a:spcBef>
                          <a:spcPts val="0"/>
                        </a:spcBef>
                        <a:spcAft>
                          <a:spcPts val="0"/>
                        </a:spcAft>
                        <a:buNone/>
                      </a:pPr>
                      <a:r>
                        <a:rPr lang="en-US" sz="1800" b="1" i="0" u="none" strike="noStrike" noProof="0">
                          <a:solidFill>
                            <a:srgbClr val="FF0000"/>
                          </a:solidFill>
                          <a:effectLst/>
                          <a:latin typeface="Times New Roman"/>
                        </a:rPr>
                        <a:t>Opportunity </a:t>
                      </a:r>
                    </a:p>
                    <a:p>
                      <a:pPr marL="171450" marR="0" lvl="0">
                        <a:lnSpc>
                          <a:spcPct val="150000"/>
                        </a:lnSpc>
                        <a:spcBef>
                          <a:spcPts val="0"/>
                        </a:spcBef>
                        <a:spcAft>
                          <a:spcPts val="0"/>
                        </a:spcAft>
                        <a:buNone/>
                      </a:pPr>
                      <a:r>
                        <a:rPr lang="en-US" sz="1800" b="0" i="0" u="none" strike="noStrike" noProof="0">
                          <a:solidFill>
                            <a:schemeClr val="bg1"/>
                          </a:solidFill>
                          <a:effectLst/>
                          <a:latin typeface="Times New Roman"/>
                        </a:rPr>
                        <a:t> ●   A High-quality Healthcare plan in Colorado</a:t>
                      </a:r>
                    </a:p>
                    <a:p>
                      <a:pPr marL="171450" marR="0" lvl="0">
                        <a:lnSpc>
                          <a:spcPct val="150000"/>
                        </a:lnSpc>
                        <a:spcBef>
                          <a:spcPts val="0"/>
                        </a:spcBef>
                        <a:spcAft>
                          <a:spcPts val="0"/>
                        </a:spcAft>
                        <a:buNone/>
                      </a:pPr>
                      <a:r>
                        <a:rPr lang="en-US" sz="1800" b="0" i="0" u="none" strike="noStrike" noProof="0">
                          <a:solidFill>
                            <a:schemeClr val="bg1"/>
                          </a:solidFill>
                          <a:effectLst/>
                          <a:latin typeface="Times New Roman"/>
                        </a:rPr>
                        <a:t> ●    Market Gap and Market Orientation </a:t>
                      </a:r>
                      <a:endParaRPr lang="en-US"/>
                    </a:p>
                    <a:p>
                      <a:pPr marL="0" marR="0" lvl="0">
                        <a:lnSpc>
                          <a:spcPct val="150000"/>
                        </a:lnSpc>
                        <a:spcBef>
                          <a:spcPts val="0"/>
                        </a:spcBef>
                        <a:spcAft>
                          <a:spcPts val="0"/>
                        </a:spcAft>
                        <a:buNone/>
                      </a:pPr>
                      <a:endParaRPr lang="en-US" sz="1800" b="0" i="0" u="none" strike="noStrike" noProof="0">
                        <a:solidFill>
                          <a:schemeClr val="bg1"/>
                        </a:solidFill>
                        <a:effectLst/>
                        <a:latin typeface="Times New Roman"/>
                      </a:endParaRPr>
                    </a:p>
                    <a:p>
                      <a:pPr marL="171450" marR="0" lvl="0">
                        <a:lnSpc>
                          <a:spcPct val="150000"/>
                        </a:lnSpc>
                        <a:spcBef>
                          <a:spcPts val="0"/>
                        </a:spcBef>
                        <a:spcAft>
                          <a:spcPts val="0"/>
                        </a:spcAft>
                        <a:buNone/>
                      </a:pPr>
                      <a:endParaRPr lang="en-US" sz="1800" b="0" i="0" u="none" strike="noStrike" noProof="0">
                        <a:solidFill>
                          <a:srgbClr val="000000"/>
                        </a:solidFill>
                        <a:effectLst/>
                        <a:latin typeface="Times New Roman"/>
                      </a:endParaRPr>
                    </a:p>
                    <a:p>
                      <a:pPr marL="171450" marR="0" lvl="0">
                        <a:lnSpc>
                          <a:spcPct val="150000"/>
                        </a:lnSpc>
                        <a:spcBef>
                          <a:spcPts val="0"/>
                        </a:spcBef>
                        <a:spcAft>
                          <a:spcPts val="0"/>
                        </a:spcAft>
                        <a:buNone/>
                      </a:pPr>
                      <a:endParaRPr lang="en-US" sz="1800" b="0">
                        <a:solidFill>
                          <a:schemeClr val="tx1"/>
                        </a:solidFill>
                        <a:effectLst/>
                        <a:latin typeface="Times New Roman"/>
                      </a:endParaRPr>
                    </a:p>
                    <a:p>
                      <a:pPr marL="171450" marR="0" lvl="0">
                        <a:spcBef>
                          <a:spcPts val="0"/>
                        </a:spcBef>
                        <a:spcAft>
                          <a:spcPts val="0"/>
                        </a:spcAft>
                        <a:buNone/>
                      </a:pPr>
                      <a:endParaRPr lang="en-US" sz="1800" b="0">
                        <a:effectLst/>
                        <a:latin typeface="Times New Roman"/>
                      </a:endParaRPr>
                    </a:p>
                    <a:p>
                      <a:pPr marL="171450" marR="0" lvl="0">
                        <a:spcBef>
                          <a:spcPts val="0"/>
                        </a:spcBef>
                        <a:spcAft>
                          <a:spcPts val="0"/>
                        </a:spcAft>
                        <a:buNone/>
                      </a:pPr>
                      <a:endParaRPr lang="en-US" sz="1100">
                        <a:effectLst/>
                      </a:endParaRPr>
                    </a:p>
                    <a:p>
                      <a:pPr marL="171450" marR="0" lvl="0">
                        <a:spcBef>
                          <a:spcPts val="0"/>
                        </a:spcBef>
                        <a:spcAft>
                          <a:spcPts val="0"/>
                        </a:spcAft>
                        <a:buNone/>
                      </a:pPr>
                      <a:endParaRPr lang="en-US" sz="1100">
                        <a:effectLst/>
                      </a:endParaRPr>
                    </a:p>
                  </a:txBody>
                  <a:tcPr marL="33220" marR="33220" marT="33220" marB="33220">
                    <a:noFill/>
                  </a:tcPr>
                </a:tc>
                <a:extLst>
                  <a:ext uri="{0D108BD9-81ED-4DB2-BD59-A6C34878D82A}">
                    <a16:rowId xmlns:a16="http://schemas.microsoft.com/office/drawing/2014/main" val="3918918700"/>
                  </a:ext>
                </a:extLst>
              </a:tr>
            </a:tbl>
          </a:graphicData>
        </a:graphic>
      </p:graphicFrame>
    </p:spTree>
    <p:extLst>
      <p:ext uri="{BB962C8B-B14F-4D97-AF65-F5344CB8AC3E}">
        <p14:creationId xmlns:p14="http://schemas.microsoft.com/office/powerpoint/2010/main" val="289859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59265-5DCB-5608-B78E-EDBE84772F40}"/>
              </a:ext>
            </a:extLst>
          </p:cNvPr>
          <p:cNvSpPr>
            <a:spLocks noGrp="1"/>
          </p:cNvSpPr>
          <p:nvPr>
            <p:ph type="title"/>
          </p:nvPr>
        </p:nvSpPr>
        <p:spPr>
          <a:xfrm>
            <a:off x="3004453" y="706783"/>
            <a:ext cx="5647381" cy="471376"/>
          </a:xfrm>
        </p:spPr>
        <p:txBody>
          <a:bodyPr anchor="ctr">
            <a:normAutofit/>
          </a:bodyPr>
          <a:lstStyle/>
          <a:p>
            <a:r>
              <a:rPr lang="en" sz="2400" b="1">
                <a:solidFill>
                  <a:srgbClr val="C00000"/>
                </a:solidFill>
                <a:latin typeface="Times New Roman"/>
                <a:cs typeface="Times New Roman"/>
              </a:rPr>
              <a:t>2. Project Work Plan </a:t>
            </a:r>
            <a:r>
              <a:rPr lang="en" sz="2400" b="1">
                <a:latin typeface="Times New Roman"/>
                <a:cs typeface="Times New Roman"/>
              </a:rPr>
              <a:t>     </a:t>
            </a:r>
            <a:endParaRPr lang="en-US" sz="2400">
              <a:cs typeface="Calibri Light"/>
            </a:endParaRPr>
          </a:p>
          <a:p>
            <a:endParaRPr lang="en-US" sz="2400">
              <a:cs typeface="Calibri Light"/>
            </a:endParaRPr>
          </a:p>
        </p:txBody>
      </p:sp>
      <p:sp>
        <p:nvSpPr>
          <p:cNvPr id="3" name="Content Placeholder 2">
            <a:extLst>
              <a:ext uri="{FF2B5EF4-FFF2-40B4-BE49-F238E27FC236}">
                <a16:creationId xmlns:a16="http://schemas.microsoft.com/office/drawing/2014/main" id="{7CB70DD6-BAC7-9F2C-C990-DB0759A50EAD}"/>
              </a:ext>
            </a:extLst>
          </p:cNvPr>
          <p:cNvSpPr>
            <a:spLocks noGrp="1"/>
          </p:cNvSpPr>
          <p:nvPr>
            <p:ph idx="1"/>
          </p:nvPr>
        </p:nvSpPr>
        <p:spPr>
          <a:xfrm>
            <a:off x="3048628" y="1719289"/>
            <a:ext cx="8507639" cy="4609138"/>
          </a:xfrm>
        </p:spPr>
        <p:txBody>
          <a:bodyPr vert="horz" lIns="91440" tIns="45720" rIns="91440" bIns="45720" rtlCol="0" anchor="ctr">
            <a:noAutofit/>
          </a:bodyPr>
          <a:lstStyle/>
          <a:p>
            <a:pPr marL="0" indent="0">
              <a:lnSpc>
                <a:spcPct val="150000"/>
              </a:lnSpc>
              <a:buNone/>
            </a:pPr>
            <a:r>
              <a:rPr lang="en" sz="2000">
                <a:solidFill>
                  <a:schemeClr val="bg1"/>
                </a:solidFill>
                <a:latin typeface="Times New Roman"/>
                <a:cs typeface="Times New Roman"/>
              </a:rPr>
              <a:t>Using SDLC practices, and the spreadsheet.com for team collaboration, visualization, and scheduling. </a:t>
            </a:r>
          </a:p>
          <a:p>
            <a:pPr marL="0" indent="0">
              <a:lnSpc>
                <a:spcPct val="150000"/>
              </a:lnSpc>
              <a:buNone/>
            </a:pPr>
            <a:r>
              <a:rPr lang="en" sz="2000">
                <a:solidFill>
                  <a:schemeClr val="bg1"/>
                </a:solidFill>
                <a:latin typeface="Times New Roman"/>
                <a:cs typeface="Times New Roman"/>
              </a:rPr>
              <a:t>The NEMT project has a one year span. </a:t>
            </a:r>
          </a:p>
          <a:p>
            <a:pPr>
              <a:lnSpc>
                <a:spcPct val="150000"/>
              </a:lnSpc>
              <a:buFont typeface="Wingdings" panose="020B0604020202020204" pitchFamily="34" charset="0"/>
              <a:buChar char="Ø"/>
            </a:pPr>
            <a:r>
              <a:rPr lang="en" sz="2000" b="1">
                <a:solidFill>
                  <a:schemeClr val="bg1"/>
                </a:solidFill>
                <a:latin typeface="Times New Roman"/>
                <a:cs typeface="Times New Roman"/>
              </a:rPr>
              <a:t>Planning</a:t>
            </a:r>
            <a:r>
              <a:rPr lang="en" sz="2000">
                <a:solidFill>
                  <a:schemeClr val="bg1"/>
                </a:solidFill>
                <a:latin typeface="Times New Roman"/>
                <a:cs typeface="Times New Roman"/>
              </a:rPr>
              <a:t> ( 30 days duration) : Assessment, Requirement specification, Stakeholder gathering. </a:t>
            </a:r>
            <a:endParaRPr lang="en-US" sz="2000">
              <a:solidFill>
                <a:schemeClr val="bg1"/>
              </a:solidFill>
              <a:latin typeface="Calibri"/>
              <a:cs typeface="Calibri"/>
            </a:endParaRPr>
          </a:p>
          <a:p>
            <a:pPr>
              <a:lnSpc>
                <a:spcPct val="150000"/>
              </a:lnSpc>
              <a:buFont typeface="Wingdings" panose="020B0604020202020204" pitchFamily="34" charset="0"/>
              <a:buChar char="Ø"/>
            </a:pPr>
            <a:r>
              <a:rPr lang="en" sz="2000" b="1">
                <a:solidFill>
                  <a:schemeClr val="bg1"/>
                </a:solidFill>
                <a:latin typeface="Times New Roman"/>
                <a:cs typeface="Times New Roman"/>
              </a:rPr>
              <a:t>Requirement Analysis </a:t>
            </a:r>
            <a:r>
              <a:rPr lang="en" sz="2000">
                <a:solidFill>
                  <a:schemeClr val="bg1"/>
                </a:solidFill>
                <a:latin typeface="Times New Roman"/>
                <a:cs typeface="Times New Roman"/>
              </a:rPr>
              <a:t>( 60 days duration): Requirement specification, scheduling, and goal analysis. </a:t>
            </a:r>
            <a:endParaRPr lang="en-US" sz="2000">
              <a:solidFill>
                <a:schemeClr val="bg1"/>
              </a:solidFill>
              <a:latin typeface="Calibri"/>
              <a:cs typeface="Calibri"/>
            </a:endParaRPr>
          </a:p>
          <a:p>
            <a:pPr>
              <a:buFont typeface="Wingdings" panose="020B0604020202020204" pitchFamily="34" charset="0"/>
              <a:buChar char="Ø"/>
            </a:pPr>
            <a:r>
              <a:rPr lang="en" sz="2000" b="1">
                <a:solidFill>
                  <a:schemeClr val="bg1"/>
                </a:solidFill>
                <a:latin typeface="Times New Roman"/>
                <a:cs typeface="Times New Roman"/>
              </a:rPr>
              <a:t>Design </a:t>
            </a:r>
            <a:r>
              <a:rPr lang="en" sz="2000">
                <a:solidFill>
                  <a:schemeClr val="bg1"/>
                </a:solidFill>
                <a:latin typeface="Times New Roman"/>
                <a:cs typeface="Times New Roman"/>
              </a:rPr>
              <a:t>( 70 days duration) :Brainstorming for solving pre-defined problems.</a:t>
            </a:r>
            <a:endParaRPr lang="en-US" sz="2000">
              <a:solidFill>
                <a:schemeClr val="bg1"/>
              </a:solidFill>
              <a:latin typeface="Calibri"/>
              <a:cs typeface="Calibri"/>
            </a:endParaRPr>
          </a:p>
          <a:p>
            <a:pPr marL="0" indent="0">
              <a:buNone/>
            </a:pPr>
            <a:r>
              <a:rPr lang="en" sz="2000">
                <a:solidFill>
                  <a:schemeClr val="bg1"/>
                </a:solidFill>
                <a:latin typeface="Times New Roman"/>
                <a:cs typeface="Times New Roman"/>
              </a:rPr>
              <a:t>                    Proof of concept to verify the software proposal, </a:t>
            </a:r>
            <a:endParaRPr lang="en-US" sz="2000">
              <a:solidFill>
                <a:schemeClr val="bg1"/>
              </a:solidFill>
              <a:latin typeface="Calibri"/>
              <a:cs typeface="Calibri"/>
            </a:endParaRPr>
          </a:p>
          <a:p>
            <a:pPr marL="0" indent="0">
              <a:buNone/>
            </a:pPr>
            <a:r>
              <a:rPr lang="en" sz="2000">
                <a:solidFill>
                  <a:schemeClr val="bg1"/>
                </a:solidFill>
                <a:latin typeface="Times New Roman"/>
                <a:cs typeface="Times New Roman"/>
              </a:rPr>
              <a:t>                    Prototype : simulate the system product and get feedbacks. </a:t>
            </a:r>
            <a:endParaRPr lang="en-US" sz="2000">
              <a:solidFill>
                <a:schemeClr val="bg1"/>
              </a:solidFill>
              <a:latin typeface="Calibri"/>
              <a:cs typeface="Calibri"/>
            </a:endParaRPr>
          </a:p>
          <a:p>
            <a:pPr marL="0" indent="0">
              <a:buNone/>
            </a:pPr>
            <a:r>
              <a:rPr lang="en" sz="2000">
                <a:solidFill>
                  <a:schemeClr val="bg1"/>
                </a:solidFill>
                <a:latin typeface="Times New Roman"/>
                <a:cs typeface="Times New Roman"/>
              </a:rPr>
              <a:t>                    Hand off : transfer the design to development  phase</a:t>
            </a:r>
            <a:endParaRPr lang="en-US" sz="2000">
              <a:solidFill>
                <a:schemeClr val="bg1"/>
              </a:solidFill>
              <a:latin typeface="Calibri"/>
              <a:cs typeface="Calibri"/>
            </a:endParaRPr>
          </a:p>
          <a:p>
            <a:endParaRPr lang="en" sz="2000">
              <a:latin typeface="Times New Roman"/>
              <a:cs typeface="Times New Roman"/>
            </a:endParaRPr>
          </a:p>
        </p:txBody>
      </p:sp>
      <p:pic>
        <p:nvPicPr>
          <p:cNvPr id="6" name="Picture 5" descr="A diagram of software development cycle&#10;&#10;Description automatically generated">
            <a:extLst>
              <a:ext uri="{FF2B5EF4-FFF2-40B4-BE49-F238E27FC236}">
                <a16:creationId xmlns:a16="http://schemas.microsoft.com/office/drawing/2014/main" id="{4AE64A08-8616-44F7-9379-31BF73DCC50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5096" y="231075"/>
            <a:ext cx="2743200" cy="656150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4529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23EA2-9ACC-F4A1-7C34-44C24FA1FC84}"/>
              </a:ext>
            </a:extLst>
          </p:cNvPr>
          <p:cNvSpPr>
            <a:spLocks noGrp="1"/>
          </p:cNvSpPr>
          <p:nvPr>
            <p:ph type="title"/>
          </p:nvPr>
        </p:nvSpPr>
        <p:spPr>
          <a:xfrm>
            <a:off x="4236311" y="642246"/>
            <a:ext cx="3438144" cy="1124712"/>
          </a:xfrm>
        </p:spPr>
        <p:txBody>
          <a:bodyPr anchor="b">
            <a:normAutofit/>
          </a:bodyPr>
          <a:lstStyle/>
          <a:p>
            <a:r>
              <a:rPr lang="en-US" sz="2800">
                <a:solidFill>
                  <a:srgbClr val="C00000"/>
                </a:solidFill>
                <a:latin typeface="Times New Roman"/>
                <a:cs typeface="Calibri Light"/>
              </a:rPr>
              <a:t>Continuing....</a:t>
            </a:r>
            <a:endParaRPr lang="en-US" sz="2800">
              <a:solidFill>
                <a:srgbClr val="C00000"/>
              </a:solidFill>
              <a:latin typeface="Times New Roman"/>
              <a:cs typeface="Times New Roman"/>
            </a:endParaRP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03D5B8-FA06-420E-3558-2F97F6399BD6}"/>
              </a:ext>
            </a:extLst>
          </p:cNvPr>
          <p:cNvSpPr>
            <a:spLocks noGrp="1"/>
          </p:cNvSpPr>
          <p:nvPr>
            <p:ph idx="1"/>
          </p:nvPr>
        </p:nvSpPr>
        <p:spPr>
          <a:xfrm>
            <a:off x="5959093" y="1867706"/>
            <a:ext cx="5967863" cy="4201170"/>
          </a:xfrm>
        </p:spPr>
        <p:txBody>
          <a:bodyPr vert="horz" lIns="91440" tIns="45720" rIns="91440" bIns="45720" rtlCol="0" anchor="t">
            <a:normAutofit/>
          </a:bodyPr>
          <a:lstStyle/>
          <a:p>
            <a:pPr marL="171450" indent="-171450">
              <a:lnSpc>
                <a:spcPct val="150000"/>
              </a:lnSpc>
              <a:buFont typeface="Wingdings,Sans-Serif" panose="020B0604020202020204" pitchFamily="34" charset="0"/>
              <a:buChar char="Ø"/>
            </a:pPr>
            <a:r>
              <a:rPr lang="en" sz="1700" b="1">
                <a:solidFill>
                  <a:schemeClr val="bg1">
                    <a:lumMod val="50000"/>
                  </a:schemeClr>
                </a:solidFill>
                <a:latin typeface="Times New Roman"/>
                <a:cs typeface="Times New Roman"/>
              </a:rPr>
              <a:t> </a:t>
            </a:r>
            <a:r>
              <a:rPr lang="en" sz="2000" b="1">
                <a:solidFill>
                  <a:schemeClr val="bg1"/>
                </a:solidFill>
                <a:latin typeface="Times New Roman"/>
                <a:cs typeface="Times New Roman"/>
              </a:rPr>
              <a:t>Development</a:t>
            </a:r>
            <a:r>
              <a:rPr lang="en" sz="2000">
                <a:solidFill>
                  <a:schemeClr val="bg1"/>
                </a:solidFill>
                <a:latin typeface="Times New Roman"/>
                <a:cs typeface="Times New Roman"/>
              </a:rPr>
              <a:t>  ( 90 days duration) : Creation, coding, testing , and implementation. </a:t>
            </a:r>
            <a:endParaRPr lang="en-US" sz="2000">
              <a:solidFill>
                <a:schemeClr val="bg1"/>
              </a:solidFill>
              <a:latin typeface="Times New Roman"/>
              <a:cs typeface="Times New Roman"/>
            </a:endParaRPr>
          </a:p>
          <a:p>
            <a:pPr marL="171450" indent="-171450">
              <a:lnSpc>
                <a:spcPct val="150000"/>
              </a:lnSpc>
              <a:buFont typeface="Wingdings,Sans-Serif" panose="020B0604020202020204" pitchFamily="34" charset="0"/>
              <a:buChar char="Ø"/>
            </a:pPr>
            <a:r>
              <a:rPr lang="en" sz="2000" b="1">
                <a:solidFill>
                  <a:schemeClr val="bg1"/>
                </a:solidFill>
                <a:latin typeface="Times New Roman"/>
                <a:cs typeface="Times New Roman"/>
              </a:rPr>
              <a:t>Quality assurance </a:t>
            </a:r>
            <a:r>
              <a:rPr lang="en" sz="2000">
                <a:solidFill>
                  <a:schemeClr val="bg1"/>
                </a:solidFill>
                <a:latin typeface="Times New Roman"/>
                <a:cs typeface="Times New Roman"/>
              </a:rPr>
              <a:t>(60 days duration) :Creating test cases, and testing for flaws.</a:t>
            </a:r>
            <a:endParaRPr lang="en-US" sz="2000">
              <a:solidFill>
                <a:schemeClr val="bg1"/>
              </a:solidFill>
              <a:latin typeface="Times New Roman"/>
              <a:cs typeface="Times New Roman"/>
            </a:endParaRPr>
          </a:p>
          <a:p>
            <a:pPr marL="171450" indent="-171450">
              <a:lnSpc>
                <a:spcPct val="150000"/>
              </a:lnSpc>
              <a:buFont typeface="Wingdings,Sans-Serif" panose="020B0604020202020204" pitchFamily="34" charset="0"/>
              <a:buChar char="Ø"/>
            </a:pPr>
            <a:r>
              <a:rPr lang="en" sz="2000" b="1">
                <a:solidFill>
                  <a:schemeClr val="bg1"/>
                </a:solidFill>
                <a:latin typeface="Times New Roman"/>
                <a:cs typeface="Times New Roman"/>
              </a:rPr>
              <a:t>Deployment</a:t>
            </a:r>
            <a:r>
              <a:rPr lang="en" sz="2000">
                <a:solidFill>
                  <a:schemeClr val="bg1"/>
                </a:solidFill>
                <a:latin typeface="Times New Roman"/>
                <a:cs typeface="Times New Roman"/>
              </a:rPr>
              <a:t> (60 days): Creating showcases and organizing launching events to introduce the final product to users(Interaction Design Foundation, 2023). </a:t>
            </a:r>
            <a:endParaRPr lang="en-US" sz="2000">
              <a:solidFill>
                <a:schemeClr val="bg1"/>
              </a:solidFill>
              <a:latin typeface="Times New Roman"/>
              <a:cs typeface="Times New Roman"/>
            </a:endParaRPr>
          </a:p>
          <a:p>
            <a:pPr marL="171450" indent="-171450">
              <a:lnSpc>
                <a:spcPct val="150000"/>
              </a:lnSpc>
              <a:buFont typeface="Wingdings,Sans-Serif" panose="020B0604020202020204" pitchFamily="34" charset="0"/>
              <a:buChar char="Ø"/>
            </a:pPr>
            <a:endParaRPr lang="en" sz="2000">
              <a:solidFill>
                <a:schemeClr val="bg1"/>
              </a:solidFill>
              <a:latin typeface="Times New Roman"/>
              <a:cs typeface="Times New Roman"/>
            </a:endParaRPr>
          </a:p>
          <a:p>
            <a:pPr>
              <a:lnSpc>
                <a:spcPct val="150000"/>
              </a:lnSpc>
            </a:pPr>
            <a:endParaRPr lang="en-US" sz="2000">
              <a:cs typeface="Calibri"/>
            </a:endParaRPr>
          </a:p>
        </p:txBody>
      </p:sp>
      <p:pic>
        <p:nvPicPr>
          <p:cNvPr id="5" name="Picture 4" descr="A diagram of software development cycle&#10;&#10;Description automatically generated">
            <a:extLst>
              <a:ext uri="{FF2B5EF4-FFF2-40B4-BE49-F238E27FC236}">
                <a16:creationId xmlns:a16="http://schemas.microsoft.com/office/drawing/2014/main" id="{429C7006-00E4-C453-743C-DD4FF79E44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096" y="1136640"/>
            <a:ext cx="2897808" cy="5258373"/>
          </a:xfrm>
          <a:prstGeom prst="rect">
            <a:avLst/>
          </a:prstGeom>
        </p:spPr>
      </p:pic>
    </p:spTree>
    <p:extLst>
      <p:ext uri="{BB962C8B-B14F-4D97-AF65-F5344CB8AC3E}">
        <p14:creationId xmlns:p14="http://schemas.microsoft.com/office/powerpoint/2010/main" val="136146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7A12D4-FE58-9F86-5764-3460AF35475F}"/>
              </a:ext>
            </a:extLst>
          </p:cNvPr>
          <p:cNvSpPr>
            <a:spLocks noGrp="1"/>
          </p:cNvSpPr>
          <p:nvPr>
            <p:ph type="title"/>
          </p:nvPr>
        </p:nvSpPr>
        <p:spPr>
          <a:xfrm>
            <a:off x="1115568" y="548640"/>
            <a:ext cx="10168128" cy="1179576"/>
          </a:xfrm>
        </p:spPr>
        <p:txBody>
          <a:bodyPr>
            <a:normAutofit/>
          </a:bodyPr>
          <a:lstStyle/>
          <a:p>
            <a:r>
              <a:rPr lang="en" sz="1800" b="1">
                <a:solidFill>
                  <a:srgbClr val="C00000"/>
                </a:solidFill>
                <a:latin typeface="Times New Roman"/>
                <a:cs typeface="Times New Roman"/>
              </a:rPr>
              <a:t>Figure 1</a:t>
            </a:r>
            <a:br>
              <a:rPr lang="en" sz="1800" b="1">
                <a:latin typeface="Times New Roman"/>
                <a:cs typeface="Times New Roman"/>
              </a:rPr>
            </a:br>
            <a:endParaRPr lang="en-US" sz="1800">
              <a:solidFill>
                <a:srgbClr val="C00000"/>
              </a:solidFill>
              <a:latin typeface="Times New Roman"/>
              <a:cs typeface="Times New Roman"/>
            </a:endParaRPr>
          </a:p>
          <a:p>
            <a:r>
              <a:rPr lang="en" sz="1800" i="1">
                <a:solidFill>
                  <a:srgbClr val="C00000"/>
                </a:solidFill>
                <a:latin typeface="Times New Roman"/>
                <a:cs typeface="Times New Roman"/>
              </a:rPr>
              <a:t>The NEMT project, Stages, Status, Tasks, Schedule</a:t>
            </a:r>
            <a:endParaRPr lang="en-US" sz="1800">
              <a:solidFill>
                <a:srgbClr val="C00000"/>
              </a:solidFill>
              <a:latin typeface="Times New Roman"/>
              <a:cs typeface="Times New Roman"/>
            </a:endParaRPr>
          </a:p>
          <a:p>
            <a:endParaRPr lang="en-US" sz="2000">
              <a:solidFill>
                <a:schemeClr val="bg1"/>
              </a:solidFill>
              <a:latin typeface="Times New Roman"/>
              <a:cs typeface="Calibri Light"/>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screenshot of a project schedule&#10;&#10;Description automatically generated">
            <a:extLst>
              <a:ext uri="{FF2B5EF4-FFF2-40B4-BE49-F238E27FC236}">
                <a16:creationId xmlns:a16="http://schemas.microsoft.com/office/drawing/2014/main" id="{4F830142-8F67-51EE-C13E-8EC258946870}"/>
              </a:ext>
            </a:extLst>
          </p:cNvPr>
          <p:cNvPicPr>
            <a:picLocks noGrp="1" noChangeAspect="1"/>
          </p:cNvPicPr>
          <p:nvPr>
            <p:ph idx="1"/>
          </p:nvPr>
        </p:nvPicPr>
        <p:blipFill rotWithShape="1">
          <a:blip r:embed="rId2"/>
          <a:srcRect l="973" t="10849" r="-865" b="-4717"/>
          <a:stretch/>
        </p:blipFill>
        <p:spPr>
          <a:xfrm>
            <a:off x="993969" y="2137718"/>
            <a:ext cx="10197702" cy="4387404"/>
          </a:xfrm>
        </p:spPr>
      </p:pic>
    </p:spTree>
    <p:extLst>
      <p:ext uri="{BB962C8B-B14F-4D97-AF65-F5344CB8AC3E}">
        <p14:creationId xmlns:p14="http://schemas.microsoft.com/office/powerpoint/2010/main" val="142109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49F37-B7AD-446A-AC61-2D772D845100}"/>
              </a:ext>
            </a:extLst>
          </p:cNvPr>
          <p:cNvSpPr>
            <a:spLocks noGrp="1"/>
          </p:cNvSpPr>
          <p:nvPr>
            <p:ph type="title"/>
          </p:nvPr>
        </p:nvSpPr>
        <p:spPr>
          <a:xfrm>
            <a:off x="3111" y="1221754"/>
            <a:ext cx="2941100" cy="3204134"/>
          </a:xfrm>
        </p:spPr>
        <p:txBody>
          <a:bodyPr vert="horz" lIns="91440" tIns="45720" rIns="91440" bIns="45720" rtlCol="0" anchor="b">
            <a:normAutofit/>
          </a:bodyPr>
          <a:lstStyle/>
          <a:p>
            <a:br>
              <a:rPr lang="en-US" sz="2800" b="1" kern="1200">
                <a:latin typeface="Times New Roman"/>
              </a:rPr>
            </a:br>
            <a:endParaRPr lang="en-US" sz="2800" kern="1200">
              <a:latin typeface="Times New Roman"/>
              <a:cs typeface="Times New Roman"/>
            </a:endParaRPr>
          </a:p>
          <a:p>
            <a:r>
              <a:rPr lang="en-US" sz="2000" i="1" kern="1200">
                <a:solidFill>
                  <a:schemeClr val="bg1"/>
                </a:solidFill>
                <a:latin typeface="Times New Roman"/>
                <a:cs typeface="Times New Roman"/>
              </a:rPr>
              <a:t>Gantt View</a:t>
            </a:r>
            <a:r>
              <a:rPr lang="en-US" sz="2000" kern="1200">
                <a:solidFill>
                  <a:schemeClr val="bg1"/>
                </a:solidFill>
                <a:latin typeface="Times New Roman"/>
                <a:cs typeface="Times New Roman"/>
              </a:rPr>
              <a:t> </a:t>
            </a:r>
            <a:r>
              <a:rPr lang="en-US" sz="2000" i="1" kern="1200">
                <a:solidFill>
                  <a:schemeClr val="bg1"/>
                </a:solidFill>
                <a:latin typeface="Times New Roman"/>
                <a:cs typeface="Times New Roman"/>
              </a:rPr>
              <a:t>of  NEMT project</a:t>
            </a:r>
            <a:endParaRPr lang="en-US" sz="2000" kern="1200">
              <a:solidFill>
                <a:schemeClr val="bg1"/>
              </a:solidFill>
              <a:latin typeface="Times New Roman"/>
              <a:cs typeface="Times New Roman"/>
            </a:endParaRPr>
          </a:p>
          <a:p>
            <a:endParaRPr lang="en-US" sz="2800" kern="1200">
              <a:solidFill>
                <a:schemeClr val="bg1"/>
              </a:solidFill>
              <a:latin typeface="Times New Roman"/>
              <a:cs typeface="Times New Roman"/>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screenshot of a computer&#10;&#10;Description automatically generated">
            <a:extLst>
              <a:ext uri="{FF2B5EF4-FFF2-40B4-BE49-F238E27FC236}">
                <a16:creationId xmlns:a16="http://schemas.microsoft.com/office/drawing/2014/main" id="{9528729C-388E-06AD-87B9-0691F315A0C6}"/>
              </a:ext>
            </a:extLst>
          </p:cNvPr>
          <p:cNvPicPr>
            <a:picLocks noGrp="1" noChangeAspect="1"/>
          </p:cNvPicPr>
          <p:nvPr>
            <p:ph idx="1"/>
          </p:nvPr>
        </p:nvPicPr>
        <p:blipFill>
          <a:blip r:embed="rId2"/>
          <a:stretch>
            <a:fillRect/>
          </a:stretch>
        </p:blipFill>
        <p:spPr>
          <a:xfrm>
            <a:off x="2755305" y="1526153"/>
            <a:ext cx="8392449" cy="5012787"/>
          </a:xfrm>
          <a:prstGeom prst="rect">
            <a:avLst/>
          </a:prstGeom>
        </p:spPr>
      </p:pic>
      <p:sp>
        <p:nvSpPr>
          <p:cNvPr id="5" name="TextBox 4">
            <a:extLst>
              <a:ext uri="{FF2B5EF4-FFF2-40B4-BE49-F238E27FC236}">
                <a16:creationId xmlns:a16="http://schemas.microsoft.com/office/drawing/2014/main" id="{98673CCD-4F41-232A-3768-9123EB92905A}"/>
              </a:ext>
            </a:extLst>
          </p:cNvPr>
          <p:cNvSpPr txBox="1"/>
          <p:nvPr/>
        </p:nvSpPr>
        <p:spPr>
          <a:xfrm>
            <a:off x="2946400" y="638313"/>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Times New Roman"/>
              </a:rPr>
              <a:t>Figure 2</a:t>
            </a:r>
            <a:endParaRPr lang="en-US" sz="1600">
              <a:solidFill>
                <a:schemeClr val="bg1"/>
              </a:solidFill>
              <a:cs typeface="Calibri"/>
            </a:endParaRPr>
          </a:p>
        </p:txBody>
      </p:sp>
    </p:spTree>
    <p:extLst>
      <p:ext uri="{BB962C8B-B14F-4D97-AF65-F5344CB8AC3E}">
        <p14:creationId xmlns:p14="http://schemas.microsoft.com/office/powerpoint/2010/main" val="36344732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1450</TotalTime>
  <Words>6662</Words>
  <Application>Microsoft Office PowerPoint</Application>
  <PresentationFormat>Widescreen</PresentationFormat>
  <Paragraphs>380</Paragraphs>
  <Slides>25</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Calibri Light</vt:lpstr>
      <vt:lpstr>Times New Roman</vt:lpstr>
      <vt:lpstr>Wingdings</vt:lpstr>
      <vt:lpstr>Wingdings,Sans-Serif</vt:lpstr>
      <vt:lpstr>office theme</vt:lpstr>
      <vt:lpstr>Acrobat Document</vt:lpstr>
      <vt:lpstr>PowerPoint Presentation</vt:lpstr>
      <vt:lpstr>Contents</vt:lpstr>
      <vt:lpstr>Introduction  </vt:lpstr>
      <vt:lpstr> 1. Business Need Assessment and Requirements Analysis with SWOT  </vt:lpstr>
      <vt:lpstr>1.2 SWOT Analysis of NEMT project</vt:lpstr>
      <vt:lpstr>2. Project Work Plan       </vt:lpstr>
      <vt:lpstr>Continuing....</vt:lpstr>
      <vt:lpstr>Figure 1  The NEMT project, Stages, Status, Tasks, Schedule </vt:lpstr>
      <vt:lpstr>  Gantt View of  NEMT project </vt:lpstr>
      <vt:lpstr>2. 2.1 User Case Data Structure </vt:lpstr>
      <vt:lpstr>3. 3. Measuring and Reporting Team performance and Project progress  </vt:lpstr>
      <vt:lpstr>PowerPoint Presentation</vt:lpstr>
      <vt:lpstr>PowerPoint Presentation</vt:lpstr>
      <vt:lpstr>3.1 Frequency and Processes of Reporting Progress and Performance </vt:lpstr>
      <vt:lpstr>4. Risk Reduction Strategy</vt:lpstr>
      <vt:lpstr>PowerPoint Presentation</vt:lpstr>
      <vt:lpstr>PowerPoint Presentation</vt:lpstr>
      <vt:lpstr>PowerPoint Presentation</vt:lpstr>
      <vt:lpstr>Continuing...... </vt:lpstr>
      <vt:lpstr>    4.4 Legal Consideration in NEMT Project   </vt:lpstr>
      <vt:lpstr> 5. IT Support program in the Healthcare Technology Company </vt:lpstr>
      <vt:lpstr>PowerPoint Presentation</vt:lpstr>
      <vt:lpstr>PowerPoint Presentation</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Ashu-PC</dc:creator>
  <cp:lastModifiedBy>Ruttta Kidane</cp:lastModifiedBy>
  <cp:revision>5</cp:revision>
  <dcterms:created xsi:type="dcterms:W3CDTF">2023-08-17T21:33:07Z</dcterms:created>
  <dcterms:modified xsi:type="dcterms:W3CDTF">2024-06-20T06:11:04Z</dcterms:modified>
</cp:coreProperties>
</file>