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59" r:id="rId8"/>
    <p:sldId id="260" r:id="rId9"/>
    <p:sldId id="261" r:id="rId10"/>
    <p:sldId id="262" r:id="rId11"/>
    <p:sldId id="268" r:id="rId12"/>
    <p:sldId id="273" r:id="rId13"/>
    <p:sldId id="267" r:id="rId14"/>
    <p:sldId id="272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69774151-970D-46C5-954C-F03EA4FDCDB9}">
          <p14:sldIdLst>
            <p14:sldId id="256"/>
            <p14:sldId id="257"/>
            <p14:sldId id="258"/>
            <p14:sldId id="263"/>
            <p14:sldId id="264"/>
            <p14:sldId id="266"/>
            <p14:sldId id="259"/>
            <p14:sldId id="260"/>
            <p14:sldId id="261"/>
            <p14:sldId id="262"/>
            <p14:sldId id="268"/>
            <p14:sldId id="273"/>
            <p14:sldId id="267"/>
            <p14:sldId id="272"/>
            <p14:sldId id="270"/>
            <p14:sldId id="271"/>
            <p14:sldId id="274"/>
          </p14:sldIdLst>
        </p14:section>
        <p14:section name="Naamloze sectie" id="{DDA0A7F5-1A6E-4363-88ED-0E12304FAD7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prot.org/" TargetMode="External"/><Relationship Id="rId2" Type="http://schemas.openxmlformats.org/officeDocument/2006/relationships/hyperlink" Target="http://www.ncbi.nlm.nih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nome.jp/kegg/pathwa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D1CB-54AD-41D6-B6AB-85756C042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Weektaak</a:t>
            </a:r>
            <a:r>
              <a:rPr lang="en-GB" dirty="0"/>
              <a:t> 3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A10DCE-B6CF-4798-87FF-F50AE08E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125938" cy="1947333"/>
          </a:xfrm>
        </p:spPr>
        <p:txBody>
          <a:bodyPr>
            <a:normAutofit/>
          </a:bodyPr>
          <a:lstStyle/>
          <a:p>
            <a:r>
              <a:rPr lang="nl-NL" sz="1600" dirty="0" err="1"/>
              <a:t>Carleen</a:t>
            </a:r>
            <a:r>
              <a:rPr lang="nl-NL" sz="1600" dirty="0"/>
              <a:t> Rossing, </a:t>
            </a:r>
            <a:r>
              <a:rPr lang="nl-NL" sz="1600" dirty="0" err="1"/>
              <a:t>Aloys</a:t>
            </a:r>
            <a:r>
              <a:rPr lang="nl-NL" sz="1600" dirty="0"/>
              <a:t> Kuster, </a:t>
            </a:r>
          </a:p>
          <a:p>
            <a:r>
              <a:rPr lang="nl-NL" sz="1600" dirty="0"/>
              <a:t>Youri </a:t>
            </a:r>
            <a:r>
              <a:rPr lang="nl-NL" sz="1600" dirty="0" err="1"/>
              <a:t>Geboers</a:t>
            </a:r>
            <a:r>
              <a:rPr lang="nl-NL" sz="1600" dirty="0"/>
              <a:t> en Jelle van der Heide</a:t>
            </a:r>
          </a:p>
        </p:txBody>
      </p:sp>
    </p:spTree>
    <p:extLst>
      <p:ext uri="{BB962C8B-B14F-4D97-AF65-F5344CB8AC3E}">
        <p14:creationId xmlns:p14="http://schemas.microsoft.com/office/powerpoint/2010/main" val="149897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CD929-D48C-40B0-A41F-5D6CC34B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576"/>
            <a:ext cx="8534400" cy="1507067"/>
          </a:xfrm>
        </p:spPr>
        <p:txBody>
          <a:bodyPr/>
          <a:lstStyle/>
          <a:p>
            <a:r>
              <a:rPr lang="en-GB" dirty="0" err="1"/>
              <a:t>programma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E9C93-3C78-4E8A-A1C3-E1D5D1EC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20905A-7D7C-47FA-AA90-BB8CC1E7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678291"/>
            <a:ext cx="11781453" cy="3891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1146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B65DB2E-51A0-4AE7-A02C-99394FA3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7" y="305968"/>
            <a:ext cx="2239347" cy="292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2CD7429-2C2B-4258-A923-A17DCCAB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95" y="305968"/>
            <a:ext cx="1941606" cy="292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CA6DB67-9B0E-44DE-8B0A-8B461ECE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74" y="305968"/>
            <a:ext cx="1884382" cy="292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DE70029-BAE6-4AEC-BB0B-6E53085D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661" y="305968"/>
            <a:ext cx="1761951" cy="292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D09D5F9-51DB-4161-B1AC-0696F8823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296" y="305969"/>
            <a:ext cx="2239347" cy="292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F14D5A0-1751-4B6B-AC2A-914C5F767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56" y="3382855"/>
            <a:ext cx="2239347" cy="3136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8C112EB-EF24-49C2-A01F-CC2F8920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598" y="3382855"/>
            <a:ext cx="1937903" cy="3136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C23CAD03-5B04-495D-BECA-321EF1CCF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660" y="3431926"/>
            <a:ext cx="1761951" cy="3096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969098B-4C53-4A4C-8B2A-2E98A6697F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8296" y="3423163"/>
            <a:ext cx="2239347" cy="3096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E3198724-1862-40E9-B259-F891307C7C3C}"/>
              </a:ext>
            </a:extLst>
          </p:cNvPr>
          <p:cNvSpPr txBox="1"/>
          <p:nvPr/>
        </p:nvSpPr>
        <p:spPr>
          <a:xfrm>
            <a:off x="5034344" y="3809424"/>
            <a:ext cx="2123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CDSHIV-2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8676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F08BB-CA47-4DD8-8828-9D5DEA02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630C54-3A71-49CD-A870-2793A82B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B2A440-BC9E-4972-8A61-14333519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7" y="534887"/>
            <a:ext cx="6086913" cy="3125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CA657868-0AEE-4F0B-9808-208DEE246A82}"/>
              </a:ext>
            </a:extLst>
          </p:cNvPr>
          <p:cNvSpPr txBox="1"/>
          <p:nvPr/>
        </p:nvSpPr>
        <p:spPr>
          <a:xfrm>
            <a:off x="263658" y="73222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Salmonella-gen</a:t>
            </a:r>
            <a:endParaRPr lang="nl-NL" sz="24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3CFB28B-8A9A-480E-8054-43EC202E2265}"/>
              </a:ext>
            </a:extLst>
          </p:cNvPr>
          <p:cNvSpPr txBox="1"/>
          <p:nvPr/>
        </p:nvSpPr>
        <p:spPr>
          <a:xfrm>
            <a:off x="6283460" y="3136877"/>
            <a:ext cx="2080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E.coli-gen</a:t>
            </a:r>
            <a:endParaRPr lang="nl-NL" sz="2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3DBA44E-6AAC-4E90-96E5-861EC83A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86" y="3720781"/>
            <a:ext cx="5657851" cy="303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5821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AB9E2-B4A8-4764-A2F4-E74B057F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80597CA-441A-4391-A4C6-14D2442A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" y="1231516"/>
            <a:ext cx="5845285" cy="3162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5314F2-D72F-48E6-8375-C8D88771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1516"/>
            <a:ext cx="6031897" cy="316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142FCBE-76D9-490E-AC14-5ECA65A8C9E5}"/>
              </a:ext>
            </a:extLst>
          </p:cNvPr>
          <p:cNvSpPr txBox="1"/>
          <p:nvPr/>
        </p:nvSpPr>
        <p:spPr>
          <a:xfrm>
            <a:off x="50745" y="86218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HIV1 envelop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95222BE-07FF-4B50-8F43-C38A09B8F499}"/>
              </a:ext>
            </a:extLst>
          </p:cNvPr>
          <p:cNvSpPr txBox="1"/>
          <p:nvPr/>
        </p:nvSpPr>
        <p:spPr>
          <a:xfrm>
            <a:off x="6096000" y="84288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HIV1 Internal Viral Genes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95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14829-E8EF-44DE-92EE-32E216C4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90F278-34B2-4427-B183-7EDF1BD0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6464FC-9865-4B11-9D18-7E65DE20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5" y="863601"/>
            <a:ext cx="10965809" cy="5776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27B287C-BBF4-4E4C-8853-361E773F908B}"/>
              </a:ext>
            </a:extLst>
          </p:cNvPr>
          <p:cNvSpPr txBox="1"/>
          <p:nvPr/>
        </p:nvSpPr>
        <p:spPr>
          <a:xfrm>
            <a:off x="613095" y="401936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HIV2 envelop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8153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C45534E-0518-43E3-A9C6-5788888A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06" y="863601"/>
            <a:ext cx="10328988" cy="5559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C624F83-528B-448C-9E81-0405E551C6E9}"/>
              </a:ext>
            </a:extLst>
          </p:cNvPr>
          <p:cNvSpPr txBox="1"/>
          <p:nvPr/>
        </p:nvSpPr>
        <p:spPr>
          <a:xfrm>
            <a:off x="931506" y="373539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SIV envelop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6262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D2637-C465-454E-A9B3-B715CBBC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8D5FA0-FD3E-40D9-8DBA-9AA8E3A1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F54C03-C3DE-474D-9E72-77ECDA9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1" y="863601"/>
            <a:ext cx="10618237" cy="5737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46EBF05-EA61-4071-B0A8-F9663864F7DA}"/>
              </a:ext>
            </a:extLst>
          </p:cNvPr>
          <p:cNvSpPr txBox="1"/>
          <p:nvPr/>
        </p:nvSpPr>
        <p:spPr>
          <a:xfrm>
            <a:off x="786881" y="308803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SIVmnd-2 envelop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5630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15AE1-1ACC-427F-8CA9-5802AE09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8C938-9DCE-4EC8-AADE-1762ED2C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C317457-1FBE-426F-9942-56BC345BB153}"/>
              </a:ext>
            </a:extLst>
          </p:cNvPr>
          <p:cNvSpPr txBox="1"/>
          <p:nvPr/>
        </p:nvSpPr>
        <p:spPr>
          <a:xfrm>
            <a:off x="-58723" y="6396335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NCBI: </a:t>
            </a:r>
            <a:r>
              <a:rPr lang="nl-NL" sz="800" dirty="0">
                <a:hlinkClick r:id="rId2"/>
              </a:rPr>
              <a:t>http://www.ncbi.nlm.nih.gov/</a:t>
            </a:r>
            <a:endParaRPr lang="nl-NL" sz="800" dirty="0"/>
          </a:p>
          <a:p>
            <a:r>
              <a:rPr lang="en-GB" sz="800" dirty="0" err="1"/>
              <a:t>UniProt</a:t>
            </a:r>
            <a:r>
              <a:rPr lang="en-GB" sz="800" dirty="0"/>
              <a:t>: </a:t>
            </a:r>
            <a:r>
              <a:rPr lang="nl-NL" sz="800" u="sng" dirty="0">
                <a:hlinkClick r:id="rId3"/>
              </a:rPr>
              <a:t>http://www.uniprot.org/</a:t>
            </a:r>
            <a:endParaRPr lang="nl-NL" sz="800" u="sng" dirty="0"/>
          </a:p>
          <a:p>
            <a:r>
              <a:rPr lang="en-GB" sz="800" u="sng" dirty="0"/>
              <a:t>K</a:t>
            </a:r>
            <a:r>
              <a:rPr lang="nl-NL" sz="800" u="sng" dirty="0"/>
              <a:t>EGG: </a:t>
            </a:r>
            <a:r>
              <a:rPr lang="nl-NL" sz="800" u="sng" dirty="0">
                <a:hlinkClick r:id="rId4"/>
              </a:rPr>
              <a:t>http://www.genome.jp/kegg/pathway.html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19397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5C218-3315-4EA4-BA2F-E75EAD0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218E1-D0B6-4E3B-8092-890955B3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  <a:p>
            <a:r>
              <a:rPr lang="en-GB" dirty="0"/>
              <a:t>O</a:t>
            </a:r>
            <a:r>
              <a:rPr lang="nl-NL" dirty="0" err="1"/>
              <a:t>pdracht</a:t>
            </a:r>
            <a:r>
              <a:rPr lang="nl-NL" dirty="0"/>
              <a:t> 1</a:t>
            </a:r>
          </a:p>
          <a:p>
            <a:r>
              <a:rPr lang="en-GB" dirty="0"/>
              <a:t>O</a:t>
            </a:r>
            <a:r>
              <a:rPr lang="nl-NL" dirty="0" err="1"/>
              <a:t>pdracht</a:t>
            </a:r>
            <a:r>
              <a:rPr lang="nl-NL" dirty="0"/>
              <a:t> 3</a:t>
            </a:r>
          </a:p>
          <a:p>
            <a:r>
              <a:rPr lang="nl-NL" dirty="0"/>
              <a:t>Programma</a:t>
            </a:r>
          </a:p>
          <a:p>
            <a:r>
              <a:rPr lang="nl-NL" dirty="0"/>
              <a:t>Resultaten</a:t>
            </a:r>
          </a:p>
          <a:p>
            <a:r>
              <a:rPr lang="nl-NL" dirty="0" err="1"/>
              <a:t>aaaaaaaaaAAAAAAAAAAAAAAAAAAAAAAAAAAAAAAAAAA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0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A4DF9-0EEE-4762-B78E-D8B51A2B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705CB-CE17-475F-9EFC-C4EECC04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codon usage en bias bepalen van een aantal sequenties door middel van een Python script, en deze data weergeven in een grafiek</a:t>
            </a:r>
          </a:p>
        </p:txBody>
      </p:sp>
    </p:spTree>
    <p:extLst>
      <p:ext uri="{BB962C8B-B14F-4D97-AF65-F5344CB8AC3E}">
        <p14:creationId xmlns:p14="http://schemas.microsoft.com/office/powerpoint/2010/main" val="333139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E0F0-B39C-433D-8A82-64E02F15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GB" dirty="0" err="1"/>
              <a:t>Opdracht</a:t>
            </a:r>
            <a:r>
              <a:rPr lang="en-GB" dirty="0"/>
              <a:t> 1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B2E946-CD79-4E03-8C5F-E94D07BB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Waarom hebben organismen vaak een codon bias?</a:t>
            </a:r>
            <a:br>
              <a:rPr lang="nl-NL" dirty="0"/>
            </a:b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Het is efficiënter als een cel maar 1 soort tRNA hoeft te maken om voor een bepaald aminozuur te coderen. </a:t>
            </a:r>
            <a:endParaRPr lang="nl-NL" dirty="0"/>
          </a:p>
          <a:p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Niet alle genen hebben een codon usage die past bij bias. Waarom is dat zo?</a:t>
            </a:r>
            <a:br>
              <a:rPr lang="nl-NL" dirty="0"/>
            </a:b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Het is niet essentieel, het heeft slechts invloed op de snelheid van het maken van eiwit  </a:t>
            </a:r>
          </a:p>
          <a:p>
            <a:r>
              <a:rPr lang="nl-NL" b="1" dirty="0">
                <a:solidFill>
                  <a:schemeClr val="bg2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Wat wordt tijdens de evolutie beïnvloed door wat?</a:t>
            </a:r>
            <a:br>
              <a:rPr lang="nl-NL" dirty="0">
                <a:latin typeface="+mj-lt"/>
                <a:cs typeface="Calibri" panose="020F0502020204030204" pitchFamily="34" charset="0"/>
              </a:rPr>
            </a:br>
            <a:r>
              <a:rPr lang="nl-NL" sz="1800" dirty="0">
                <a:latin typeface="Calibri" panose="020F0502020204030204" pitchFamily="34" charset="0"/>
                <a:cs typeface="Calibri" panose="020F0502020204030204" pitchFamily="34" charset="0"/>
              </a:rPr>
              <a:t>De codon bias beïnvloedt het GC-percentage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714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E98CB-6FAD-4B70-849F-79A72708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99" y="2819399"/>
            <a:ext cx="8001000" cy="2971801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1FEDCAE6-8EE3-4B2D-AF7A-D05329EB3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095" y="225764"/>
            <a:ext cx="4785410" cy="24470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nl-NL" sz="1400" b="1" dirty="0"/>
              <a:t>Tryptofaan is een zeldzaam aminozuur. Hoeveel </a:t>
            </a:r>
            <a:r>
              <a:rPr lang="nl-NL" sz="1400" b="1" dirty="0" err="1"/>
              <a:t>codons</a:t>
            </a:r>
            <a:r>
              <a:rPr lang="nl-NL" sz="1400" b="1" dirty="0"/>
              <a:t> coderen voor dit aminozuur en wat is de kans dat een willekeurige sequentie voor dit aminozuur codeert?</a:t>
            </a:r>
          </a:p>
          <a:p>
            <a:endParaRPr lang="en-GB" sz="1400" dirty="0"/>
          </a:p>
          <a:p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Tryptofaan bestaat uit 3 nucleotiden in het tRNA. A,T,G &amp; C hebben ieder 25% kans om voor te komen. Omgerekend naar factoren heeft ieder van de nucleotiden een waarschijnlijkheid van ¼.</a:t>
            </a:r>
            <a:b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Omdat het codon voor Tryptofaan maar 1 keer voorkomt houd dit in dat de procentuele waarschijnlijkheid van tryptofaan (¼·¼·¼)·100 = </a:t>
            </a:r>
            <a:r>
              <a:rPr lang="nl-NL" sz="1200" b="1" dirty="0">
                <a:latin typeface="Calibri" panose="020F0502020204030204" pitchFamily="34" charset="0"/>
                <a:cs typeface="Calibri" panose="020F0502020204030204" pitchFamily="34" charset="0"/>
              </a:rPr>
              <a:t>1.5625%</a:t>
            </a:r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nl-NL" sz="1400" dirty="0"/>
          </a:p>
        </p:txBody>
      </p:sp>
      <p:sp>
        <p:nvSpPr>
          <p:cNvPr id="13" name="Ondertitel 3">
            <a:extLst>
              <a:ext uri="{FF2B5EF4-FFF2-40B4-BE49-F238E27FC236}">
                <a16:creationId xmlns:a16="http://schemas.microsoft.com/office/drawing/2014/main" id="{E35FEB38-B1D7-4E9A-BDF2-763C5F1F0BE6}"/>
              </a:ext>
            </a:extLst>
          </p:cNvPr>
          <p:cNvSpPr txBox="1">
            <a:spLocks/>
          </p:cNvSpPr>
          <p:nvPr/>
        </p:nvSpPr>
        <p:spPr>
          <a:xfrm>
            <a:off x="6480495" y="2672787"/>
            <a:ext cx="4785410" cy="2620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b="1" dirty="0"/>
              <a:t>Alanine is een frequent aminozuur. Hoeveel </a:t>
            </a:r>
            <a:r>
              <a:rPr lang="nl-NL" sz="1500" b="1" dirty="0" err="1"/>
              <a:t>codons</a:t>
            </a:r>
            <a:r>
              <a:rPr lang="nl-NL" sz="1500" b="1" dirty="0"/>
              <a:t> coderen voor dit aminozuur en wat is de kans dat een willekeurige </a:t>
            </a:r>
            <a:r>
              <a:rPr lang="nl-NL" sz="1500" b="1" dirty="0" err="1"/>
              <a:t>gensequentie</a:t>
            </a:r>
            <a:r>
              <a:rPr lang="nl-NL" sz="1500" b="1" dirty="0"/>
              <a:t> voor dit aminozuur codeert?</a:t>
            </a:r>
          </a:p>
          <a:p>
            <a:endParaRPr lang="en-GB" sz="1400" b="1" dirty="0"/>
          </a:p>
          <a:p>
            <a:r>
              <a:rPr lang="nl-NL" sz="1300" dirty="0">
                <a:latin typeface="Calibri" panose="020F0502020204030204" pitchFamily="34" charset="0"/>
                <a:cs typeface="Calibri" panose="020F0502020204030204" pitchFamily="34" charset="0"/>
              </a:rPr>
              <a:t>Als er gekeken gaat worden naar Alanine, een codon die 4 coderende sequenties heeft. En de kans op een A, T, C of een G blijven gelijk. Wordt de procentuele waarschijnlijkheid. (¼·¼·¼)·400 = </a:t>
            </a:r>
            <a:r>
              <a:rPr lang="nl-NL" sz="1300" b="1" dirty="0">
                <a:latin typeface="Calibri" panose="020F0502020204030204" pitchFamily="34" charset="0"/>
                <a:cs typeface="Calibri" panose="020F0502020204030204" pitchFamily="34" charset="0"/>
              </a:rPr>
              <a:t>6.25%</a:t>
            </a:r>
            <a:br>
              <a:rPr lang="nl-NL" sz="1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l-NL" sz="1300" dirty="0">
                <a:latin typeface="Calibri" panose="020F0502020204030204" pitchFamily="34" charset="0"/>
                <a:cs typeface="Calibri" panose="020F0502020204030204" pitchFamily="34" charset="0"/>
              </a:rPr>
              <a:t>waarom er vermenigvuldigd wordt met 400 in plaats van 100, heeft te maken dat de kans op iets wat 4 maal zo vaak voorkomt dan iets wat maar 1 keer voorkomt effectief gezien voor 400% voorkomt.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75472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E98CB-6FAD-4B70-849F-79A72708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599" y="2819399"/>
            <a:ext cx="8001000" cy="2971801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1FEDCAE6-8EE3-4B2D-AF7A-D05329EB3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095" y="225764"/>
            <a:ext cx="4785410" cy="21902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nl-NL" sz="2200" b="1" dirty="0"/>
              <a:t>Wat is de kans dat een coderende sequentie voor het codon 'CGT' codeert?</a:t>
            </a:r>
          </a:p>
          <a:p>
            <a:endParaRPr lang="en-GB" sz="1400" dirty="0"/>
          </a:p>
          <a:p>
            <a:r>
              <a:rPr lang="nl-NL" sz="1900" dirty="0">
                <a:latin typeface="Calibri" panose="020F0502020204030204" pitchFamily="34" charset="0"/>
                <a:cs typeface="Calibri" panose="020F0502020204030204" pitchFamily="34" charset="0"/>
              </a:rPr>
              <a:t>In een sequentie waar A 3000 maal voorkomt, T 4000 maal, C 5000 maal en G 4500 maal voorkomt. Liggen de verhoudingen van hoe vaak een codon voorkomt anders. De totale lengte van het codon is 16500 basen lang. Daarvan is 18.18% A, 24.24% T, 30.30% C en 27.28% G. In factoren zijn dit 0.1818 voor A, 0.2424 voor T, 0.3030 voor C en 0.2728 voor G. Als de codon sequentie CGT voor komt is de kans dat deze voorkomt ((0.3030+0.2728+0.2424)/64)·100 = </a:t>
            </a:r>
            <a:r>
              <a:rPr lang="nl-NL" sz="1900" b="1" dirty="0">
                <a:latin typeface="Calibri" panose="020F0502020204030204" pitchFamily="34" charset="0"/>
                <a:cs typeface="Calibri" panose="020F0502020204030204" pitchFamily="34" charset="0"/>
              </a:rPr>
              <a:t>1.28% </a:t>
            </a:r>
          </a:p>
          <a:p>
            <a:endParaRPr lang="nl-NL" sz="1400" dirty="0"/>
          </a:p>
        </p:txBody>
      </p:sp>
      <p:sp>
        <p:nvSpPr>
          <p:cNvPr id="13" name="Ondertitel 3">
            <a:extLst>
              <a:ext uri="{FF2B5EF4-FFF2-40B4-BE49-F238E27FC236}">
                <a16:creationId xmlns:a16="http://schemas.microsoft.com/office/drawing/2014/main" id="{E35FEB38-B1D7-4E9A-BDF2-763C5F1F0BE6}"/>
              </a:ext>
            </a:extLst>
          </p:cNvPr>
          <p:cNvSpPr txBox="1">
            <a:spLocks/>
          </p:cNvSpPr>
          <p:nvPr/>
        </p:nvSpPr>
        <p:spPr>
          <a:xfrm>
            <a:off x="926095" y="2818660"/>
            <a:ext cx="4785410" cy="1712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sz="1500" b="1" dirty="0"/>
              <a:t>Wat is de kans dat een coderende sequentie zowel voor het codon 'TAT' als ook voor het codon 'CGT' codeert?</a:t>
            </a:r>
          </a:p>
          <a:p>
            <a:endParaRPr lang="en-GB" sz="1400" b="1" dirty="0"/>
          </a:p>
          <a:p>
            <a:r>
              <a:rPr lang="nl-NL" sz="1200" dirty="0">
                <a:latin typeface="Calibri" panose="020F0502020204030204" pitchFamily="34" charset="0"/>
                <a:cs typeface="Calibri" panose="020F0502020204030204" pitchFamily="34" charset="0"/>
              </a:rPr>
              <a:t>Als zowel TAT als CGT voor moeten komen, is de kans daarvoor 1.28% + % kans op TAT. De kans op TAT is ((2·0.2424+0.1818)/64)·100) = </a:t>
            </a:r>
            <a:r>
              <a:rPr lang="nl-NL" sz="1200" b="1" dirty="0">
                <a:latin typeface="Calibri" panose="020F0502020204030204" pitchFamily="34" charset="0"/>
                <a:cs typeface="Calibri" panose="020F0502020204030204" pitchFamily="34" charset="0"/>
              </a:rPr>
              <a:t>1.04%</a:t>
            </a:r>
          </a:p>
          <a:p>
            <a:endParaRPr lang="nl-NL" sz="1400" dirty="0"/>
          </a:p>
        </p:txBody>
      </p:sp>
      <p:sp>
        <p:nvSpPr>
          <p:cNvPr id="6" name="Ondertitel 3">
            <a:extLst>
              <a:ext uri="{FF2B5EF4-FFF2-40B4-BE49-F238E27FC236}">
                <a16:creationId xmlns:a16="http://schemas.microsoft.com/office/drawing/2014/main" id="{05A1FF24-D82F-470B-B265-FD04BB068ADA}"/>
              </a:ext>
            </a:extLst>
          </p:cNvPr>
          <p:cNvSpPr txBox="1">
            <a:spLocks/>
          </p:cNvSpPr>
          <p:nvPr/>
        </p:nvSpPr>
        <p:spPr>
          <a:xfrm>
            <a:off x="6480495" y="1325461"/>
            <a:ext cx="4785410" cy="2349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/>
              <a:t>Wat is de kans dat een coderende sequentie voor de </a:t>
            </a:r>
            <a:r>
              <a:rPr lang="nl-NL" sz="2000" b="1" dirty="0" err="1"/>
              <a:t>codons</a:t>
            </a:r>
            <a:r>
              <a:rPr lang="nl-NL" sz="2000" b="1" dirty="0"/>
              <a:t> 'TAT' of 'CGT' codeert?</a:t>
            </a:r>
          </a:p>
          <a:p>
            <a:endParaRPr lang="en-GB" sz="1400" b="1" dirty="0"/>
          </a:p>
          <a:p>
            <a:r>
              <a:rPr lang="nl-NL" sz="1700" dirty="0">
                <a:latin typeface="Calibri" panose="020F0502020204030204" pitchFamily="34" charset="0"/>
                <a:cs typeface="Calibri" panose="020F0502020204030204" pitchFamily="34" charset="0"/>
              </a:rPr>
              <a:t>Als alleen TAT of CGT voor moeten komen, betekend dat de een niet aanwezig is. De kans dat TAT niet aanwezig is, is 100-1.04 = 98.96. in die kans moet CGT zitten. (98.96/100)·1.28 = </a:t>
            </a:r>
            <a:r>
              <a:rPr lang="nl-NL" sz="1700" b="1" dirty="0">
                <a:latin typeface="Calibri" panose="020F0502020204030204" pitchFamily="34" charset="0"/>
                <a:cs typeface="Calibri" panose="020F0502020204030204" pitchFamily="34" charset="0"/>
              </a:rPr>
              <a:t>1.27%</a:t>
            </a:r>
            <a:r>
              <a:rPr lang="nl-NL" sz="1700" dirty="0">
                <a:latin typeface="Calibri" panose="020F0502020204030204" pitchFamily="34" charset="0"/>
                <a:cs typeface="Calibri" panose="020F0502020204030204" pitchFamily="34" charset="0"/>
              </a:rPr>
              <a:t> kans dat alleen CGT in de sequentie zit. Voor alleen TAT in de sequentie geld 100-1.28=98.72, (98.72/100)·1.04 = </a:t>
            </a:r>
            <a:r>
              <a:rPr lang="nl-NL" sz="1700" b="1" dirty="0">
                <a:latin typeface="Calibri" panose="020F0502020204030204" pitchFamily="34" charset="0"/>
                <a:cs typeface="Calibri" panose="020F0502020204030204" pitchFamily="34" charset="0"/>
              </a:rPr>
              <a:t>1.03% </a:t>
            </a:r>
            <a:r>
              <a:rPr lang="nl-NL" sz="1700" dirty="0">
                <a:latin typeface="Calibri" panose="020F0502020204030204" pitchFamily="34" charset="0"/>
                <a:cs typeface="Calibri" panose="020F0502020204030204" pitchFamily="34" charset="0"/>
              </a:rPr>
              <a:t>kans dat alleen TAT in de sequentie zit.</a:t>
            </a:r>
          </a:p>
          <a:p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526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EFACE-BB7A-41ED-BFEB-280BEFBD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37EB426-1B40-49CE-AD46-3D1F63E07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440" y="863601"/>
            <a:ext cx="11509120" cy="4958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14667AF9-19A2-4500-9E7F-7952B1AB5C98}"/>
              </a:ext>
            </a:extLst>
          </p:cNvPr>
          <p:cNvSpPr txBox="1">
            <a:spLocks/>
          </p:cNvSpPr>
          <p:nvPr/>
        </p:nvSpPr>
        <p:spPr>
          <a:xfrm>
            <a:off x="0" y="-53778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programma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69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10B45-96ED-47E0-A949-595F3D32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E7C614-5365-4018-A45F-5CC9CDD9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9C7E94D-3BBE-4A89-BAAC-897BDA4F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" y="468181"/>
            <a:ext cx="11915273" cy="6297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778DA74-FF5B-485D-8361-3E3EBD493971}"/>
              </a:ext>
            </a:extLst>
          </p:cNvPr>
          <p:cNvSpPr txBox="1">
            <a:spLocks/>
          </p:cNvSpPr>
          <p:nvPr/>
        </p:nvSpPr>
        <p:spPr>
          <a:xfrm>
            <a:off x="0" y="-53751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programma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02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BCF4C-A2D5-4CC4-8A9F-C2EBA8B7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0FDB98-BCD6-46D8-879E-BF6F970F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7A51A8-ED5F-4AFF-B902-C075E0C9C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8" y="685800"/>
            <a:ext cx="11899784" cy="415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C932536A-1CFE-49B1-B920-D0D75B0CDADC}"/>
              </a:ext>
            </a:extLst>
          </p:cNvPr>
          <p:cNvSpPr txBox="1">
            <a:spLocks/>
          </p:cNvSpPr>
          <p:nvPr/>
        </p:nvSpPr>
        <p:spPr>
          <a:xfrm>
            <a:off x="0" y="-53794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programma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8092662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126</TotalTime>
  <Words>534</Words>
  <Application>Microsoft Office PowerPoint</Application>
  <PresentationFormat>Breedbeeld</PresentationFormat>
  <Paragraphs>49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3</vt:lpstr>
      <vt:lpstr>Segment</vt:lpstr>
      <vt:lpstr>Weektaak 3</vt:lpstr>
      <vt:lpstr>inhoud</vt:lpstr>
      <vt:lpstr>doel</vt:lpstr>
      <vt:lpstr>Opdracht 1</vt:lpstr>
      <vt:lpstr>Opdracht 3</vt:lpstr>
      <vt:lpstr>Opdracht 3</vt:lpstr>
      <vt:lpstr>PowerPoint-presentatie</vt:lpstr>
      <vt:lpstr>PowerPoint-presentatie</vt:lpstr>
      <vt:lpstr>PowerPoint-presentatie</vt:lpstr>
      <vt:lpstr>programma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Weektaak 3</dc:title>
  <dc:creator>Jelle van der Heide</dc:creator>
  <cp:lastModifiedBy>Jelle van der Heide</cp:lastModifiedBy>
  <cp:revision>18</cp:revision>
  <dcterms:created xsi:type="dcterms:W3CDTF">2018-03-08T22:41:19Z</dcterms:created>
  <dcterms:modified xsi:type="dcterms:W3CDTF">2018-03-09T00:47:46Z</dcterms:modified>
</cp:coreProperties>
</file>