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1E7AA-B29C-4B51-B688-363FC0FC7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Onderzoek kenmerken oppervlakteproteïnen	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8EDEBE-B933-4BA9-8E3D-DD3943A23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Aloys</a:t>
            </a:r>
            <a:r>
              <a:rPr lang="nl-NL" dirty="0"/>
              <a:t> Kuster, Youri </a:t>
            </a:r>
            <a:r>
              <a:rPr lang="nl-NL" dirty="0" err="1"/>
              <a:t>Geboers</a:t>
            </a:r>
            <a:r>
              <a:rPr lang="nl-NL" dirty="0"/>
              <a:t>, Jelle van der Heide, Carleen Rossing</a:t>
            </a:r>
          </a:p>
          <a:p>
            <a:r>
              <a:rPr lang="nl-NL" dirty="0"/>
              <a:t>Groep 1</a:t>
            </a:r>
          </a:p>
        </p:txBody>
      </p:sp>
    </p:spTree>
    <p:extLst>
      <p:ext uri="{BB962C8B-B14F-4D97-AF65-F5344CB8AC3E}">
        <p14:creationId xmlns:p14="http://schemas.microsoft.com/office/powerpoint/2010/main" val="170960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41B9C-FB2F-4311-AF65-8EE3F5FC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AD468C-00C6-4161-AACB-A789B376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Welke gen/</a:t>
            </a:r>
            <a:r>
              <a:rPr lang="nl-NL" i="1" dirty="0" err="1"/>
              <a:t>proteine</a:t>
            </a:r>
            <a:r>
              <a:rPr lang="nl-NL" i="1" dirty="0"/>
              <a:t> is een oppervlakte eiwit?</a:t>
            </a:r>
            <a:endParaRPr lang="nl-NL" dirty="0"/>
          </a:p>
          <a:p>
            <a:r>
              <a:rPr lang="nl-NL" dirty="0"/>
              <a:t>Het gen </a:t>
            </a:r>
            <a:r>
              <a:rPr lang="nl-NL" dirty="0" err="1"/>
              <a:t>Env</a:t>
            </a:r>
            <a:r>
              <a:rPr lang="nl-NL" dirty="0"/>
              <a:t> produceert oppervlakte eiwitten, dit zijn GP120 en GP41.</a:t>
            </a:r>
          </a:p>
          <a:p>
            <a:r>
              <a:rPr lang="nl-NL" i="1" dirty="0"/>
              <a:t>Hoe worden van de genen van HIV de verschillende HIV proteïnen geproduceerd?</a:t>
            </a:r>
            <a:endParaRPr lang="nl-NL" dirty="0"/>
          </a:p>
          <a:p>
            <a:r>
              <a:rPr lang="nl-NL" dirty="0"/>
              <a:t>Een virus deeltje moet een </a:t>
            </a:r>
            <a:r>
              <a:rPr lang="nl-NL" dirty="0" err="1"/>
              <a:t>hostcel</a:t>
            </a:r>
            <a:r>
              <a:rPr lang="nl-NL" dirty="0"/>
              <a:t> infecteren, zodat die zijn virale DNA in het DNA van de </a:t>
            </a:r>
            <a:r>
              <a:rPr lang="nl-NL" dirty="0" err="1"/>
              <a:t>hostcel</a:t>
            </a:r>
            <a:r>
              <a:rPr lang="nl-NL" dirty="0"/>
              <a:t> kan plaatsen. De </a:t>
            </a:r>
            <a:r>
              <a:rPr lang="nl-NL" dirty="0" err="1"/>
              <a:t>hostcel</a:t>
            </a:r>
            <a:r>
              <a:rPr lang="nl-NL" dirty="0"/>
              <a:t> produceert dan de eiwitten van het virus door zijn eigen transcriptie en translatie.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83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1AB5B-137E-4CA2-8442-CEB361F3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DF401-26E5-4D40-AEE9-941578C5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01336"/>
            <a:ext cx="8915400" cy="5209886"/>
          </a:xfrm>
        </p:spPr>
        <p:txBody>
          <a:bodyPr>
            <a:normAutofit fontScale="77500" lnSpcReduction="20000"/>
          </a:bodyPr>
          <a:lstStyle/>
          <a:p>
            <a:r>
              <a:rPr lang="nl-NL" i="1" dirty="0"/>
              <a:t>Wat is de moleculaire functie/rol van de verschillende HIV proteïnen in de levenscyclus van het HIV virus?</a:t>
            </a:r>
            <a:endParaRPr lang="nl-NL" dirty="0"/>
          </a:p>
          <a:p>
            <a:r>
              <a:rPr lang="nl-NL" dirty="0"/>
              <a:t>Het gen GAG produceert eiwitten die een functie hebben bij de vorming van het </a:t>
            </a:r>
            <a:r>
              <a:rPr lang="nl-NL" dirty="0" err="1"/>
              <a:t>capside</a:t>
            </a:r>
            <a:r>
              <a:rPr lang="nl-NL" dirty="0"/>
              <a:t>.</a:t>
            </a:r>
          </a:p>
          <a:p>
            <a:r>
              <a:rPr lang="nl-NL" dirty="0"/>
              <a:t>Het eiwit RT heeft een functie bij de reverse transcriptase. Het RNA van het virus moet eerst worden omgezet in DNA om in het DNA van de </a:t>
            </a:r>
            <a:r>
              <a:rPr lang="nl-NL" dirty="0" err="1"/>
              <a:t>hostcel</a:t>
            </a:r>
            <a:r>
              <a:rPr lang="nl-NL" dirty="0"/>
              <a:t> te kunnen plaatsen.</a:t>
            </a:r>
          </a:p>
          <a:p>
            <a:r>
              <a:rPr lang="nl-NL" dirty="0"/>
              <a:t>Het eiwit </a:t>
            </a:r>
            <a:r>
              <a:rPr lang="nl-NL" dirty="0" err="1"/>
              <a:t>RnaseH</a:t>
            </a:r>
            <a:r>
              <a:rPr lang="nl-NL" dirty="0"/>
              <a:t> heeft als functie om de DNA en RNA hybride uit elkaar te halen.</a:t>
            </a:r>
          </a:p>
          <a:p>
            <a:r>
              <a:rPr lang="nl-NL" dirty="0"/>
              <a:t>Het eiwit pr; protease heeft als functie om de gevormde eiwitten in stukjes te knippen. Zo kom je aan 18 eiwitten uit 9 genen.</a:t>
            </a:r>
          </a:p>
          <a:p>
            <a:r>
              <a:rPr lang="nl-NL" dirty="0"/>
              <a:t>Het eiwit IN; </a:t>
            </a:r>
            <a:r>
              <a:rPr lang="nl-NL" dirty="0" err="1"/>
              <a:t>integrase</a:t>
            </a:r>
            <a:r>
              <a:rPr lang="nl-NL" dirty="0"/>
              <a:t> heeft als functie het virale DNA in het </a:t>
            </a:r>
            <a:r>
              <a:rPr lang="nl-NL" dirty="0" err="1"/>
              <a:t>hostgenoom</a:t>
            </a:r>
            <a:r>
              <a:rPr lang="nl-NL" dirty="0"/>
              <a:t> te plaatsen.</a:t>
            </a:r>
          </a:p>
          <a:p>
            <a:r>
              <a:rPr lang="nl-NL" dirty="0"/>
              <a:t>De eiwitten GP120 en GP41 zijn de </a:t>
            </a:r>
            <a:r>
              <a:rPr lang="nl-NL" dirty="0" err="1"/>
              <a:t>glycoproteinen</a:t>
            </a:r>
            <a:r>
              <a:rPr lang="nl-NL" dirty="0"/>
              <a:t> op het membraan, met als functie om </a:t>
            </a:r>
            <a:r>
              <a:rPr lang="nl-NL" dirty="0" err="1"/>
              <a:t>t-helpercellen</a:t>
            </a:r>
            <a:r>
              <a:rPr lang="nl-NL" dirty="0"/>
              <a:t> te kunnen infecteren.</a:t>
            </a:r>
          </a:p>
          <a:p>
            <a:r>
              <a:rPr lang="nl-NL" dirty="0"/>
              <a:t>Het eiwit TAT activeert de virale transcriptie.</a:t>
            </a:r>
          </a:p>
          <a:p>
            <a:r>
              <a:rPr lang="nl-NL" dirty="0"/>
              <a:t>Het eiwit </a:t>
            </a:r>
            <a:r>
              <a:rPr lang="nl-NL" dirty="0" err="1"/>
              <a:t>Rev</a:t>
            </a:r>
            <a:r>
              <a:rPr lang="nl-NL" dirty="0"/>
              <a:t> reguleert de </a:t>
            </a:r>
            <a:r>
              <a:rPr lang="nl-NL" dirty="0" err="1"/>
              <a:t>exxpressie</a:t>
            </a:r>
            <a:r>
              <a:rPr lang="nl-NL" dirty="0"/>
              <a:t> en de transport van mRNA uit de kern.</a:t>
            </a:r>
          </a:p>
          <a:p>
            <a:r>
              <a:rPr lang="nl-NL" dirty="0"/>
              <a:t>Het eiwit </a:t>
            </a:r>
            <a:r>
              <a:rPr lang="nl-NL" dirty="0" err="1"/>
              <a:t>Nef</a:t>
            </a:r>
            <a:r>
              <a:rPr lang="nl-NL" dirty="0"/>
              <a:t> verhoogt de </a:t>
            </a:r>
            <a:r>
              <a:rPr lang="nl-NL" dirty="0" err="1"/>
              <a:t>infectierate</a:t>
            </a:r>
            <a:r>
              <a:rPr lang="nl-NL" dirty="0"/>
              <a:t> en voorkomt apoptose van de cel die is </a:t>
            </a:r>
            <a:r>
              <a:rPr lang="nl-NL" dirty="0" err="1"/>
              <a:t>geinfecteerd</a:t>
            </a:r>
            <a:r>
              <a:rPr lang="nl-NL" dirty="0"/>
              <a:t>. (geprogrammeerde celdood)</a:t>
            </a:r>
          </a:p>
          <a:p>
            <a:r>
              <a:rPr lang="nl-NL" dirty="0"/>
              <a:t>Het eiwit </a:t>
            </a:r>
            <a:r>
              <a:rPr lang="nl-NL" dirty="0" err="1"/>
              <a:t>vpr</a:t>
            </a:r>
            <a:r>
              <a:rPr lang="nl-NL" dirty="0"/>
              <a:t> importeert het virus DNA de celkern in en zorgt voor de celcyclus en dus de productie van nieuwe virusdeeltjes.</a:t>
            </a:r>
          </a:p>
          <a:p>
            <a:r>
              <a:rPr lang="nl-NL" dirty="0"/>
              <a:t>Het eiwit VIF stopt het antivirale afweer van de cel; APOBEC.</a:t>
            </a:r>
          </a:p>
          <a:p>
            <a:r>
              <a:rPr lang="nl-NL" dirty="0"/>
              <a:t>Het eiwit VPU stimuleert de productie van virusdeeltjes en zorgt voor de degradatie van CD4 hierdoor kan de </a:t>
            </a:r>
            <a:r>
              <a:rPr lang="nl-NL" dirty="0" err="1"/>
              <a:t>t-helpercel</a:t>
            </a:r>
            <a:r>
              <a:rPr lang="nl-NL" dirty="0"/>
              <a:t> geen cellen meer aansturen.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34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E5FC6-85EA-49ED-8114-B9821052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Hypothese Fylogenetische boom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05960F-87C0-49B1-9513-D67E730C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28800" lvl="4" indent="0">
              <a:buNone/>
            </a:pPr>
            <a:r>
              <a:rPr lang="en-US" dirty="0"/>
              <a:t>HIV-1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nl-NL" dirty="0"/>
              <a:t>			</a:t>
            </a:r>
            <a:r>
              <a:rPr lang="nl-NL" sz="1200" dirty="0"/>
              <a:t>HIV-2</a:t>
            </a:r>
          </a:p>
          <a:p>
            <a:pPr marL="1828800" lvl="4" indent="0">
              <a:buNone/>
            </a:pPr>
            <a:r>
              <a:rPr lang="en-US" dirty="0"/>
              <a:t>SIV</a:t>
            </a:r>
          </a:p>
          <a:p>
            <a:pPr marL="1828800" lvl="4" indent="0">
              <a:buNone/>
            </a:pPr>
            <a:r>
              <a:rPr lang="en-US" dirty="0"/>
              <a:t>SIVmnd2</a:t>
            </a:r>
            <a:endParaRPr lang="nl-NL" dirty="0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9E3FFD-4A97-402E-866E-30FFAB6718B9}"/>
              </a:ext>
            </a:extLst>
          </p:cNvPr>
          <p:cNvCxnSpPr>
            <a:cxnSpLocks/>
          </p:cNvCxnSpPr>
          <p:nvPr/>
        </p:nvCxnSpPr>
        <p:spPr>
          <a:xfrm>
            <a:off x="3699545" y="3429000"/>
            <a:ext cx="0" cy="1059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3059E50-7CD5-4C1C-A660-B9494C5609E9}"/>
              </a:ext>
            </a:extLst>
          </p:cNvPr>
          <p:cNvCxnSpPr>
            <a:cxnSpLocks/>
          </p:cNvCxnSpPr>
          <p:nvPr/>
        </p:nvCxnSpPr>
        <p:spPr>
          <a:xfrm>
            <a:off x="3699545" y="3429000"/>
            <a:ext cx="755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20A23A88-65F9-4678-8C4D-E01866B134A9}"/>
              </a:ext>
            </a:extLst>
          </p:cNvPr>
          <p:cNvCxnSpPr>
            <a:cxnSpLocks/>
          </p:cNvCxnSpPr>
          <p:nvPr/>
        </p:nvCxnSpPr>
        <p:spPr>
          <a:xfrm flipH="1">
            <a:off x="3699545" y="3875714"/>
            <a:ext cx="755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10CB8602-4C92-41C4-ABB9-95F91C7AEBF9}"/>
              </a:ext>
            </a:extLst>
          </p:cNvPr>
          <p:cNvCxnSpPr>
            <a:cxnSpLocks/>
          </p:cNvCxnSpPr>
          <p:nvPr/>
        </p:nvCxnSpPr>
        <p:spPr>
          <a:xfrm flipH="1">
            <a:off x="3699545" y="4186106"/>
            <a:ext cx="755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42B9CAB4-1C87-4893-AFFB-160DC77E356C}"/>
              </a:ext>
            </a:extLst>
          </p:cNvPr>
          <p:cNvCxnSpPr>
            <a:cxnSpLocks/>
          </p:cNvCxnSpPr>
          <p:nvPr/>
        </p:nvCxnSpPr>
        <p:spPr>
          <a:xfrm flipH="1">
            <a:off x="3699545" y="4488110"/>
            <a:ext cx="755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1CE06935-09DE-4409-8B63-ECEF2A15612B}"/>
              </a:ext>
            </a:extLst>
          </p:cNvPr>
          <p:cNvCxnSpPr>
            <a:cxnSpLocks/>
          </p:cNvCxnSpPr>
          <p:nvPr/>
        </p:nvCxnSpPr>
        <p:spPr>
          <a:xfrm flipH="1">
            <a:off x="3078760" y="4043494"/>
            <a:ext cx="620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F1453-8481-4172-A831-353855C4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E4E06D-CA4E-4622-891F-051C13D9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  <a:p>
            <a:r>
              <a:rPr lang="nl-NL" dirty="0"/>
              <a:t>ERD en database</a:t>
            </a:r>
          </a:p>
          <a:p>
            <a:r>
              <a:rPr lang="nl-NL" dirty="0"/>
              <a:t>Oriëntatie</a:t>
            </a:r>
          </a:p>
          <a:p>
            <a:r>
              <a:rPr lang="nl-NL" dirty="0"/>
              <a:t>Onderzoek</a:t>
            </a:r>
          </a:p>
          <a:p>
            <a:r>
              <a:rPr lang="nl-NL" dirty="0"/>
              <a:t>Resultaten</a:t>
            </a:r>
          </a:p>
          <a:p>
            <a:r>
              <a:rPr lang="nl-NL" dirty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7616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91842-F64D-4E5F-B7BB-D571FD17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AE90B-5F78-4E37-9228-F195EEB6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Database nog vullen en daarna bevragen</a:t>
            </a:r>
          </a:p>
          <a:p>
            <a:r>
              <a:rPr lang="nl-NL" dirty="0"/>
              <a:t>Vier virussen vergelijken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2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D08A2-A457-44D8-BD1D-FB52B7F0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ERD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C981142-BEB4-471C-ADFC-21BA1CC6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641" y="1257299"/>
            <a:ext cx="8794785" cy="3999123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0D5A6E8-61FF-4A0B-9DBA-DC643BC13AE4}"/>
              </a:ext>
            </a:extLst>
          </p:cNvPr>
          <p:cNvSpPr txBox="1"/>
          <p:nvPr/>
        </p:nvSpPr>
        <p:spPr>
          <a:xfrm>
            <a:off x="1476375" y="5416035"/>
            <a:ext cx="101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Aangepaste ERD, want het was onmogelijk om de database te vullen met ons oude ERD. </a:t>
            </a:r>
          </a:p>
        </p:txBody>
      </p:sp>
    </p:spTree>
    <p:extLst>
      <p:ext uri="{BB962C8B-B14F-4D97-AF65-F5344CB8AC3E}">
        <p14:creationId xmlns:p14="http://schemas.microsoft.com/office/powerpoint/2010/main" val="73033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24456-53D2-4933-9341-A158158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B898DB8-E737-4D65-8665-086373DC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9" t="15271" r="44048" b="33005"/>
          <a:stretch/>
        </p:blipFill>
        <p:spPr>
          <a:xfrm>
            <a:off x="2385607" y="1441049"/>
            <a:ext cx="5453654" cy="255011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78D5C67-9CE8-485C-AB06-914EBF886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10" r="49063" b="57728"/>
          <a:stretch/>
        </p:blipFill>
        <p:spPr>
          <a:xfrm>
            <a:off x="4248150" y="4591050"/>
            <a:ext cx="6210300" cy="17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1E734-8DE9-46FF-AA8F-B2D79EAB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BB3A7C-0FB8-45F3-B8BB-DE520DAB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1:</a:t>
            </a:r>
          </a:p>
          <a:p>
            <a:pPr marL="0" indent="0">
              <a:buNone/>
            </a:pPr>
            <a:r>
              <a:rPr lang="nl-NL" dirty="0"/>
              <a:t>Select </a:t>
            </a:r>
            <a:r>
              <a:rPr lang="nl-NL" dirty="0" err="1"/>
              <a:t>e.eiwitnaam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From</a:t>
            </a:r>
            <a:r>
              <a:rPr lang="nl-NL" dirty="0"/>
              <a:t> eiwitten e, virus v</a:t>
            </a:r>
          </a:p>
          <a:p>
            <a:pPr marL="0" indent="0">
              <a:buNone/>
            </a:pP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e.eiwit_eiwit_id</a:t>
            </a:r>
            <a:r>
              <a:rPr lang="nl-NL" dirty="0"/>
              <a:t> = </a:t>
            </a:r>
            <a:r>
              <a:rPr lang="nl-NL" dirty="0" err="1"/>
              <a:t>v.eiwit_eiwit_id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2: ??</a:t>
            </a:r>
          </a:p>
          <a:p>
            <a:pPr marL="0" indent="0">
              <a:buNone/>
            </a:pPr>
            <a:r>
              <a:rPr lang="nl-NL" dirty="0"/>
              <a:t>Select </a:t>
            </a:r>
            <a:r>
              <a:rPr lang="nl-NL" dirty="0" err="1"/>
              <a:t>avg</a:t>
            </a:r>
            <a:r>
              <a:rPr lang="nl-NL" dirty="0"/>
              <a:t>(eiwitsequenties) </a:t>
            </a:r>
            <a:r>
              <a:rPr lang="nl-NL" dirty="0" err="1"/>
              <a:t>from</a:t>
            </a:r>
            <a:r>
              <a:rPr lang="nl-NL" dirty="0"/>
              <a:t> eiwitten -&gt; error</a:t>
            </a:r>
          </a:p>
        </p:txBody>
      </p:sp>
    </p:spTree>
    <p:extLst>
      <p:ext uri="{BB962C8B-B14F-4D97-AF65-F5344CB8AC3E}">
        <p14:creationId xmlns:p14="http://schemas.microsoft.com/office/powerpoint/2010/main" val="264170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7FF5-9D3B-4443-AD09-7BFBFDE0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Orientatie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325CE-7BBB-4FC3-8AC5-3D5B31D9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Welke eigenschappen hebben </a:t>
            </a:r>
            <a:r>
              <a:rPr lang="nl-NL" i="1" dirty="0" err="1"/>
              <a:t>oppervlakteproteinen</a:t>
            </a:r>
            <a:r>
              <a:rPr lang="nl-NL" i="1" dirty="0"/>
              <a:t> in het algemeen?</a:t>
            </a:r>
            <a:endParaRPr lang="nl-NL" dirty="0"/>
          </a:p>
          <a:p>
            <a:r>
              <a:rPr lang="nl-NL" dirty="0"/>
              <a:t>Eiwitten met een suikergroep die naar buiten is gericht. </a:t>
            </a:r>
          </a:p>
          <a:p>
            <a:r>
              <a:rPr lang="nl-NL" dirty="0"/>
              <a:t>Membraan 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21AF330-6E40-4CFA-B892-FE488836C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2025" y="3228975"/>
            <a:ext cx="4975860" cy="281082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56CD569-780E-41C8-B03F-E7F222372E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4125" y="3151823"/>
            <a:ext cx="5680712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483AB-D166-4D97-8994-C683B6AD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C22AD6-065A-4F71-B91B-EF4E393FB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nl-NL" i="1" dirty="0"/>
              <a:t>Geef een overzicht van de functies die oppervlakte eiwitten kunnen hebben in een organisme?</a:t>
            </a:r>
            <a:endParaRPr lang="nl-NL" dirty="0"/>
          </a:p>
          <a:p>
            <a:r>
              <a:rPr lang="nl-NL" dirty="0" err="1"/>
              <a:t>Glycoproteinen</a:t>
            </a:r>
            <a:r>
              <a:rPr lang="nl-NL" dirty="0"/>
              <a:t> zijn bij veel processen van de cel betrokken, zoals bij het immuunsysteem, cel-communicatie en reproductie.</a:t>
            </a:r>
          </a:p>
          <a:p>
            <a:r>
              <a:rPr lang="nl-NL" dirty="0"/>
              <a:t>Immuunsysteem</a:t>
            </a:r>
          </a:p>
          <a:p>
            <a:r>
              <a:rPr lang="nl-NL" dirty="0"/>
              <a:t>De witte bloedcellen rollen door je bloedbaan op zoek naar ziekteverwekkers, ze maken die verbinding met de bloedbaan door middel van de </a:t>
            </a:r>
            <a:r>
              <a:rPr lang="nl-NL" dirty="0" err="1"/>
              <a:t>glycoproteines</a:t>
            </a:r>
            <a:r>
              <a:rPr lang="nl-NL" dirty="0"/>
              <a:t>(</a:t>
            </a:r>
            <a:r>
              <a:rPr lang="nl-NL" dirty="0" err="1"/>
              <a:t>lectines</a:t>
            </a:r>
            <a:r>
              <a:rPr lang="nl-NL" dirty="0"/>
              <a:t>).</a:t>
            </a:r>
          </a:p>
          <a:p>
            <a:r>
              <a:rPr lang="nl-NL" dirty="0"/>
              <a:t>Een mens bloedtype refereert naar het type </a:t>
            </a:r>
            <a:r>
              <a:rPr lang="nl-NL" dirty="0" err="1"/>
              <a:t>glycorproteinen</a:t>
            </a:r>
            <a:r>
              <a:rPr lang="nl-NL" dirty="0"/>
              <a:t> op de rode bloedcellen. Deze </a:t>
            </a:r>
            <a:r>
              <a:rPr lang="nl-NL" dirty="0" err="1"/>
              <a:t>glycoproteinen</a:t>
            </a:r>
            <a:r>
              <a:rPr lang="nl-NL" dirty="0"/>
              <a:t> helpt het </a:t>
            </a:r>
            <a:r>
              <a:rPr lang="nl-NL" dirty="0" err="1"/>
              <a:t>imuunsysteem</a:t>
            </a:r>
            <a:r>
              <a:rPr lang="nl-NL" dirty="0"/>
              <a:t> met de herkenning van het eigen bloed.</a:t>
            </a:r>
          </a:p>
          <a:p>
            <a:r>
              <a:rPr lang="nl-NL" dirty="0" err="1"/>
              <a:t>Glycoproteinen</a:t>
            </a:r>
            <a:r>
              <a:rPr lang="nl-NL" dirty="0"/>
              <a:t> stimuleert het stollingsproces wanneer er een wondje is.</a:t>
            </a:r>
          </a:p>
          <a:p>
            <a:r>
              <a:rPr lang="nl-NL" dirty="0" err="1"/>
              <a:t>Glycoproteinen</a:t>
            </a:r>
            <a:r>
              <a:rPr lang="nl-NL" dirty="0"/>
              <a:t> zorgen er ook voor dat de huidcellen aan elkaar vastzitten zodat het een barrière vormt voor ziekteverwekkers.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CBCEB-3DBD-4F4A-962B-9286285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041D82-CF9E-4920-8917-6B99EC6C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Welke genen en </a:t>
            </a:r>
            <a:r>
              <a:rPr lang="nl-NL" i="1" dirty="0" err="1"/>
              <a:t>proteinen</a:t>
            </a:r>
            <a:r>
              <a:rPr lang="nl-NL" i="1" dirty="0"/>
              <a:t> heeft HIV?</a:t>
            </a:r>
            <a:endParaRPr lang="nl-NL" dirty="0"/>
          </a:p>
          <a:p>
            <a:r>
              <a:rPr lang="nl-NL" dirty="0"/>
              <a:t>Het HIV virus heeft 9 genen en kan daarmee 18 eiwitten produceren.</a:t>
            </a:r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D4FC799F-5620-4CCA-9A23-54A262D8D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75815"/>
              </p:ext>
            </p:extLst>
          </p:nvPr>
        </p:nvGraphicFramePr>
        <p:xfrm>
          <a:off x="2784811" y="3082621"/>
          <a:ext cx="7903905" cy="29275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051877">
                  <a:extLst>
                    <a:ext uri="{9D8B030D-6E8A-4147-A177-3AD203B41FA5}">
                      <a16:colId xmlns:a16="http://schemas.microsoft.com/office/drawing/2014/main" val="2984979983"/>
                    </a:ext>
                  </a:extLst>
                </a:gridCol>
                <a:gridCol w="614903">
                  <a:extLst>
                    <a:ext uri="{9D8B030D-6E8A-4147-A177-3AD203B41FA5}">
                      <a16:colId xmlns:a16="http://schemas.microsoft.com/office/drawing/2014/main" val="2225352150"/>
                    </a:ext>
                  </a:extLst>
                </a:gridCol>
                <a:gridCol w="783238">
                  <a:extLst>
                    <a:ext uri="{9D8B030D-6E8A-4147-A177-3AD203B41FA5}">
                      <a16:colId xmlns:a16="http://schemas.microsoft.com/office/drawing/2014/main" val="3716132829"/>
                    </a:ext>
                  </a:extLst>
                </a:gridCol>
                <a:gridCol w="791088">
                  <a:extLst>
                    <a:ext uri="{9D8B030D-6E8A-4147-A177-3AD203B41FA5}">
                      <a16:colId xmlns:a16="http://schemas.microsoft.com/office/drawing/2014/main" val="1951301978"/>
                    </a:ext>
                  </a:extLst>
                </a:gridCol>
                <a:gridCol w="784111">
                  <a:extLst>
                    <a:ext uri="{9D8B030D-6E8A-4147-A177-3AD203B41FA5}">
                      <a16:colId xmlns:a16="http://schemas.microsoft.com/office/drawing/2014/main" val="2852633712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3677795857"/>
                    </a:ext>
                  </a:extLst>
                </a:gridCol>
                <a:gridCol w="790216">
                  <a:extLst>
                    <a:ext uri="{9D8B030D-6E8A-4147-A177-3AD203B41FA5}">
                      <a16:colId xmlns:a16="http://schemas.microsoft.com/office/drawing/2014/main" val="1736515040"/>
                    </a:ext>
                  </a:extLst>
                </a:gridCol>
                <a:gridCol w="790216">
                  <a:extLst>
                    <a:ext uri="{9D8B030D-6E8A-4147-A177-3AD203B41FA5}">
                      <a16:colId xmlns:a16="http://schemas.microsoft.com/office/drawing/2014/main" val="2555033769"/>
                    </a:ext>
                  </a:extLst>
                </a:gridCol>
                <a:gridCol w="776261">
                  <a:extLst>
                    <a:ext uri="{9D8B030D-6E8A-4147-A177-3AD203B41FA5}">
                      <a16:colId xmlns:a16="http://schemas.microsoft.com/office/drawing/2014/main" val="2348771126"/>
                    </a:ext>
                  </a:extLst>
                </a:gridCol>
                <a:gridCol w="729162">
                  <a:extLst>
                    <a:ext uri="{9D8B030D-6E8A-4147-A177-3AD203B41FA5}">
                      <a16:colId xmlns:a16="http://schemas.microsoft.com/office/drawing/2014/main" val="3473280994"/>
                    </a:ext>
                  </a:extLst>
                </a:gridCol>
              </a:tblGrid>
              <a:tr h="7318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Genen →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Gag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Pol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Env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Tat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Rev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Nef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Vpr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Vif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vpu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962205"/>
                  </a:ext>
                </a:extLst>
              </a:tr>
              <a:tr h="4879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Eiwitten ↓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Ma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Rt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GP 120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Tat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Rev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Nef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Vpr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Vif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vpu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86183"/>
                  </a:ext>
                </a:extLst>
              </a:tr>
              <a:tr h="4879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Ca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RnaseH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GP 41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198284"/>
                  </a:ext>
                </a:extLst>
              </a:tr>
              <a:tr h="2439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Sp1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Pr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491716"/>
                  </a:ext>
                </a:extLst>
              </a:tr>
              <a:tr h="2439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Nc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In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893974"/>
                  </a:ext>
                </a:extLst>
              </a:tr>
              <a:tr h="2439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Sp2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52160"/>
                  </a:ext>
                </a:extLst>
              </a:tr>
              <a:tr h="2439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P6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736544"/>
                  </a:ext>
                </a:extLst>
              </a:tr>
              <a:tr h="24396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>
                          <a:effectLst/>
                        </a:rPr>
                        <a:t> </a:t>
                      </a:r>
                      <a:endParaRPr lang="nl-NL" sz="110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100" dirty="0">
                          <a:effectLst/>
                        </a:rPr>
                        <a:t> </a:t>
                      </a:r>
                      <a:endParaRPr lang="nl-NL" sz="110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3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47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207</TotalTime>
  <Words>618</Words>
  <Application>Microsoft Office PowerPoint</Application>
  <PresentationFormat>Breedbeeld</PresentationFormat>
  <Paragraphs>143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Sliert</vt:lpstr>
      <vt:lpstr>Onderzoek kenmerken oppervlakteproteïnen </vt:lpstr>
      <vt:lpstr>inhoud</vt:lpstr>
      <vt:lpstr>Doel </vt:lpstr>
      <vt:lpstr>ERD</vt:lpstr>
      <vt:lpstr>Database</vt:lpstr>
      <vt:lpstr>Queries </vt:lpstr>
      <vt:lpstr>Orientatie</vt:lpstr>
      <vt:lpstr>PowerPoint-presentatie</vt:lpstr>
      <vt:lpstr>PowerPoint-presentatie</vt:lpstr>
      <vt:lpstr>PowerPoint-presentatie</vt:lpstr>
      <vt:lpstr>PowerPoint-presentatie</vt:lpstr>
      <vt:lpstr>Hypothese Fylogenetische boom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kenmerken oppervlakteproteïnen</dc:title>
  <dc:creator>carleen rossing</dc:creator>
  <cp:lastModifiedBy>Aloys Kuster</cp:lastModifiedBy>
  <cp:revision>6</cp:revision>
  <dcterms:created xsi:type="dcterms:W3CDTF">2018-03-22T15:05:16Z</dcterms:created>
  <dcterms:modified xsi:type="dcterms:W3CDTF">2018-03-22T22:18:46Z</dcterms:modified>
</cp:coreProperties>
</file>