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29"/>
  </p:notesMasterIdLst>
  <p:sldIdLst>
    <p:sldId id="257" r:id="rId3"/>
    <p:sldId id="28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33DE1F-5AE8-4CF4-B5E5-7A8C8BCD05F6}">
  <a:tblStyle styleId="{5D33DE1F-5AE8-4CF4-B5E5-7A8C8BCD05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57"/>
    <p:restoredTop sz="94643"/>
  </p:normalViewPr>
  <p:slideViewPr>
    <p:cSldViewPr snapToGrid="0">
      <p:cViewPr varScale="1">
        <p:scale>
          <a:sx n="115" d="100"/>
          <a:sy n="115" d="100"/>
        </p:scale>
        <p:origin x="192" y="9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3a023c72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3a023c72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3a023c729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3a023c72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3a023c729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3a023c72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dk1"/>
                </a:solidFill>
              </a:rPr>
              <a:t>(A)  Client đưa user-agent tới </a:t>
            </a:r>
            <a:r>
              <a:rPr lang="en" sz="1000">
                <a:solidFill>
                  <a:srgbClr val="980000"/>
                </a:solidFill>
              </a:rPr>
              <a:t>authorization endpoint</a:t>
            </a:r>
            <a:r>
              <a:rPr lang="en" sz="1000">
                <a:solidFill>
                  <a:schemeClr val="dk1"/>
                </a:solidFill>
              </a:rPr>
              <a:t>. Request gồm client_Id, scope, local state, redirection URI để sau khi nhận authorization_code thì redirect về hoặc từ chối</a:t>
            </a:r>
            <a:br>
              <a:rPr lang="en" sz="1000">
                <a:solidFill>
                  <a:schemeClr val="dk1"/>
                </a:solidFill>
              </a:rPr>
            </a:br>
            <a:r>
              <a:rPr lang="en" sz="1000">
                <a:solidFill>
                  <a:schemeClr val="dk1"/>
                </a:solidFill>
              </a:rPr>
              <a:t>(B)  Authorization server xác thực chủ tài nguyên</a:t>
            </a:r>
            <a:br>
              <a:rPr lang="en" sz="1000">
                <a:solidFill>
                  <a:schemeClr val="dk1"/>
                </a:solidFill>
              </a:rPr>
            </a:br>
            <a:r>
              <a:rPr lang="en" sz="1000">
                <a:solidFill>
                  <a:schemeClr val="dk1"/>
                </a:solidFill>
              </a:rPr>
              <a:t>(C)  authorization server redirect redirection URI. The redirection URI gồm authorization code and local state</a:t>
            </a:r>
            <a:br>
              <a:rPr lang="en" sz="1000">
                <a:solidFill>
                  <a:schemeClr val="dk1"/>
                </a:solidFill>
              </a:rPr>
            </a:br>
            <a:r>
              <a:rPr lang="en" sz="1000">
                <a:solidFill>
                  <a:schemeClr val="dk1"/>
                </a:solidFill>
              </a:rPr>
              <a:t>(D)  Client yêu cầu access token từ </a:t>
            </a:r>
            <a:r>
              <a:rPr lang="en" sz="1000">
                <a:solidFill>
                  <a:srgbClr val="980000"/>
                </a:solidFill>
              </a:rPr>
              <a:t>token endpoint</a:t>
            </a:r>
            <a:r>
              <a:rPr lang="en" sz="1000">
                <a:solidFill>
                  <a:schemeClr val="dk1"/>
                </a:solidFill>
              </a:rPr>
              <a:t> by including the authorization code. Client authenticates authorization server.  Request gồm redirection URI để verify</a:t>
            </a:r>
            <a:endParaRPr sz="1000">
              <a:solidFill>
                <a:schemeClr val="dk1"/>
              </a:solidFill>
            </a:endParaRPr>
          </a:p>
          <a:p>
            <a:pPr marL="0" lvl="0" indent="0" algn="l" rtl="0">
              <a:lnSpc>
                <a:spcPct val="0"/>
              </a:lnSpc>
              <a:spcBef>
                <a:spcPts val="1400"/>
              </a:spcBef>
              <a:spcAft>
                <a:spcPts val="0"/>
              </a:spcAft>
              <a:buNone/>
            </a:pPr>
            <a:r>
              <a:rPr lang="en" sz="1400" b="1">
                <a:solidFill>
                  <a:srgbClr val="1155CC"/>
                </a:solidFill>
              </a:rPr>
              <a:t>Authorization Code: </a:t>
            </a:r>
            <a:r>
              <a:rPr lang="en" sz="1200">
                <a:solidFill>
                  <a:schemeClr val="dk1"/>
                </a:solidFill>
              </a:rPr>
              <a:t>The authorization code is obtained by using an authorization server as an intermediary credential between the client and resource owner</a:t>
            </a:r>
            <a:endParaRPr sz="1400" b="1">
              <a:solidFill>
                <a:schemeClr val="dk1"/>
              </a:solidFill>
            </a:endParaRPr>
          </a:p>
          <a:p>
            <a:pPr marL="0" lvl="0" indent="0" algn="l" rtl="0">
              <a:lnSpc>
                <a:spcPct val="115000"/>
              </a:lnSpc>
              <a:spcBef>
                <a:spcPts val="400"/>
              </a:spcBef>
              <a:spcAft>
                <a:spcPts val="0"/>
              </a:spcAft>
              <a:buNone/>
            </a:pPr>
            <a:endParaRPr sz="10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3a023c729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3a023c72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3a023c729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3a023c72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rPr>
              <a:t>EQ: </a:t>
            </a: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rPr>
              <a:t>{</a:t>
            </a:r>
            <a:br>
              <a:rPr lang="en" sz="1200">
                <a:solidFill>
                  <a:schemeClr val="dk1"/>
                </a:solidFill>
              </a:rPr>
            </a:br>
            <a:r>
              <a:rPr lang="en" sz="1200">
                <a:solidFill>
                  <a:schemeClr val="dk1"/>
                </a:solidFill>
              </a:rPr>
              <a:t>       "access_token":"2YotnFZFEjr1zCsicMWpAA",</a:t>
            </a:r>
            <a:br>
              <a:rPr lang="en" sz="1200">
                <a:solidFill>
                  <a:schemeClr val="dk1"/>
                </a:solidFill>
              </a:rPr>
            </a:br>
            <a:r>
              <a:rPr lang="en" sz="1200">
                <a:solidFill>
                  <a:schemeClr val="dk1"/>
                </a:solidFill>
              </a:rPr>
              <a:t>       "token_type":"</a:t>
            </a:r>
            <a:r>
              <a:rPr lang="en" sz="1200" b="1">
                <a:solidFill>
                  <a:srgbClr val="008000"/>
                </a:solidFill>
                <a:highlight>
                  <a:srgbClr val="FFFFFF"/>
                </a:highlight>
              </a:rPr>
              <a:t>Bearer</a:t>
            </a:r>
            <a:r>
              <a:rPr lang="en" sz="1200">
                <a:solidFill>
                  <a:schemeClr val="dk1"/>
                </a:solidFill>
              </a:rPr>
              <a:t>",</a:t>
            </a:r>
            <a:br>
              <a:rPr lang="en" sz="1200">
                <a:solidFill>
                  <a:schemeClr val="dk1"/>
                </a:solidFill>
              </a:rPr>
            </a:br>
            <a:r>
              <a:rPr lang="en" sz="1200">
                <a:solidFill>
                  <a:schemeClr val="dk1"/>
                </a:solidFill>
              </a:rPr>
              <a:t>       "</a:t>
            </a:r>
            <a:r>
              <a:rPr lang="en" sz="1200" b="1">
                <a:solidFill>
                  <a:srgbClr val="008000"/>
                </a:solidFill>
                <a:highlight>
                  <a:srgbClr val="FFFFFF"/>
                </a:highlight>
              </a:rPr>
              <a:t>refresh_token_expires_in</a:t>
            </a:r>
            <a:r>
              <a:rPr lang="en" sz="1200">
                <a:solidFill>
                  <a:schemeClr val="dk1"/>
                </a:solidFill>
              </a:rPr>
              <a:t>":3600,  </a:t>
            </a:r>
            <a:br>
              <a:rPr lang="en" sz="1200">
                <a:solidFill>
                  <a:schemeClr val="dk1"/>
                </a:solidFill>
              </a:rPr>
            </a:br>
            <a:r>
              <a:rPr lang="en" sz="1200">
                <a:solidFill>
                  <a:schemeClr val="dk1"/>
                </a:solidFill>
              </a:rPr>
              <a:t>       "refresh_token":"tGzv3JOkF0XG5Qx2TlKWIA",</a:t>
            </a:r>
            <a:br>
              <a:rPr lang="en" sz="1200">
                <a:solidFill>
                  <a:schemeClr val="dk1"/>
                </a:solidFill>
              </a:rPr>
            </a:br>
            <a:r>
              <a:rPr lang="en" sz="1200">
                <a:solidFill>
                  <a:schemeClr val="dk1"/>
                </a:solidFill>
              </a:rPr>
              <a:t>       "correlation_id":"</a:t>
            </a:r>
            <a:r>
              <a:rPr lang="en" sz="900">
                <a:solidFill>
                  <a:schemeClr val="dk1"/>
                </a:solidFill>
                <a:highlight>
                  <a:srgbClr val="FFFFFF"/>
                </a:highlight>
              </a:rPr>
              <a:t>Agent</a:t>
            </a:r>
            <a:r>
              <a:rPr lang="en" sz="900" b="1">
                <a:solidFill>
                  <a:srgbClr val="008000"/>
                </a:solidFill>
                <a:highlight>
                  <a:srgbClr val="FFFFFF"/>
                </a:highlight>
              </a:rPr>
              <a:t>-1</a:t>
            </a:r>
            <a:r>
              <a:rPr lang="en" sz="1200">
                <a:solidFill>
                  <a:schemeClr val="dk1"/>
                </a:solidFill>
              </a:rPr>
              <a:t>",</a:t>
            </a: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rPr>
              <a:t>       “credential_expired_timestamp”:””</a:t>
            </a:r>
            <a:br>
              <a:rPr lang="en" sz="1200">
                <a:solidFill>
                  <a:schemeClr val="dk1"/>
                </a:solidFill>
              </a:rPr>
            </a:br>
            <a:r>
              <a:rPr lang="en" sz="1200">
                <a:solidFill>
                  <a:schemeClr val="dk1"/>
                </a:solidFill>
              </a:rPr>
              <a:t>   }</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r>
              <a:rPr lang="en">
                <a:solidFill>
                  <a:schemeClr val="dk1"/>
                </a:solidFill>
              </a:rPr>
              <a:t>{ “</a:t>
            </a:r>
            <a:r>
              <a:rPr lang="en" sz="1000">
                <a:solidFill>
                  <a:schemeClr val="dk1"/>
                </a:solidFill>
              </a:rPr>
              <a:t>error</a:t>
            </a:r>
            <a:r>
              <a:rPr lang="en">
                <a:solidFill>
                  <a:schemeClr val="dk1"/>
                </a:solidFill>
              </a:rPr>
              <a:t>”:”</a:t>
            </a:r>
            <a:r>
              <a:rPr lang="en" sz="1000">
                <a:solidFill>
                  <a:schemeClr val="dk1"/>
                </a:solidFill>
              </a:rPr>
              <a:t>invalid_request</a:t>
            </a:r>
            <a:r>
              <a:rPr lang="en">
                <a:solidFill>
                  <a:schemeClr val="dk1"/>
                </a:solidFill>
              </a:rPr>
              <a:t>”, //required</a:t>
            </a:r>
            <a:endParaRPr>
              <a:solidFill>
                <a:schemeClr val="dk1"/>
              </a:solidFill>
            </a:endParaRPr>
          </a:p>
          <a:p>
            <a:pPr marL="0" lvl="0" indent="0" algn="l" rtl="0">
              <a:lnSpc>
                <a:spcPct val="115000"/>
              </a:lnSpc>
              <a:spcBef>
                <a:spcPts val="0"/>
              </a:spcBef>
              <a:spcAft>
                <a:spcPts val="0"/>
              </a:spcAft>
              <a:buNone/>
            </a:pPr>
            <a:r>
              <a:rPr lang="en">
                <a:solidFill>
                  <a:schemeClr val="dk1"/>
                </a:solidFill>
              </a:rPr>
              <a:t>   “</a:t>
            </a:r>
            <a:r>
              <a:rPr lang="en" sz="1000">
                <a:solidFill>
                  <a:schemeClr val="dk1"/>
                </a:solidFill>
              </a:rPr>
              <a:t>error_description::””</a:t>
            </a:r>
            <a:endParaRPr sz="1000">
              <a:solidFill>
                <a:schemeClr val="dk1"/>
              </a:solidFill>
            </a:endParaRPr>
          </a:p>
          <a:p>
            <a:pPr marL="0" lvl="0" indent="0" algn="l" rtl="0">
              <a:lnSpc>
                <a:spcPct val="115000"/>
              </a:lnSpc>
              <a:spcBef>
                <a:spcPts val="0"/>
              </a:spcBef>
              <a:spcAft>
                <a:spcPts val="0"/>
              </a:spcAft>
              <a:buNone/>
            </a:pPr>
            <a:r>
              <a:rPr lang="en" sz="1000">
                <a:solidFill>
                  <a:schemeClr val="dk1"/>
                </a:solidFill>
              </a:rPr>
              <a:t>}</a:t>
            </a:r>
            <a:endParaRPr sz="10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rgbClr val="38761D"/>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3a023c729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3a023c72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3a023c729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3a023c72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rgbClr val="008000"/>
              </a:buClr>
              <a:buSzPts val="900"/>
              <a:buChar char="+"/>
            </a:pPr>
            <a:r>
              <a:rPr lang="en" sz="900" b="1">
                <a:solidFill>
                  <a:srgbClr val="008000"/>
                </a:solidFill>
                <a:highlight>
                  <a:srgbClr val="FFFFFF"/>
                </a:highlight>
              </a:rPr>
              <a:t>scope</a:t>
            </a:r>
            <a:endParaRPr sz="900" b="1">
              <a:solidFill>
                <a:srgbClr val="008000"/>
              </a:solidFill>
              <a:highlight>
                <a:srgbClr val="FFFFFF"/>
              </a:highlight>
            </a:endParaRPr>
          </a:p>
          <a:p>
            <a:pPr marL="457200" lvl="0" indent="-292100" algn="l" rtl="0">
              <a:lnSpc>
                <a:spcPct val="115000"/>
              </a:lnSpc>
              <a:spcBef>
                <a:spcPts val="0"/>
              </a:spcBef>
              <a:spcAft>
                <a:spcPts val="0"/>
              </a:spcAft>
              <a:buClr>
                <a:srgbClr val="980000"/>
              </a:buClr>
              <a:buSzPts val="1000"/>
              <a:buChar char="+"/>
            </a:pPr>
            <a:endParaRPr sz="1000">
              <a:solidFill>
                <a:srgbClr val="98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43a023c729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43a023c72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980000"/>
                </a:solidFill>
              </a:rPr>
              <a:t>Public client </a:t>
            </a:r>
            <a:endParaRPr sz="1000">
              <a:solidFill>
                <a:srgbClr val="980000"/>
              </a:solidFill>
            </a:endParaRPr>
          </a:p>
          <a:p>
            <a:pPr marL="0" lvl="0" indent="0" algn="l" rtl="0">
              <a:lnSpc>
                <a:spcPct val="115000"/>
              </a:lnSpc>
              <a:spcBef>
                <a:spcPts val="0"/>
              </a:spcBef>
              <a:spcAft>
                <a:spcPts val="0"/>
              </a:spcAft>
              <a:buNone/>
            </a:pPr>
            <a:r>
              <a:rPr lang="en" sz="1000">
                <a:solidFill>
                  <a:srgbClr val="980000"/>
                </a:solidFill>
              </a:rPr>
              <a:t>Implicit grant không bao gồm xác thực client</a:t>
            </a:r>
            <a:endParaRPr sz="1000">
              <a:solidFill>
                <a:srgbClr val="980000"/>
              </a:solidFill>
            </a:endParaRPr>
          </a:p>
          <a:p>
            <a:pPr marL="0" lvl="0" indent="0" algn="l" rtl="0">
              <a:lnSpc>
                <a:spcPct val="115000"/>
              </a:lnSpc>
              <a:spcBef>
                <a:spcPts val="0"/>
              </a:spcBef>
              <a:spcAft>
                <a:spcPts val="0"/>
              </a:spcAft>
              <a:buNone/>
            </a:pPr>
            <a:r>
              <a:rPr lang="en" sz="1000">
                <a:solidFill>
                  <a:srgbClr val="980000"/>
                </a:solidFill>
              </a:rPr>
              <a:t>Access token được mã hoá trong fragment. </a:t>
            </a:r>
            <a:endParaRPr sz="1000">
              <a:solidFill>
                <a:srgbClr val="980000"/>
              </a:solidFill>
            </a:endParaRPr>
          </a:p>
          <a:p>
            <a:pPr marL="0" lvl="0" indent="0" algn="l" rtl="0">
              <a:lnSpc>
                <a:spcPct val="115000"/>
              </a:lnSpc>
              <a:spcBef>
                <a:spcPts val="0"/>
              </a:spcBef>
              <a:spcAft>
                <a:spcPts val="0"/>
              </a:spcAft>
              <a:buNone/>
            </a:pPr>
            <a:r>
              <a:rPr lang="en" sz="1000">
                <a:solidFill>
                  <a:srgbClr val="980000"/>
                </a:solidFill>
              </a:rPr>
              <a:t>Ko hỗ trợ refresh token</a:t>
            </a:r>
            <a:endParaRPr sz="1000">
              <a:solidFill>
                <a:srgbClr val="980000"/>
              </a:solidFill>
            </a:endParaRPr>
          </a:p>
          <a:p>
            <a:pPr marL="0" lvl="0" indent="0" algn="l" rtl="0">
              <a:lnSpc>
                <a:spcPct val="115000"/>
              </a:lnSpc>
              <a:spcBef>
                <a:spcPts val="0"/>
              </a:spcBef>
              <a:spcAft>
                <a:spcPts val="0"/>
              </a:spcAft>
              <a:buNone/>
            </a:pPr>
            <a:endParaRPr sz="1000">
              <a:solidFill>
                <a:schemeClr val="dk1"/>
              </a:solidFill>
            </a:endParaRPr>
          </a:p>
          <a:p>
            <a:pPr marL="0" lvl="0" indent="0" algn="l" rtl="0">
              <a:lnSpc>
                <a:spcPct val="115000"/>
              </a:lnSpc>
              <a:spcBef>
                <a:spcPts val="0"/>
              </a:spcBef>
              <a:spcAft>
                <a:spcPts val="0"/>
              </a:spcAft>
              <a:buNone/>
            </a:pPr>
            <a:r>
              <a:rPr lang="en" sz="1000">
                <a:solidFill>
                  <a:schemeClr val="dk1"/>
                </a:solidFill>
              </a:rPr>
              <a:t>(A)  Client chuyển user-agent tới authorization endpoint.  Client gồm client ID, scope, state, redirection URI</a:t>
            </a:r>
            <a:br>
              <a:rPr lang="en" sz="1000">
                <a:solidFill>
                  <a:schemeClr val="dk1"/>
                </a:solidFill>
              </a:rPr>
            </a:br>
            <a:r>
              <a:rPr lang="en" sz="1000">
                <a:solidFill>
                  <a:schemeClr val="dk1"/>
                </a:solidFill>
              </a:rPr>
              <a:t>(B) ... Tương tự như Authorization code</a:t>
            </a:r>
            <a:endParaRPr sz="1000">
              <a:solidFill>
                <a:schemeClr val="dk1"/>
              </a:solidFill>
            </a:endParaRPr>
          </a:p>
          <a:p>
            <a:pPr marL="0" lvl="0" indent="0" algn="l" rtl="0">
              <a:lnSpc>
                <a:spcPct val="115000"/>
              </a:lnSpc>
              <a:spcBef>
                <a:spcPts val="0"/>
              </a:spcBef>
              <a:spcAft>
                <a:spcPts val="0"/>
              </a:spcAft>
              <a:buNone/>
            </a:pPr>
            <a:r>
              <a:rPr lang="en" sz="1000">
                <a:solidFill>
                  <a:srgbClr val="980000"/>
                </a:solidFill>
              </a:rPr>
              <a:t>(C)  Redirection URI gồm access token trong URI fragment.</a:t>
            </a:r>
            <a:endParaRPr sz="1000">
              <a:solidFill>
                <a:schemeClr val="dk1"/>
              </a:solidFill>
            </a:endParaRPr>
          </a:p>
          <a:p>
            <a:pPr marL="0" lvl="0" indent="0" algn="l" rtl="0">
              <a:lnSpc>
                <a:spcPct val="115000"/>
              </a:lnSpc>
              <a:spcBef>
                <a:spcPts val="0"/>
              </a:spcBef>
              <a:spcAft>
                <a:spcPts val="0"/>
              </a:spcAft>
              <a:buNone/>
            </a:pPr>
            <a:r>
              <a:rPr lang="en" sz="1000">
                <a:solidFill>
                  <a:schemeClr val="dk1"/>
                </a:solidFill>
              </a:rPr>
              <a:t>(D)  User-agent tạo request tới web-hosted client resource. User-agent giữ fragment tại local.</a:t>
            </a:r>
            <a:br>
              <a:rPr lang="en" sz="1000">
                <a:solidFill>
                  <a:schemeClr val="dk1"/>
                </a:solidFill>
              </a:rPr>
            </a:br>
            <a:r>
              <a:rPr lang="en" sz="1000">
                <a:solidFill>
                  <a:schemeClr val="dk1"/>
                </a:solidFill>
              </a:rPr>
              <a:t>(E)  Web-hosted client resource trả lại một trang web có khả năng truy cập đường dẫn redirection URI cùng fragment và extract access token trong fragment.</a:t>
            </a:r>
            <a:br>
              <a:rPr lang="en" sz="1000">
                <a:solidFill>
                  <a:schemeClr val="dk1"/>
                </a:solidFill>
              </a:rPr>
            </a:br>
            <a:r>
              <a:rPr lang="en" sz="1000">
                <a:solidFill>
                  <a:schemeClr val="dk1"/>
                </a:solidFill>
              </a:rPr>
              <a:t>(F)  User-agent chạy Script (được tải từ web-hosted) để extract access token.</a:t>
            </a:r>
            <a:endParaRPr sz="1000">
              <a:solidFill>
                <a:schemeClr val="dk1"/>
              </a:solidFill>
            </a:endParaRPr>
          </a:p>
          <a:p>
            <a:pPr marL="0" lvl="0" indent="0" algn="l" rtl="0">
              <a:lnSpc>
                <a:spcPct val="115000"/>
              </a:lnSpc>
              <a:spcBef>
                <a:spcPts val="0"/>
              </a:spcBef>
              <a:spcAft>
                <a:spcPts val="0"/>
              </a:spcAft>
              <a:buNone/>
            </a:pPr>
            <a:r>
              <a:rPr lang="en" sz="1000">
                <a:solidFill>
                  <a:schemeClr val="dk1"/>
                </a:solidFill>
              </a:rPr>
              <a:t>(G)  User-agent truyền Access token tới client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3a023c729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43a023c729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3a023c729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43a023c72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dk1"/>
                </a:solidFill>
              </a:rPr>
              <a:t>Dùng trong trường hợp chủ tài nguyên </a:t>
            </a:r>
            <a:r>
              <a:rPr lang="en" sz="1000">
                <a:solidFill>
                  <a:srgbClr val="980000"/>
                </a:solidFill>
              </a:rPr>
              <a:t>trust relationship</a:t>
            </a:r>
            <a:r>
              <a:rPr lang="en" sz="1000">
                <a:solidFill>
                  <a:schemeClr val="dk1"/>
                </a:solidFill>
              </a:rPr>
              <a:t> với client</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(A)  Chủ tài nguyên cung cấp username và password</a:t>
            </a:r>
            <a:br>
              <a:rPr lang="en" sz="1000">
                <a:solidFill>
                  <a:schemeClr val="dk1"/>
                </a:solidFill>
              </a:rPr>
            </a:br>
            <a:r>
              <a:rPr lang="en" sz="1000">
                <a:solidFill>
                  <a:schemeClr val="dk1"/>
                </a:solidFill>
              </a:rPr>
              <a:t>(B)  Client request access token với username, password.</a:t>
            </a:r>
            <a:br>
              <a:rPr lang="en" sz="1000">
                <a:solidFill>
                  <a:schemeClr val="dk1"/>
                </a:solidFill>
              </a:rPr>
            </a:br>
            <a:r>
              <a:rPr lang="en" sz="1000">
                <a:solidFill>
                  <a:schemeClr val="dk1"/>
                </a:solidFill>
              </a:rPr>
              <a:t>(C)  Authorization server xác thực client và Username/password của chủ tài nguyên</a:t>
            </a:r>
            <a:endParaRPr sz="10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Client là Web-application thì là private (client_secret và access token lưu trên server).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3a023c729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43a023c729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rPr>
              <a:t>EQ: </a:t>
            </a: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rPr>
              <a:t>{</a:t>
            </a:r>
            <a:br>
              <a:rPr lang="en" sz="1200">
                <a:solidFill>
                  <a:schemeClr val="dk1"/>
                </a:solidFill>
              </a:rPr>
            </a:br>
            <a:r>
              <a:rPr lang="en" sz="1200">
                <a:solidFill>
                  <a:schemeClr val="dk1"/>
                </a:solidFill>
              </a:rPr>
              <a:t>       "access_token":"2YotnFZFEjr1zCsicMWpAA",</a:t>
            </a:r>
            <a:br>
              <a:rPr lang="en" sz="1200">
                <a:solidFill>
                  <a:schemeClr val="dk1"/>
                </a:solidFill>
              </a:rPr>
            </a:br>
            <a:r>
              <a:rPr lang="en" sz="1200">
                <a:solidFill>
                  <a:schemeClr val="dk1"/>
                </a:solidFill>
              </a:rPr>
              <a:t>       "token_type":"</a:t>
            </a:r>
            <a:r>
              <a:rPr lang="en" sz="1200" b="1">
                <a:solidFill>
                  <a:srgbClr val="008000"/>
                </a:solidFill>
                <a:highlight>
                  <a:srgbClr val="FFFFFF"/>
                </a:highlight>
              </a:rPr>
              <a:t>Bearer</a:t>
            </a:r>
            <a:r>
              <a:rPr lang="en" sz="1200">
                <a:solidFill>
                  <a:schemeClr val="dk1"/>
                </a:solidFill>
              </a:rPr>
              <a:t>",</a:t>
            </a:r>
            <a:br>
              <a:rPr lang="en" sz="1200">
                <a:solidFill>
                  <a:schemeClr val="dk1"/>
                </a:solidFill>
              </a:rPr>
            </a:br>
            <a:r>
              <a:rPr lang="en" sz="1200">
                <a:solidFill>
                  <a:schemeClr val="dk1"/>
                </a:solidFill>
              </a:rPr>
              <a:t>       "</a:t>
            </a:r>
            <a:r>
              <a:rPr lang="en" sz="1200" b="1">
                <a:solidFill>
                  <a:srgbClr val="008000"/>
                </a:solidFill>
                <a:highlight>
                  <a:srgbClr val="FFFFFF"/>
                </a:highlight>
              </a:rPr>
              <a:t>refresh_token_expires_in</a:t>
            </a:r>
            <a:r>
              <a:rPr lang="en" sz="1200">
                <a:solidFill>
                  <a:schemeClr val="dk1"/>
                </a:solidFill>
              </a:rPr>
              <a:t>":3600,  </a:t>
            </a:r>
            <a:br>
              <a:rPr lang="en" sz="1200">
                <a:solidFill>
                  <a:schemeClr val="dk1"/>
                </a:solidFill>
              </a:rPr>
            </a:br>
            <a:r>
              <a:rPr lang="en" sz="1200">
                <a:solidFill>
                  <a:schemeClr val="dk1"/>
                </a:solidFill>
              </a:rPr>
              <a:t>       "refresh_token":"tGzv3JOkF0XG5Qx2TlKWIA",</a:t>
            </a:r>
            <a:br>
              <a:rPr lang="en" sz="1200">
                <a:solidFill>
                  <a:schemeClr val="dk1"/>
                </a:solidFill>
              </a:rPr>
            </a:br>
            <a:r>
              <a:rPr lang="en" sz="1200">
                <a:solidFill>
                  <a:schemeClr val="dk1"/>
                </a:solidFill>
              </a:rPr>
              <a:t>       "Correlation_id":"example_value",</a:t>
            </a: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rPr>
              <a:t>       “credential_expired_timestamp”:””</a:t>
            </a:r>
            <a:br>
              <a:rPr lang="en" sz="1200">
                <a:solidFill>
                  <a:schemeClr val="dk1"/>
                </a:solidFill>
              </a:rPr>
            </a:br>
            <a:r>
              <a:rPr lang="en" sz="1200">
                <a:solidFill>
                  <a:schemeClr val="dk1"/>
                </a:solidFill>
              </a:rPr>
              <a:t>   }</a:t>
            </a:r>
            <a:endParaRPr sz="1200">
              <a:solidFill>
                <a:schemeClr val="dk2"/>
              </a:solidFill>
            </a:endParaRPr>
          </a:p>
          <a:p>
            <a:pPr marL="0" lvl="0" indent="0" algn="l" rtl="0">
              <a:lnSpc>
                <a:spcPct val="115000"/>
              </a:lnSpc>
              <a:spcBef>
                <a:spcPts val="0"/>
              </a:spcBef>
              <a:spcAft>
                <a:spcPts val="0"/>
              </a:spcAft>
              <a:buNone/>
            </a:pPr>
            <a:endParaRPr sz="1200">
              <a:solidFill>
                <a:srgbClr val="38761D"/>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3a023c72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3a023c72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710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43a023c729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43a023c729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Được dùng khi client request truy cập tới tài nguyên được bảo vệ dưới điều khiển của nó (hay nó là chủ tài nguyên truy cập ) hoặc các chủ tài nguyên khác được sắp xếp trước đó với authorization server (chủ tài nguyên mặc định cho client đó)</a:t>
            </a:r>
            <a:endParaRPr/>
          </a:p>
          <a:p>
            <a:pPr marL="0" lvl="0" indent="0" algn="l" rtl="0">
              <a:spcBef>
                <a:spcPts val="0"/>
              </a:spcBef>
              <a:spcAft>
                <a:spcPts val="0"/>
              </a:spcAft>
              <a:buNone/>
            </a:pPr>
            <a:r>
              <a:rPr lang="en"/>
              <a:t>Channel Adapter truy cập thông tin danh sách client dùng phương thức này là do tài nguyên này vì hệ thống EQ cung cấp nó có quyền xem. api-gateway trust channel-adapter ? </a:t>
            </a:r>
            <a:endParaRPr/>
          </a:p>
          <a:p>
            <a:pPr marL="0" lvl="0" indent="0" algn="l" rtl="0">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Verify Access token: </a:t>
            </a:r>
            <a:r>
              <a:rPr lang="en" sz="1000">
                <a:solidFill>
                  <a:schemeClr val="dk1"/>
                </a:solidFill>
              </a:rPr>
              <a:t>/v3.8/oauth/token/verification : not require Access token</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43a023c729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43a023c72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dk1"/>
                </a:solidFill>
              </a:rPr>
              <a:t>Refresh token SHOULD NOT be included.  If the request failed client authentication or is invalid, the authorization server returns an error response</a:t>
            </a:r>
            <a:endParaRPr sz="1000">
              <a:solidFill>
                <a:schemeClr val="dk1"/>
              </a:solidFill>
            </a:endParaRPr>
          </a:p>
          <a:p>
            <a:pPr marL="0" lvl="0" indent="0" algn="l" rtl="0">
              <a:lnSpc>
                <a:spcPct val="115000"/>
              </a:lnSpc>
              <a:spcBef>
                <a:spcPts val="0"/>
              </a:spcBef>
              <a:spcAft>
                <a:spcPts val="0"/>
              </a:spcAft>
              <a:buNone/>
            </a:pPr>
            <a:endParaRPr sz="12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43a023c729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43a023c72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Được dùng khi client request truy cập tới tài nguyên được bảo vệ dưới điều khiển của nó (hay nó là chủ tài nguyên truy cập ) hoặc các chủ tài nguyên khác được sắp xếp trước đó với authorization server (chủ tài nguyên mặc định cho client đó)</a:t>
            </a:r>
            <a:endParaRPr/>
          </a:p>
          <a:p>
            <a:pPr marL="0" lvl="0" indent="0" algn="l" rtl="0">
              <a:spcBef>
                <a:spcPts val="0"/>
              </a:spcBef>
              <a:spcAft>
                <a:spcPts val="0"/>
              </a:spcAft>
              <a:buNone/>
            </a:pPr>
            <a:r>
              <a:rPr lang="en"/>
              <a:t>Channel Adapter truy cập thông tin danh sách client dùng phương thức này là do tài nguyên này vì hệ thống EQ cung cấp nó có quyền xem. api-gateway trust channel-adapter ? </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rgbClr val="980000"/>
                </a:solidFill>
              </a:rPr>
              <a:t>Note:Vì channel gateway đã xác thực access token, nên chuyển access token thành JWE để bỏ qua việc xác thực trên api-gateway lần nữa.</a:t>
            </a:r>
            <a:endParaRPr b="1">
              <a:solidFill>
                <a:srgbClr val="98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3a023c729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3a023c729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43a023c729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43a023c729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43a023c729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43a023c729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highlight>
                  <a:srgbClr val="FFFFFF"/>
                </a:highlight>
              </a:rPr>
              <a:t>Refresh_token_validity = 3600(s) = 60min = 1h</a:t>
            </a:r>
            <a:endParaRPr sz="900">
              <a:highlight>
                <a:srgbClr val="FFFFFF"/>
              </a:highlight>
            </a:endParaRPr>
          </a:p>
          <a:p>
            <a:pPr marL="0" lvl="0" indent="0" algn="l" rtl="0">
              <a:spcBef>
                <a:spcPts val="0"/>
              </a:spcBef>
              <a:spcAft>
                <a:spcPts val="0"/>
              </a:spcAft>
              <a:buNone/>
            </a:pPr>
            <a:r>
              <a:rPr lang="en" sz="900">
                <a:highlight>
                  <a:srgbClr val="FFFFFF"/>
                </a:highlight>
              </a:rPr>
              <a:t>Access_token_validity = 3600(s) = 60min = 1h</a:t>
            </a:r>
            <a:endParaRPr sz="900">
              <a:highlight>
                <a:srgbClr val="FFFFFF"/>
              </a:highlight>
            </a:endParaRPr>
          </a:p>
          <a:p>
            <a:pPr marL="0" lvl="0" indent="0" algn="l" rtl="0">
              <a:spcBef>
                <a:spcPts val="0"/>
              </a:spcBef>
              <a:spcAft>
                <a:spcPts val="0"/>
              </a:spcAft>
              <a:buNone/>
            </a:pPr>
            <a:r>
              <a:rPr lang="en" sz="900">
                <a:highlight>
                  <a:srgbClr val="FFFFFF"/>
                </a:highlight>
              </a:rPr>
              <a:t>Authorization_code_validity = 600(s) = 10min</a:t>
            </a:r>
            <a:endParaRPr sz="900">
              <a:highlight>
                <a:srgbClr val="FFFFFF"/>
              </a:highlight>
            </a:endParaRPr>
          </a:p>
          <a:p>
            <a:pPr marL="0" lvl="0" indent="0" algn="l" rtl="0">
              <a:spcBef>
                <a:spcPts val="0"/>
              </a:spcBef>
              <a:spcAft>
                <a:spcPts val="0"/>
              </a:spcAft>
              <a:buNone/>
            </a:pPr>
            <a:r>
              <a:rPr lang="en" sz="900">
                <a:highlight>
                  <a:srgbClr val="FFFFFF"/>
                </a:highlight>
              </a:rPr>
              <a:t>Scope không cài đặt, mặc định là bảng client_scope</a:t>
            </a:r>
            <a:endParaRPr sz="900">
              <a:highlight>
                <a:srgbClr val="FFFFFF"/>
              </a:highlight>
            </a:endParaRPr>
          </a:p>
          <a:p>
            <a:pPr marL="0" lvl="0" indent="0" algn="l" rtl="0">
              <a:spcBef>
                <a:spcPts val="0"/>
              </a:spcBef>
              <a:spcAft>
                <a:spcPts val="0"/>
              </a:spcAft>
              <a:buNone/>
            </a:pPr>
            <a:r>
              <a:rPr lang="en" sz="900">
                <a:highlight>
                  <a:srgbClr val="FFFFFF"/>
                </a:highlight>
              </a:rPr>
              <a:t>Authorized_grant_type not check</a:t>
            </a:r>
            <a:endParaRPr sz="900">
              <a:highlight>
                <a:srgbClr val="FFFFFF"/>
              </a:highlight>
            </a:endParaRPr>
          </a:p>
          <a:p>
            <a:pPr marL="0" lvl="0" indent="0" algn="l" rtl="0">
              <a:spcBef>
                <a:spcPts val="0"/>
              </a:spcBef>
              <a:spcAft>
                <a:spcPts val="0"/>
              </a:spcAft>
              <a:buNone/>
            </a:pPr>
            <a:r>
              <a:rPr lang="en" sz="900">
                <a:highlight>
                  <a:srgbClr val="FFFFFF"/>
                </a:highlight>
              </a:rPr>
              <a:t>State cai dat csrf</a:t>
            </a:r>
            <a:endParaRPr sz="900">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3a023c729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43a023c729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3a023c72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3a023c72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 Owner: Chủ tài nguyên</a:t>
            </a:r>
            <a:endParaRPr/>
          </a:p>
          <a:p>
            <a:pPr marL="0" lvl="0" indent="0" algn="l" rtl="0">
              <a:spcBef>
                <a:spcPts val="0"/>
              </a:spcBef>
              <a:spcAft>
                <a:spcPts val="0"/>
              </a:spcAft>
              <a:buNone/>
            </a:pPr>
            <a:r>
              <a:rPr lang="en"/>
              <a:t>Client Ứng dụng thay mặt chủ tài nguyên truy cập lấy tài nguyên</a:t>
            </a:r>
            <a:endParaRPr/>
          </a:p>
          <a:p>
            <a:pPr marL="0" lvl="0" indent="0" algn="l" rtl="0">
              <a:spcBef>
                <a:spcPts val="0"/>
              </a:spcBef>
              <a:spcAft>
                <a:spcPts val="0"/>
              </a:spcAft>
              <a:buNone/>
            </a:pPr>
            <a:r>
              <a:rPr lang="en"/>
              <a:t>Authorization &amp; Resource Server: Máy chủ uỷ quyền và cho phép truy cập tài nguyên</a:t>
            </a:r>
            <a:endParaRPr/>
          </a:p>
          <a:p>
            <a:pPr marL="0" lvl="0" indent="0" algn="l" rtl="0">
              <a:spcBef>
                <a:spcPts val="0"/>
              </a:spcBef>
              <a:spcAft>
                <a:spcPts val="0"/>
              </a:spcAft>
              <a:buNone/>
            </a:pPr>
            <a:r>
              <a:rPr lang="en"/>
              <a:t>Third party App Giống client nhưng là ứng dụng bên thứ 3.</a:t>
            </a:r>
            <a:endParaRPr/>
          </a:p>
          <a:p>
            <a:pPr marL="0" lvl="0" indent="0" algn="l" rtl="0">
              <a:spcBef>
                <a:spcPts val="0"/>
              </a:spcBef>
              <a:spcAft>
                <a:spcPts val="0"/>
              </a:spcAft>
              <a:buNone/>
            </a:pPr>
            <a:r>
              <a:rPr lang="en"/>
              <a:t>+ Chia sẻ (Credential - thông tin ủy nhiệm): Ví dụ username/password</a:t>
            </a:r>
            <a:endParaRPr/>
          </a:p>
          <a:p>
            <a:pPr marL="0" lvl="0" indent="0" algn="l" rtl="0">
              <a:spcBef>
                <a:spcPts val="0"/>
              </a:spcBef>
              <a:spcAft>
                <a:spcPts val="0"/>
              </a:spcAft>
              <a:buNone/>
            </a:pPr>
            <a:r>
              <a:rPr lang="en"/>
              <a:t>+ Ứng dụng thứ 3 được yêu cầu để lưu thông tin uỷ nhiệm trong tương lai để sử dụng, thường là password dạng text. </a:t>
            </a:r>
            <a:endParaRPr/>
          </a:p>
          <a:p>
            <a:pPr marL="0" lvl="0" indent="0" algn="l" rtl="0">
              <a:spcBef>
                <a:spcPts val="0"/>
              </a:spcBef>
              <a:spcAft>
                <a:spcPts val="0"/>
              </a:spcAft>
              <a:buNone/>
            </a:pPr>
            <a:r>
              <a:rPr lang="en"/>
              <a:t>Làm thế nào:</a:t>
            </a:r>
            <a:endParaRPr/>
          </a:p>
          <a:p>
            <a:pPr marL="0" lvl="0" indent="0" algn="l" rtl="0">
              <a:spcBef>
                <a:spcPts val="0"/>
              </a:spcBef>
              <a:spcAft>
                <a:spcPts val="0"/>
              </a:spcAft>
              <a:buNone/>
            </a:pPr>
            <a:r>
              <a:rPr lang="en"/>
              <a:t>+ Huỷ truy cập tới chỉ một ứng dụng bên thứ 3</a:t>
            </a:r>
            <a:endParaRPr/>
          </a:p>
          <a:p>
            <a:pPr marL="0" lvl="0" indent="0" algn="l" rtl="0">
              <a:spcBef>
                <a:spcPts val="0"/>
              </a:spcBef>
              <a:spcAft>
                <a:spcPts val="0"/>
              </a:spcAft>
              <a:buNone/>
            </a:pPr>
            <a:r>
              <a:rPr lang="en"/>
              <a:t>+ Hạn chế thời gian truy cập hoặc chỉ cho phép truy cập tới tập nhỏ tài nguyên giới hạn.</a:t>
            </a:r>
            <a:endParaRPr/>
          </a:p>
          <a:p>
            <a:pPr marL="0" lvl="0" indent="0" algn="l" rtl="0">
              <a:spcBef>
                <a:spcPts val="0"/>
              </a:spcBef>
              <a:spcAft>
                <a:spcPts val="0"/>
              </a:spcAft>
              <a:buNone/>
            </a:pPr>
            <a:r>
              <a:rPr lang="en"/>
              <a:t>+ Có </a:t>
            </a:r>
            <a:r>
              <a:rPr lang="en" sz="1200"/>
              <a:t>thỏa hiệp của bất kỳ ứng dụng của bên thứ ba trong việc thỏa hiệp mật khẩu và tất cả dữ liệu được bảo vệ bởi mật khẩu đó</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3a023c729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3a023c7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OAuth2 cho phép ứng dụng bên thứ 3:</a:t>
            </a:r>
            <a:endParaRPr/>
          </a:p>
          <a:p>
            <a:pPr marL="0" lvl="0" indent="0" algn="l" rtl="0">
              <a:spcBef>
                <a:spcPts val="0"/>
              </a:spcBef>
              <a:spcAft>
                <a:spcPts val="0"/>
              </a:spcAft>
              <a:buNone/>
            </a:pPr>
            <a:r>
              <a:rPr lang="en"/>
              <a:t>+ Có </a:t>
            </a:r>
            <a:r>
              <a:rPr lang="en">
                <a:solidFill>
                  <a:schemeClr val="dk1"/>
                </a:solidFill>
              </a:rPr>
              <a:t>quyền truy cập hạn chế vào dịch vụ HTTP</a:t>
            </a:r>
            <a:endParaRPr/>
          </a:p>
          <a:p>
            <a:pPr marL="0" lvl="0" indent="0" algn="l" rtl="0">
              <a:spcBef>
                <a:spcPts val="0"/>
              </a:spcBef>
              <a:spcAft>
                <a:spcPts val="0"/>
              </a:spcAft>
              <a:buNone/>
            </a:pPr>
            <a:r>
              <a:rPr lang="en"/>
              <a:t>+ Thay mặt cho chủ tài nguyên bằng việc phối hợp </a:t>
            </a:r>
            <a:r>
              <a:rPr lang="en">
                <a:solidFill>
                  <a:srgbClr val="980000"/>
                </a:solidFill>
              </a:rPr>
              <a:t>tương tác phê duyệt</a:t>
            </a:r>
            <a:r>
              <a:rPr lang="en"/>
              <a:t> giữa </a:t>
            </a:r>
            <a:r>
              <a:rPr lang="en">
                <a:solidFill>
                  <a:srgbClr val="980000"/>
                </a:solidFill>
              </a:rPr>
              <a:t>chủ tài nguyên</a:t>
            </a:r>
            <a:r>
              <a:rPr lang="en"/>
              <a:t> và </a:t>
            </a:r>
            <a:r>
              <a:rPr lang="en">
                <a:solidFill>
                  <a:srgbClr val="980000"/>
                </a:solidFill>
              </a:rPr>
              <a:t>dịch vụ HTTP</a:t>
            </a:r>
            <a:r>
              <a:rPr lang="en"/>
              <a:t> </a:t>
            </a:r>
            <a:r>
              <a:rPr lang="en">
                <a:solidFill>
                  <a:srgbClr val="1155CC"/>
                </a:solidFill>
              </a:rPr>
              <a:t>hoặc</a:t>
            </a:r>
            <a:r>
              <a:rPr lang="en"/>
              <a:t> bằng việc cho phép </a:t>
            </a:r>
            <a:r>
              <a:rPr lang="en">
                <a:solidFill>
                  <a:srgbClr val="980000"/>
                </a:solidFill>
              </a:rPr>
              <a:t>ứng dụng của bên thứ ba</a:t>
            </a:r>
            <a:r>
              <a:rPr lang="en"/>
              <a:t> có được quyền truy cập thay mặt cho chính nó</a:t>
            </a:r>
            <a:endParaRPr/>
          </a:p>
          <a:p>
            <a:pPr marL="0" lvl="0" indent="0" algn="l" rtl="0">
              <a:spcBef>
                <a:spcPts val="0"/>
              </a:spcBef>
              <a:spcAft>
                <a:spcPts val="0"/>
              </a:spcAft>
              <a:buNone/>
            </a:pPr>
            <a:endParaRPr/>
          </a:p>
          <a:p>
            <a:pPr marL="0" lvl="0" indent="0" algn="l" rtl="0">
              <a:spcBef>
                <a:spcPts val="0"/>
              </a:spcBef>
              <a:spcAft>
                <a:spcPts val="0"/>
              </a:spcAft>
              <a:buNone/>
            </a:pPr>
            <a:r>
              <a:rPr lang="en"/>
              <a:t>Access token: </a:t>
            </a:r>
            <a:endParaRPr/>
          </a:p>
          <a:p>
            <a:pPr marL="457200" lvl="0" indent="-298450" algn="l" rtl="0">
              <a:lnSpc>
                <a:spcPct val="115000"/>
              </a:lnSpc>
              <a:spcBef>
                <a:spcPts val="0"/>
              </a:spcBef>
              <a:spcAft>
                <a:spcPts val="0"/>
              </a:spcAft>
              <a:buClr>
                <a:srgbClr val="1155CC"/>
              </a:buClr>
              <a:buSzPts val="1100"/>
              <a:buChar char="●"/>
            </a:pPr>
            <a:r>
              <a:rPr lang="en">
                <a:solidFill>
                  <a:srgbClr val="1155CC"/>
                </a:solidFill>
              </a:rPr>
              <a:t>Đại diện cho phạm vi cụ thể</a:t>
            </a:r>
            <a:endParaRPr>
              <a:solidFill>
                <a:srgbClr val="1155CC"/>
              </a:solidFill>
            </a:endParaRPr>
          </a:p>
          <a:p>
            <a:pPr marL="457200" lvl="0" indent="-298450" algn="l" rtl="0">
              <a:lnSpc>
                <a:spcPct val="115000"/>
              </a:lnSpc>
              <a:spcBef>
                <a:spcPts val="0"/>
              </a:spcBef>
              <a:spcAft>
                <a:spcPts val="0"/>
              </a:spcAft>
              <a:buClr>
                <a:srgbClr val="1155CC"/>
              </a:buClr>
              <a:buSzPts val="1100"/>
              <a:buChar char="●"/>
            </a:pPr>
            <a:r>
              <a:rPr lang="en">
                <a:solidFill>
                  <a:srgbClr val="1155CC"/>
                </a:solidFill>
              </a:rPr>
              <a:t>Khoảng thời gian được truy cập</a:t>
            </a:r>
            <a:endParaRPr>
              <a:solidFill>
                <a:srgbClr val="1155CC"/>
              </a:solidFill>
            </a:endParaRPr>
          </a:p>
          <a:p>
            <a:pPr marL="457200" lvl="0" indent="-298450" algn="l" rtl="0">
              <a:lnSpc>
                <a:spcPct val="115000"/>
              </a:lnSpc>
              <a:spcBef>
                <a:spcPts val="0"/>
              </a:spcBef>
              <a:spcAft>
                <a:spcPts val="0"/>
              </a:spcAft>
              <a:buClr>
                <a:srgbClr val="1155CC"/>
              </a:buClr>
              <a:buSzPts val="1100"/>
              <a:buChar char="●"/>
            </a:pPr>
            <a:r>
              <a:rPr lang="en">
                <a:solidFill>
                  <a:srgbClr val="1155CC"/>
                </a:solidFill>
              </a:rPr>
              <a:t>Được cấp bởi chủ tài nguyên</a:t>
            </a:r>
            <a:endParaRPr>
              <a:solidFill>
                <a:srgbClr val="1155CC"/>
              </a:solidFill>
            </a:endParaRPr>
          </a:p>
          <a:p>
            <a:pPr marL="457200" lvl="0" indent="-298450" algn="l" rtl="0">
              <a:lnSpc>
                <a:spcPct val="115000"/>
              </a:lnSpc>
              <a:spcBef>
                <a:spcPts val="0"/>
              </a:spcBef>
              <a:spcAft>
                <a:spcPts val="0"/>
              </a:spcAft>
              <a:buClr>
                <a:srgbClr val="1155CC"/>
              </a:buClr>
              <a:buSzPts val="1100"/>
              <a:buChar char="●"/>
            </a:pPr>
            <a:r>
              <a:rPr lang="en">
                <a:solidFill>
                  <a:srgbClr val="1155CC"/>
                </a:solidFill>
              </a:rPr>
              <a:t>Được thực thi bởi server tài nguyên và máy chủ ủy quyền.</a:t>
            </a:r>
            <a:endParaRPr>
              <a:solidFill>
                <a:srgbClr val="1155CC"/>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3a023c72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3a023c72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Vai trò - trách nhiệm các thành phần</a:t>
            </a:r>
            <a:endParaRPr sz="1800" b="1"/>
          </a:p>
          <a:p>
            <a:pPr marL="0" lvl="0" indent="0" algn="l" rtl="0">
              <a:lnSpc>
                <a:spcPct val="115000"/>
              </a:lnSpc>
              <a:spcBef>
                <a:spcPts val="0"/>
              </a:spcBef>
              <a:spcAft>
                <a:spcPts val="0"/>
              </a:spcAft>
              <a:buNone/>
            </a:pPr>
            <a:r>
              <a:rPr lang="en" sz="1200">
                <a:solidFill>
                  <a:schemeClr val="dk1"/>
                </a:solidFill>
              </a:rPr>
              <a:t>Resource owner (end-user) : - Chủ tài nguyên -  Một thực thể có khả năng gán quyền truy cập tới tài nguyên</a:t>
            </a:r>
            <a:endParaRPr sz="1600"/>
          </a:p>
          <a:p>
            <a:pPr marL="0" lvl="0" indent="0" algn="l" rtl="0">
              <a:lnSpc>
                <a:spcPct val="115000"/>
              </a:lnSpc>
              <a:spcBef>
                <a:spcPts val="0"/>
              </a:spcBef>
              <a:spcAft>
                <a:spcPts val="0"/>
              </a:spcAft>
              <a:buNone/>
            </a:pPr>
            <a:r>
              <a:rPr lang="en" sz="1200">
                <a:solidFill>
                  <a:schemeClr val="dk1"/>
                </a:solidFill>
              </a:rPr>
              <a:t>Client : Ứng dụng truy cập tới tài nguyên bằng việc thay mặt và được uỷ quyền của chủ tài nguyên</a:t>
            </a: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rPr>
              <a:t>Authorization server : Máy chủ cấp phát access tokens cho client sau khi client thay mặt chủ tài nguyên xác thực và uỷ quyền thành công.</a:t>
            </a: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rPr>
              <a:t>Resource server : Máy chủ bảo vệ tài nguyên, cho phép truy cập và trả về tài nguyên khi có valid </a:t>
            </a:r>
            <a:r>
              <a:rPr lang="en" sz="1200">
                <a:solidFill>
                  <a:srgbClr val="980000"/>
                </a:solidFill>
              </a:rPr>
              <a:t>access token</a:t>
            </a:r>
            <a:r>
              <a:rPr lang="en" sz="1200"/>
              <a:t> tới</a:t>
            </a:r>
            <a:endParaRPr sz="1200"/>
          </a:p>
          <a:p>
            <a:pPr marL="0" lvl="0" indent="0" algn="l" rtl="0">
              <a:lnSpc>
                <a:spcPct val="115000"/>
              </a:lnSpc>
              <a:spcBef>
                <a:spcPts val="0"/>
              </a:spcBef>
              <a:spcAft>
                <a:spcPts val="0"/>
              </a:spcAft>
              <a:buNone/>
            </a:pPr>
            <a:r>
              <a:rPr lang="en" sz="1200"/>
              <a:t>A-B) Client gửi yêu cầu 'uỷ quyền' tới chủ tài nguyên và nhận một phương thức 'cấp phát uỷ quyền'</a:t>
            </a:r>
            <a:endParaRPr sz="1200"/>
          </a:p>
          <a:p>
            <a:pPr marL="0" lvl="0" indent="0" algn="l" rtl="0">
              <a:lnSpc>
                <a:spcPct val="115000"/>
              </a:lnSpc>
              <a:spcBef>
                <a:spcPts val="0"/>
              </a:spcBef>
              <a:spcAft>
                <a:spcPts val="0"/>
              </a:spcAft>
              <a:buNone/>
            </a:pPr>
            <a:r>
              <a:rPr lang="en" sz="1200"/>
              <a:t>C-D) Thay mặt chủ tài nguyên xác thực dựa trên phương thức 'cấp phát uỷ quyền'  và nhận Access token</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3a023c729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3a023c72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3a023c729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3a023c7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Cấp phát uỷ quyền là một chứng thư đại diện quyền truy cập của chủ tài nguyên được sử dụng bởi client để nhận access token.</a:t>
            </a:r>
            <a:endParaRPr/>
          </a:p>
          <a:p>
            <a:pPr marL="0" lvl="0" indent="0" algn="l" rtl="0">
              <a:spcBef>
                <a:spcPts val="0"/>
              </a:spcBef>
              <a:spcAft>
                <a:spcPts val="0"/>
              </a:spcAft>
              <a:buNone/>
            </a:pPr>
            <a:r>
              <a:rPr lang="en"/>
              <a:t>4 Loại cấp phát uỷ quyền:</a:t>
            </a:r>
            <a:endParaRPr/>
          </a:p>
          <a:p>
            <a:pPr marL="457200" lvl="0" indent="-304800" algn="l" rtl="0">
              <a:lnSpc>
                <a:spcPct val="115000"/>
              </a:lnSpc>
              <a:spcBef>
                <a:spcPts val="0"/>
              </a:spcBef>
              <a:spcAft>
                <a:spcPts val="0"/>
              </a:spcAft>
              <a:buClr>
                <a:schemeClr val="dk1"/>
              </a:buClr>
              <a:buSzPts val="1200"/>
              <a:buChar char="+"/>
            </a:pPr>
            <a:r>
              <a:rPr lang="en" sz="1000">
                <a:solidFill>
                  <a:schemeClr val="dk1"/>
                </a:solidFill>
              </a:rPr>
              <a:t>authorization code: Mã uỷ quyền</a:t>
            </a:r>
            <a:endParaRPr sz="10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000">
                <a:solidFill>
                  <a:schemeClr val="dk1"/>
                </a:solidFill>
              </a:rPr>
              <a:t>Implicit : Uỷ quyền ngầm</a:t>
            </a:r>
            <a:endParaRPr sz="10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000">
                <a:solidFill>
                  <a:schemeClr val="dk1"/>
                </a:solidFill>
              </a:rPr>
              <a:t>resource owner password credentials : Mật khẩu chủ tài nguyên</a:t>
            </a:r>
            <a:endParaRPr sz="10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000">
                <a:solidFill>
                  <a:schemeClr val="dk1"/>
                </a:solidFill>
              </a:rPr>
              <a:t>client credentials : client Id &amp; secret</a:t>
            </a:r>
            <a:endParaRPr sz="1000">
              <a:solidFill>
                <a:schemeClr val="dk1"/>
              </a:solidFill>
            </a:endParaRPr>
          </a:p>
          <a:p>
            <a:pPr marL="0" lvl="0" indent="0" algn="l" rtl="0">
              <a:lnSpc>
                <a:spcPct val="115000"/>
              </a:lnSpc>
              <a:spcBef>
                <a:spcPts val="0"/>
              </a:spcBef>
              <a:spcAft>
                <a:spcPts val="0"/>
              </a:spcAft>
              <a:buNone/>
            </a:pPr>
            <a:r>
              <a:rPr lang="en">
                <a:solidFill>
                  <a:schemeClr val="dk1"/>
                </a:solidFill>
              </a:rPr>
              <a:t>Mã ủy quyền thu được bằng cách sử dụng authorization server làm thông tin xác thực trung gian giữa client và chủ tài nguyên</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3a023c729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3a023c72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Dùng khi (hoặc):</a:t>
            </a:r>
            <a:endParaRPr/>
          </a:p>
          <a:p>
            <a:pPr marL="0" lvl="0" indent="0" algn="l" rtl="0">
              <a:spcBef>
                <a:spcPts val="0"/>
              </a:spcBef>
              <a:spcAft>
                <a:spcPts val="0"/>
              </a:spcAft>
              <a:buNone/>
            </a:pPr>
            <a:r>
              <a:rPr lang="en"/>
              <a:t>+ access_token hết hạn hoặc ko còn giá trị </a:t>
            </a:r>
            <a:endParaRPr/>
          </a:p>
          <a:p>
            <a:pPr marL="0" lvl="0" indent="0" algn="l" rtl="0">
              <a:spcBef>
                <a:spcPts val="0"/>
              </a:spcBef>
              <a:spcAft>
                <a:spcPts val="0"/>
              </a:spcAft>
              <a:buNone/>
            </a:pPr>
            <a:r>
              <a:rPr lang="en"/>
              <a:t>+ Để có thêm các access token khác với phạm vi bằng hoặc hẹp hơn.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3a023c729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3a023c72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Client chia 2 loại:</a:t>
            </a:r>
            <a:endParaRPr/>
          </a:p>
          <a:p>
            <a:pPr marL="0" lvl="0" indent="0" algn="l" rtl="0">
              <a:spcBef>
                <a:spcPts val="0"/>
              </a:spcBef>
              <a:spcAft>
                <a:spcPts val="0"/>
              </a:spcAft>
              <a:buNone/>
            </a:pPr>
            <a:r>
              <a:rPr lang="en"/>
              <a:t>+ bí mật :  </a:t>
            </a:r>
            <a:r>
              <a:rPr lang="en" sz="1000">
                <a:solidFill>
                  <a:schemeClr val="dk1"/>
                </a:solidFill>
              </a:rPr>
              <a:t>Client có khả năng duy trì tính bảo mật của thông tin uỷ nhiệm của họ (ví dụ: client triển khai trên máy chủ bảo mật với quyền truy cập hạn chế vào thông tin đăng nhập của client) hoặc có khả năng xác thực client một cách an toàn bằng các phương thức khác.</a:t>
            </a:r>
            <a:endParaRPr/>
          </a:p>
          <a:p>
            <a:pPr marL="0" lvl="0" indent="0" algn="l" rtl="0">
              <a:spcBef>
                <a:spcPts val="0"/>
              </a:spcBef>
              <a:spcAft>
                <a:spcPts val="0"/>
              </a:spcAft>
              <a:buNone/>
            </a:pPr>
            <a:r>
              <a:rPr lang="en"/>
              <a:t>+ công khai : </a:t>
            </a:r>
            <a:r>
              <a:rPr lang="en" sz="1000">
                <a:solidFill>
                  <a:schemeClr val="dk1"/>
                </a:solidFill>
              </a:rPr>
              <a:t>Client không có khả năng duy trì tính bảo mật của thông tin uỷ nhiệm của họ (ví dụ: client thực hiện trên thiết bị được chủ tài nguyên sử dụng, như native APP hoặc ứng dụng trên trình duyệt) hoặc không có khả năng xác thực client một cách an toàn bằng các phương thức khác.</a:t>
            </a:r>
            <a:endParaRPr sz="1000">
              <a:solidFill>
                <a:schemeClr val="dk1"/>
              </a:solidFill>
            </a:endParaRPr>
          </a:p>
          <a:p>
            <a:pPr marL="0" lvl="0" indent="0" algn="l" rtl="0">
              <a:spcBef>
                <a:spcPts val="0"/>
              </a:spcBef>
              <a:spcAft>
                <a:spcPts val="0"/>
              </a:spcAft>
              <a:buNone/>
            </a:pP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Web application: Ứng dụng web chạy trên máy chủ web. Thông tin đăng nhập của client cũng như bất kỳ access token được lưu trữ trên web server và không được chủ sở hữu tài nguyên truy cập.</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user-agent-based application: client code được download từ 1 server và thực thi trên user-agent (ví dụ:trình duyệt) trên thiết bị được sử dụng bởi chủ tài nguyên. </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Native application: được cài đặt và thực thi trên thiết bị được chủ sở hữu tài nguyên sử dụng. Dữ liệu giao thức và thông tin xác thực có thể truy cập được với chủ tài nguyên. Access token , refresh token có thể bảo vệ tại mức chấp nhận được.</a:t>
            </a:r>
            <a:endParaRPr sz="1000">
              <a:solidFill>
                <a:schemeClr val="dk1"/>
              </a:solidFill>
            </a:endParaRPr>
          </a:p>
          <a:p>
            <a:pPr marL="0" lvl="0" indent="9017000" algn="l" rtl="0">
              <a:lnSpc>
                <a:spcPct val="115000"/>
              </a:lnSpc>
              <a:spcBef>
                <a:spcPts val="0"/>
              </a:spcBef>
              <a:spcAft>
                <a:spcPts val="0"/>
              </a:spcAft>
              <a:buNone/>
            </a:pPr>
            <a:endParaRPr sz="1000">
              <a:solidFill>
                <a:schemeClr val="dk1"/>
              </a:solidFill>
            </a:endParaRPr>
          </a:p>
          <a:p>
            <a:pPr marL="0" lvl="0" indent="0" algn="l" rtl="0">
              <a:lnSpc>
                <a:spcPct val="115000"/>
              </a:lnSpc>
              <a:spcBef>
                <a:spcPts val="0"/>
              </a:spcBef>
              <a:spcAft>
                <a:spcPts val="0"/>
              </a:spcAft>
              <a:buNone/>
            </a:pPr>
            <a:endParaRPr sz="1000">
              <a:solidFill>
                <a:schemeClr val="dk1"/>
              </a:solidFill>
            </a:endParaRPr>
          </a:p>
          <a:p>
            <a:pPr marL="0" lvl="0" indent="0" algn="l" rtl="0">
              <a:lnSpc>
                <a:spcPct val="115000"/>
              </a:lnSpc>
              <a:spcBef>
                <a:spcPts val="0"/>
              </a:spcBef>
              <a:spcAft>
                <a:spcPts val="0"/>
              </a:spcAft>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marL="0" lvl="0" indent="0" algn="l" rtl="0">
              <a:spcBef>
                <a:spcPts val="0"/>
              </a:spcBef>
              <a:spcAft>
                <a:spcPts val="0"/>
              </a:spcAft>
              <a:buNone/>
            </a:pPr>
            <a:endParaRPr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cxnSp>
        <p:nvCxnSpPr>
          <p:cNvPr id="63" name="Google Shape;63;p15"/>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64" name="Google Shape;64;p15"/>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65" name="Google Shape;65;p15"/>
          <p:cNvGrpSpPr/>
          <p:nvPr/>
        </p:nvGrpSpPr>
        <p:grpSpPr>
          <a:xfrm>
            <a:off x="1004144" y="1022025"/>
            <a:ext cx="7136668" cy="152400"/>
            <a:chOff x="1346429" y="1011300"/>
            <a:chExt cx="6452100" cy="152400"/>
          </a:xfrm>
        </p:grpSpPr>
        <p:cxnSp>
          <p:nvCxnSpPr>
            <p:cNvPr id="66" name="Google Shape;66;p15"/>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67" name="Google Shape;67;p15"/>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68" name="Google Shape;68;p15"/>
          <p:cNvGrpSpPr/>
          <p:nvPr/>
        </p:nvGrpSpPr>
        <p:grpSpPr>
          <a:xfrm>
            <a:off x="1004151" y="3969100"/>
            <a:ext cx="7136668" cy="152400"/>
            <a:chOff x="1346435" y="3969088"/>
            <a:chExt cx="6452100" cy="152400"/>
          </a:xfrm>
        </p:grpSpPr>
        <p:cxnSp>
          <p:nvCxnSpPr>
            <p:cNvPr id="69" name="Google Shape;69;p15"/>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70" name="Google Shape;70;p15"/>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71" name="Google Shape;71;p15"/>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72" name="Google Shape;72;p15"/>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73" name="Google Shape;7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6"/>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17"/>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1" name="Google Shape;8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2" name="Google Shape;8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5" name="Google Shape;85;p18"/>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6" name="Google Shape;86;p18"/>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3" name="Google Shape;93;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4" name="Google Shape;9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97" name="Google Shape;9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8"/>
        <p:cNvGrpSpPr/>
        <p:nvPr/>
      </p:nvGrpSpPr>
      <p:grpSpPr>
        <a:xfrm>
          <a:off x="0" y="0"/>
          <a:ext cx="0" cy="0"/>
          <a:chOff x="0" y="0"/>
          <a:chExt cx="0" cy="0"/>
        </a:xfrm>
      </p:grpSpPr>
      <p:sp>
        <p:nvSpPr>
          <p:cNvPr id="99" name="Google Shape;99;p22"/>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22"/>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01" name="Google Shape;101;p22"/>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2" name="Google Shape;102;p2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3" name="Google Shape;103;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04" name="Google Shape;10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23"/>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107" name="Google Shape;10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24"/>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4"/>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111" name="Google Shape;111;p24"/>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2" name="Google Shape;11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3"/>
        <p:cNvGrpSpPr/>
        <p:nvPr/>
      </p:nvGrpSpPr>
      <p:grpSpPr>
        <a:xfrm>
          <a:off x="0" y="0"/>
          <a:ext cx="0" cy="0"/>
          <a:chOff x="0" y="0"/>
          <a:chExt cx="0" cy="0"/>
        </a:xfrm>
      </p:grpSpPr>
      <p:sp>
        <p:nvSpPr>
          <p:cNvPr id="114" name="Google Shape;11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60" name="Google Shape;60;p1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61" name="Google Shape;6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hyperlink" Target="https://oauth.net/" TargetMode="External"/><Relationship Id="rId4" Type="http://schemas.openxmlformats.org/officeDocument/2006/relationships/hyperlink" Target="https://tools.ietf.org/html/rfc6749#section-1" TargetMode="External"/><Relationship Id="rId5" Type="http://schemas.openxmlformats.org/officeDocument/2006/relationships/hyperlink" Target="https://www.oauth.com/oauth2-servers/device-flow/token-request/" TargetMode="External"/><Relationship Id="rId6"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body" idx="1"/>
          </p:nvPr>
        </p:nvSpPr>
        <p:spPr>
          <a:xfrm>
            <a:off x="5185316" y="3702205"/>
            <a:ext cx="1338147" cy="301084"/>
          </a:xfrm>
          <a:prstGeom prst="rect">
            <a:avLst/>
          </a:prstGeom>
        </p:spPr>
        <p:txBody>
          <a:bodyPr spcFirstLastPara="1" wrap="square" lIns="91425" tIns="91425" rIns="91425" bIns="91425" anchor="t" anchorCtr="0">
            <a:noAutofit/>
          </a:bodyPr>
          <a:lstStyle/>
          <a:p>
            <a:pPr marL="0" marR="0" lvl="0" indent="-317500" defTabSz="914400" eaLnBrk="1" fontAlgn="auto" latinLnBrk="0" hangingPunct="1">
              <a:lnSpc>
                <a:spcPct val="100000"/>
              </a:lnSpc>
              <a:spcBef>
                <a:spcPts val="0"/>
              </a:spcBef>
              <a:spcAft>
                <a:spcPts val="0"/>
              </a:spcAft>
              <a:buClr>
                <a:srgbClr val="1C4587"/>
              </a:buClr>
              <a:buSzPts val="1400"/>
              <a:buFontTx/>
              <a:buNone/>
              <a:tabLst/>
              <a:defRPr/>
            </a:pPr>
            <a:r>
              <a:rPr lang="en-US" sz="1000" dirty="0" smtClean="0">
                <a:solidFill>
                  <a:schemeClr val="dk1"/>
                </a:solidFill>
              </a:rPr>
              <a:t>Ha </a:t>
            </a:r>
            <a:r>
              <a:rPr lang="en-US" sz="1000" dirty="0" err="1" smtClean="0">
                <a:solidFill>
                  <a:schemeClr val="dk1"/>
                </a:solidFill>
              </a:rPr>
              <a:t>Noi</a:t>
            </a:r>
            <a:r>
              <a:rPr lang="en-US" sz="1000" dirty="0" smtClean="0">
                <a:solidFill>
                  <a:schemeClr val="dk1"/>
                </a:solidFill>
              </a:rPr>
              <a:t>, Oct 2018</a:t>
            </a:r>
            <a:endParaRPr sz="1000" dirty="0">
              <a:solidFill>
                <a:schemeClr val="dk1"/>
              </a:solidFill>
            </a:endParaRPr>
          </a:p>
        </p:txBody>
      </p:sp>
      <p:sp>
        <p:nvSpPr>
          <p:cNvPr id="128" name="Google Shape;128;p27"/>
          <p:cNvSpPr txBox="1">
            <a:spLocks noGrp="1"/>
          </p:cNvSpPr>
          <p:nvPr>
            <p:ph type="title"/>
          </p:nvPr>
        </p:nvSpPr>
        <p:spPr>
          <a:xfrm>
            <a:off x="311699" y="1749717"/>
            <a:ext cx="8520600" cy="572700"/>
          </a:xfrm>
          <a:prstGeom prst="rect">
            <a:avLst/>
          </a:prstGeom>
          <a:solidFill>
            <a:srgbClr val="F3F3F3"/>
          </a:solidFill>
        </p:spPr>
        <p:txBody>
          <a:bodyPr spcFirstLastPara="1" wrap="square" lIns="91425" tIns="91425" rIns="91425" bIns="91425" anchor="t" anchorCtr="0">
            <a:noAutofit/>
          </a:bodyPr>
          <a:lstStyle/>
          <a:p>
            <a:pPr marL="0" lvl="0" indent="0" algn="ctr" rtl="0">
              <a:spcBef>
                <a:spcPts val="0"/>
              </a:spcBef>
              <a:spcAft>
                <a:spcPts val="0"/>
              </a:spcAft>
              <a:buNone/>
            </a:pPr>
            <a:r>
              <a:rPr lang="en-US" b="1" dirty="0" smtClean="0">
                <a:solidFill>
                  <a:srgbClr val="0B5394"/>
                </a:solidFill>
              </a:rPr>
              <a:t>OAUTH2</a:t>
            </a:r>
            <a:endParaRPr b="1" dirty="0">
              <a:solidFill>
                <a:srgbClr val="0B539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a:solidFill>
                  <a:srgbClr val="1155CC"/>
                </a:solidFill>
              </a:rPr>
              <a:t>Authorization server endpoints</a:t>
            </a:r>
            <a:endParaRPr sz="1400" b="1">
              <a:solidFill>
                <a:srgbClr val="1155CC"/>
              </a:solidFill>
            </a:endParaRPr>
          </a:p>
          <a:p>
            <a:pPr marL="457200" lvl="0" indent="-311150" algn="l" rtl="0">
              <a:spcBef>
                <a:spcPts val="0"/>
              </a:spcBef>
              <a:spcAft>
                <a:spcPts val="0"/>
              </a:spcAft>
              <a:buClr>
                <a:schemeClr val="dk1"/>
              </a:buClr>
              <a:buSzPts val="1300"/>
              <a:buChar char="❖"/>
            </a:pPr>
            <a:r>
              <a:rPr lang="en" sz="1300">
                <a:solidFill>
                  <a:schemeClr val="dk1"/>
                </a:solidFill>
              </a:rPr>
              <a:t>Authorization endpoint: used by the client to obtain authorization from the resource owner via user-agent redirection. (response_type = ‘code’)</a:t>
            </a:r>
            <a:endParaRPr sz="1300">
              <a:solidFill>
                <a:schemeClr val="dk1"/>
              </a:solidFill>
            </a:endParaRPr>
          </a:p>
          <a:p>
            <a:pPr marL="914400" lvl="1" indent="-304800" algn="l" rtl="0">
              <a:spcBef>
                <a:spcPts val="1000"/>
              </a:spcBef>
              <a:spcAft>
                <a:spcPts val="0"/>
              </a:spcAft>
              <a:buClr>
                <a:schemeClr val="dk1"/>
              </a:buClr>
              <a:buSzPts val="1200"/>
              <a:buChar char="➢"/>
            </a:pPr>
            <a:r>
              <a:rPr lang="en" sz="1200" i="1">
                <a:solidFill>
                  <a:srgbClr val="980000"/>
                </a:solidFill>
              </a:rPr>
              <a:t>Authorization code grant</a:t>
            </a:r>
            <a:endParaRPr sz="1200" i="1">
              <a:solidFill>
                <a:srgbClr val="980000"/>
              </a:solidFill>
            </a:endParaRPr>
          </a:p>
          <a:p>
            <a:pPr marL="914400" lvl="1" indent="-304800" algn="l" rtl="0">
              <a:lnSpc>
                <a:spcPct val="150000"/>
              </a:lnSpc>
              <a:spcBef>
                <a:spcPts val="0"/>
              </a:spcBef>
              <a:spcAft>
                <a:spcPts val="0"/>
              </a:spcAft>
              <a:buClr>
                <a:schemeClr val="dk1"/>
              </a:buClr>
              <a:buSzPts val="1200"/>
              <a:buChar char="➢"/>
            </a:pPr>
            <a:r>
              <a:rPr lang="en" sz="1200" i="1">
                <a:solidFill>
                  <a:srgbClr val="980000"/>
                </a:solidFill>
              </a:rPr>
              <a:t>Implicit grant</a:t>
            </a:r>
            <a:endParaRPr sz="1200" i="1">
              <a:solidFill>
                <a:schemeClr val="dk1"/>
              </a:solidFill>
            </a:endParaRPr>
          </a:p>
          <a:p>
            <a:pPr marL="457200" lvl="0" indent="-311150" algn="l" rtl="0">
              <a:spcBef>
                <a:spcPts val="1000"/>
              </a:spcBef>
              <a:spcAft>
                <a:spcPts val="0"/>
              </a:spcAft>
              <a:buClr>
                <a:schemeClr val="dk1"/>
              </a:buClr>
              <a:buSzPts val="1300"/>
              <a:buChar char="❖"/>
            </a:pPr>
            <a:r>
              <a:rPr lang="en" sz="1300">
                <a:solidFill>
                  <a:schemeClr val="dk1"/>
                </a:solidFill>
              </a:rPr>
              <a:t>Token endpoint: used by the client to exchange an authorization grant for an access token</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sz="1400" b="1">
                <a:solidFill>
                  <a:srgbClr val="1155CC"/>
                </a:solidFill>
              </a:rPr>
              <a:t>Client endpoint</a:t>
            </a:r>
            <a:endParaRPr sz="1400" b="1">
              <a:solidFill>
                <a:srgbClr val="1155CC"/>
              </a:solidFill>
            </a:endParaRPr>
          </a:p>
          <a:p>
            <a:pPr marL="457200" lvl="0" indent="-311150" algn="l" rtl="0">
              <a:spcBef>
                <a:spcPts val="0"/>
              </a:spcBef>
              <a:spcAft>
                <a:spcPts val="0"/>
              </a:spcAft>
              <a:buClr>
                <a:schemeClr val="dk1"/>
              </a:buClr>
              <a:buSzPts val="1300"/>
              <a:buChar char="❖"/>
            </a:pPr>
            <a:r>
              <a:rPr lang="en" sz="1300">
                <a:solidFill>
                  <a:srgbClr val="980000"/>
                </a:solidFill>
              </a:rPr>
              <a:t>Redirection</a:t>
            </a:r>
            <a:r>
              <a:rPr lang="en" sz="1300">
                <a:solidFill>
                  <a:schemeClr val="dk1"/>
                </a:solidFill>
              </a:rPr>
              <a:t> endpoint: used by the authorization server to return responses containing authorization credentials to the client via the resource owner user-agent.</a:t>
            </a:r>
            <a:endParaRPr sz="2100"/>
          </a:p>
        </p:txBody>
      </p:sp>
      <p:sp>
        <p:nvSpPr>
          <p:cNvPr id="207" name="Google Shape;207;p35"/>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B5394"/>
                </a:solidFill>
              </a:rPr>
              <a:t>Protocol Endpoints</a:t>
            </a:r>
            <a:endParaRPr b="1">
              <a:solidFill>
                <a:srgbClr val="0B539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b="1">
                <a:solidFill>
                  <a:srgbClr val="0B5394"/>
                </a:solidFill>
              </a:rPr>
              <a:t>Authorization Code Grant</a:t>
            </a:r>
            <a:endParaRPr>
              <a:solidFill>
                <a:srgbClr val="0B5394"/>
              </a:solidFill>
            </a:endParaRPr>
          </a:p>
        </p:txBody>
      </p:sp>
      <p:pic>
        <p:nvPicPr>
          <p:cNvPr id="213" name="Google Shape;213;p36"/>
          <p:cNvPicPr preferRelativeResize="0"/>
          <p:nvPr/>
        </p:nvPicPr>
        <p:blipFill>
          <a:blip r:embed="rId3">
            <a:alphaModFix/>
          </a:blip>
          <a:stretch>
            <a:fillRect/>
          </a:stretch>
        </p:blipFill>
        <p:spPr>
          <a:xfrm>
            <a:off x="902125" y="1062525"/>
            <a:ext cx="7311325" cy="3722900"/>
          </a:xfrm>
          <a:prstGeom prst="rect">
            <a:avLst/>
          </a:prstGeom>
          <a:noFill/>
          <a:ln>
            <a:noFill/>
          </a:ln>
        </p:spPr>
      </p:pic>
      <p:grpSp>
        <p:nvGrpSpPr>
          <p:cNvPr id="214" name="Google Shape;214;p36"/>
          <p:cNvGrpSpPr/>
          <p:nvPr/>
        </p:nvGrpSpPr>
        <p:grpSpPr>
          <a:xfrm>
            <a:off x="4990800" y="1062525"/>
            <a:ext cx="4073000" cy="3968050"/>
            <a:chOff x="4914600" y="1062525"/>
            <a:chExt cx="4073000" cy="3968050"/>
          </a:xfrm>
        </p:grpSpPr>
        <p:sp>
          <p:nvSpPr>
            <p:cNvPr id="215" name="Google Shape;215;p36"/>
            <p:cNvSpPr/>
            <p:nvPr/>
          </p:nvSpPr>
          <p:spPr>
            <a:xfrm>
              <a:off x="5902100" y="2105075"/>
              <a:ext cx="457800" cy="11850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6"/>
            <p:cNvSpPr/>
            <p:nvPr/>
          </p:nvSpPr>
          <p:spPr>
            <a:xfrm rot="5400000">
              <a:off x="6740300" y="2638475"/>
              <a:ext cx="457800" cy="11850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6"/>
            <p:cNvSpPr txBox="1"/>
            <p:nvPr/>
          </p:nvSpPr>
          <p:spPr>
            <a:xfrm>
              <a:off x="4914600" y="1062525"/>
              <a:ext cx="2194800" cy="40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980000"/>
                  </a:solidFill>
                </a:rPr>
                <a:t>Authorization endpoint</a:t>
              </a:r>
              <a:endParaRPr>
                <a:solidFill>
                  <a:srgbClr val="980000"/>
                </a:solidFill>
              </a:endParaRPr>
            </a:p>
          </p:txBody>
        </p:sp>
        <p:cxnSp>
          <p:nvCxnSpPr>
            <p:cNvPr id="218" name="Google Shape;218;p36"/>
            <p:cNvCxnSpPr>
              <a:stCxn id="217" idx="2"/>
              <a:endCxn id="215" idx="0"/>
            </p:cNvCxnSpPr>
            <p:nvPr/>
          </p:nvCxnSpPr>
          <p:spPr>
            <a:xfrm>
              <a:off x="6012000" y="1466325"/>
              <a:ext cx="119100" cy="638700"/>
            </a:xfrm>
            <a:prstGeom prst="straightConnector1">
              <a:avLst/>
            </a:prstGeom>
            <a:noFill/>
            <a:ln w="19050" cap="flat" cmpd="sng">
              <a:solidFill>
                <a:srgbClr val="980000"/>
              </a:solidFill>
              <a:prstDash val="solid"/>
              <a:round/>
              <a:headEnd type="none" w="med" len="med"/>
              <a:tailEnd type="triangle" w="med" len="med"/>
            </a:ln>
          </p:spPr>
        </p:cxnSp>
        <p:sp>
          <p:nvSpPr>
            <p:cNvPr id="219" name="Google Shape;219;p36"/>
            <p:cNvSpPr txBox="1"/>
            <p:nvPr/>
          </p:nvSpPr>
          <p:spPr>
            <a:xfrm>
              <a:off x="7561700" y="4626775"/>
              <a:ext cx="1425900" cy="40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980000"/>
                  </a:solidFill>
                </a:rPr>
                <a:t>Token endpoint</a:t>
              </a:r>
              <a:endParaRPr>
                <a:solidFill>
                  <a:srgbClr val="980000"/>
                </a:solidFill>
              </a:endParaRPr>
            </a:p>
          </p:txBody>
        </p:sp>
        <p:cxnSp>
          <p:nvCxnSpPr>
            <p:cNvPr id="220" name="Google Shape;220;p36"/>
            <p:cNvCxnSpPr>
              <a:endCxn id="216" idx="7"/>
            </p:cNvCxnSpPr>
            <p:nvPr/>
          </p:nvCxnSpPr>
          <p:spPr>
            <a:xfrm rot="10800000">
              <a:off x="7388161" y="3392832"/>
              <a:ext cx="529200" cy="1077300"/>
            </a:xfrm>
            <a:prstGeom prst="straightConnector1">
              <a:avLst/>
            </a:prstGeom>
            <a:noFill/>
            <a:ln w="19050" cap="flat" cmpd="sng">
              <a:solidFill>
                <a:srgbClr val="980000"/>
              </a:solidFill>
              <a:prstDash val="solid"/>
              <a:round/>
              <a:headEnd type="none" w="med" len="med"/>
              <a:tailEnd type="triangle" w="med" len="med"/>
            </a:ln>
          </p:spPr>
        </p:cxnSp>
      </p:grpSp>
      <p:grpSp>
        <p:nvGrpSpPr>
          <p:cNvPr id="221" name="Google Shape;221;p36"/>
          <p:cNvGrpSpPr/>
          <p:nvPr/>
        </p:nvGrpSpPr>
        <p:grpSpPr>
          <a:xfrm>
            <a:off x="4511331" y="403100"/>
            <a:ext cx="4382119" cy="3533588"/>
            <a:chOff x="4511331" y="403100"/>
            <a:chExt cx="4382119" cy="3533588"/>
          </a:xfrm>
        </p:grpSpPr>
        <p:sp>
          <p:nvSpPr>
            <p:cNvPr id="222" name="Google Shape;222;p36"/>
            <p:cNvSpPr/>
            <p:nvPr/>
          </p:nvSpPr>
          <p:spPr>
            <a:xfrm>
              <a:off x="7011250" y="403100"/>
              <a:ext cx="1882200" cy="572700"/>
            </a:xfrm>
            <a:prstGeom prst="wedgeRoundRectCallout">
              <a:avLst>
                <a:gd name="adj1" fmla="val -20833"/>
                <a:gd name="adj2" fmla="val 62500"/>
                <a:gd name="adj3" fmla="val 0"/>
              </a:avLst>
            </a:prstGeom>
            <a:solidFill>
              <a:schemeClr val="lt2"/>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solidFill>
                    <a:schemeClr val="dk1"/>
                  </a:solidFill>
                </a:rPr>
                <a:t>Lifetime &lt;=10 minutes</a:t>
              </a:r>
              <a:endParaRPr sz="1100">
                <a:solidFill>
                  <a:schemeClr val="dk1"/>
                </a:solidFill>
              </a:endParaRPr>
            </a:p>
            <a:p>
              <a:pPr marL="0" lvl="0" indent="0" algn="l" rtl="0">
                <a:lnSpc>
                  <a:spcPct val="115000"/>
                </a:lnSpc>
                <a:spcBef>
                  <a:spcPts val="0"/>
                </a:spcBef>
                <a:spcAft>
                  <a:spcPts val="0"/>
                </a:spcAft>
                <a:buNone/>
              </a:pPr>
              <a:r>
                <a:rPr lang="en" sz="1100">
                  <a:solidFill>
                    <a:schemeClr val="dk1"/>
                  </a:solidFill>
                </a:rPr>
                <a:t>Use only 1 time</a:t>
              </a:r>
              <a:endParaRPr sz="1100">
                <a:solidFill>
                  <a:schemeClr val="dk1"/>
                </a:solidFill>
              </a:endParaRPr>
            </a:p>
          </p:txBody>
        </p:sp>
        <p:cxnSp>
          <p:nvCxnSpPr>
            <p:cNvPr id="223" name="Google Shape;223;p36"/>
            <p:cNvCxnSpPr>
              <a:endCxn id="222" idx="4"/>
            </p:cNvCxnSpPr>
            <p:nvPr/>
          </p:nvCxnSpPr>
          <p:spPr>
            <a:xfrm rot="10800000" flipH="1">
              <a:off x="4511331" y="1047388"/>
              <a:ext cx="3048900" cy="2889300"/>
            </a:xfrm>
            <a:prstGeom prst="straightConnector1">
              <a:avLst/>
            </a:prstGeom>
            <a:noFill/>
            <a:ln w="9525" cap="flat" cmpd="sng">
              <a:solidFill>
                <a:srgbClr val="0B5394"/>
              </a:solidFill>
              <a:prstDash val="solid"/>
              <a:round/>
              <a:headEnd type="none" w="med" len="med"/>
              <a:tailEnd type="triangle" w="med" len="med"/>
            </a:ln>
          </p:spPr>
        </p:cxnSp>
      </p:grpSp>
      <p:sp>
        <p:nvSpPr>
          <p:cNvPr id="224" name="Google Shape;224;p36"/>
          <p:cNvSpPr txBox="1"/>
          <p:nvPr/>
        </p:nvSpPr>
        <p:spPr>
          <a:xfrm>
            <a:off x="42325" y="3598325"/>
            <a:ext cx="10371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225" name="Google Shape;225;p36"/>
          <p:cNvGrpSpPr/>
          <p:nvPr/>
        </p:nvGrpSpPr>
        <p:grpSpPr>
          <a:xfrm>
            <a:off x="-8750" y="3384500"/>
            <a:ext cx="2506350" cy="743100"/>
            <a:chOff x="-8750" y="3384500"/>
            <a:chExt cx="2506350" cy="743100"/>
          </a:xfrm>
        </p:grpSpPr>
        <p:sp>
          <p:nvSpPr>
            <p:cNvPr id="226" name="Google Shape;226;p36"/>
            <p:cNvSpPr/>
            <p:nvPr/>
          </p:nvSpPr>
          <p:spPr>
            <a:xfrm>
              <a:off x="1460500" y="3619500"/>
              <a:ext cx="1037100" cy="3810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txBox="1"/>
            <p:nvPr/>
          </p:nvSpPr>
          <p:spPr>
            <a:xfrm>
              <a:off x="-8750" y="3384500"/>
              <a:ext cx="987000" cy="74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980000"/>
                  </a:solidFill>
                </a:rPr>
                <a:t>Client endpoint</a:t>
              </a:r>
              <a:endParaRPr>
                <a:solidFill>
                  <a:srgbClr val="980000"/>
                </a:solidFill>
              </a:endParaRPr>
            </a:p>
          </p:txBody>
        </p:sp>
        <p:cxnSp>
          <p:nvCxnSpPr>
            <p:cNvPr id="228" name="Google Shape;228;p36"/>
            <p:cNvCxnSpPr>
              <a:endCxn id="226" idx="2"/>
            </p:cNvCxnSpPr>
            <p:nvPr/>
          </p:nvCxnSpPr>
          <p:spPr>
            <a:xfrm>
              <a:off x="719500" y="3704100"/>
              <a:ext cx="741000" cy="105900"/>
            </a:xfrm>
            <a:prstGeom prst="straightConnector1">
              <a:avLst/>
            </a:prstGeom>
            <a:noFill/>
            <a:ln w="19050" cap="flat" cmpd="sng">
              <a:solidFill>
                <a:srgbClr val="980000"/>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2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body" idx="1"/>
          </p:nvPr>
        </p:nvSpPr>
        <p:spPr>
          <a:xfrm>
            <a:off x="311700" y="923875"/>
            <a:ext cx="8520600" cy="38295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solidFill>
                  <a:schemeClr val="dk1"/>
                </a:solidFill>
              </a:rPr>
              <a:t>Request: (GET) Content-Type: application/x-www-form-urlencoded</a:t>
            </a:r>
            <a:endParaRPr sz="1700">
              <a:solidFill>
                <a:schemeClr val="dk1"/>
              </a:solidFill>
            </a:endParaRPr>
          </a:p>
          <a:p>
            <a:pPr marL="914400" lvl="1" indent="-336550" algn="l" rtl="0">
              <a:spcBef>
                <a:spcPts val="0"/>
              </a:spcBef>
              <a:spcAft>
                <a:spcPts val="0"/>
              </a:spcAft>
              <a:buClr>
                <a:srgbClr val="000000"/>
              </a:buClr>
              <a:buSzPts val="1700"/>
              <a:buChar char="➢"/>
            </a:pPr>
            <a:r>
              <a:rPr lang="en" sz="1700">
                <a:solidFill>
                  <a:srgbClr val="000000"/>
                </a:solidFill>
              </a:rPr>
              <a:t>response_type=code</a:t>
            </a:r>
            <a:endParaRPr sz="1700">
              <a:solidFill>
                <a:srgbClr val="000000"/>
              </a:solidFill>
            </a:endParaRPr>
          </a:p>
          <a:p>
            <a:pPr marL="914400" lvl="1" indent="-336550" algn="l" rtl="0">
              <a:spcBef>
                <a:spcPts val="0"/>
              </a:spcBef>
              <a:spcAft>
                <a:spcPts val="0"/>
              </a:spcAft>
              <a:buClr>
                <a:srgbClr val="000000"/>
              </a:buClr>
              <a:buSzPts val="1700"/>
              <a:buChar char="➢"/>
            </a:pPr>
            <a:r>
              <a:rPr lang="en" sz="1700">
                <a:solidFill>
                  <a:srgbClr val="000000"/>
                </a:solidFill>
              </a:rPr>
              <a:t>client_id (Required)</a:t>
            </a:r>
            <a:endParaRPr sz="1700">
              <a:solidFill>
                <a:srgbClr val="000000"/>
              </a:solidFill>
            </a:endParaRPr>
          </a:p>
          <a:p>
            <a:pPr marL="914400" lvl="1" indent="-336550" algn="l" rtl="0">
              <a:spcBef>
                <a:spcPts val="0"/>
              </a:spcBef>
              <a:spcAft>
                <a:spcPts val="0"/>
              </a:spcAft>
              <a:buClr>
                <a:srgbClr val="000000"/>
              </a:buClr>
              <a:buSzPts val="1700"/>
              <a:buChar char="➢"/>
            </a:pPr>
            <a:r>
              <a:rPr lang="en" sz="1700">
                <a:solidFill>
                  <a:srgbClr val="000000"/>
                </a:solidFill>
              </a:rPr>
              <a:t>redirect_uri (Optional)</a:t>
            </a:r>
            <a:endParaRPr sz="1700">
              <a:solidFill>
                <a:srgbClr val="000000"/>
              </a:solidFill>
            </a:endParaRPr>
          </a:p>
          <a:p>
            <a:pPr marL="914400" lvl="1" indent="-336550" algn="l" rtl="0">
              <a:spcBef>
                <a:spcPts val="0"/>
              </a:spcBef>
              <a:spcAft>
                <a:spcPts val="0"/>
              </a:spcAft>
              <a:buClr>
                <a:srgbClr val="000000"/>
              </a:buClr>
              <a:buSzPts val="1700"/>
              <a:buChar char="➢"/>
            </a:pPr>
            <a:r>
              <a:rPr lang="en" sz="1700">
                <a:solidFill>
                  <a:srgbClr val="000000"/>
                </a:solidFill>
              </a:rPr>
              <a:t>scope (Optional)</a:t>
            </a:r>
            <a:endParaRPr sz="1700">
              <a:solidFill>
                <a:srgbClr val="000000"/>
              </a:solidFill>
            </a:endParaRPr>
          </a:p>
          <a:p>
            <a:pPr marL="914400" lvl="1" indent="-336550" algn="l" rtl="0">
              <a:spcBef>
                <a:spcPts val="0"/>
              </a:spcBef>
              <a:spcAft>
                <a:spcPts val="0"/>
              </a:spcAft>
              <a:buClr>
                <a:srgbClr val="980000"/>
              </a:buClr>
              <a:buSzPts val="1700"/>
              <a:buChar char="➢"/>
            </a:pPr>
            <a:r>
              <a:rPr lang="en" sz="1700">
                <a:solidFill>
                  <a:srgbClr val="980000"/>
                </a:solidFill>
              </a:rPr>
              <a:t>state (Recommended)</a:t>
            </a:r>
            <a:endParaRPr sz="1700">
              <a:solidFill>
                <a:srgbClr val="980000"/>
              </a:solidFill>
            </a:endParaRPr>
          </a:p>
          <a:p>
            <a:pPr marL="457200" lvl="0" indent="-336550" algn="l" rtl="0">
              <a:spcBef>
                <a:spcPts val="0"/>
              </a:spcBef>
              <a:spcAft>
                <a:spcPts val="0"/>
              </a:spcAft>
              <a:buClr>
                <a:schemeClr val="dk1"/>
              </a:buClr>
              <a:buSzPts val="1700"/>
              <a:buChar char="❖"/>
            </a:pPr>
            <a:r>
              <a:rPr lang="en" sz="1700">
                <a:solidFill>
                  <a:schemeClr val="dk1"/>
                </a:solidFill>
              </a:rPr>
              <a:t>Response SUCC: {redirect_uri}?</a:t>
            </a:r>
            <a:r>
              <a:rPr lang="en" sz="1700">
                <a:solidFill>
                  <a:srgbClr val="1155CC"/>
                </a:solidFill>
              </a:rPr>
              <a:t>code</a:t>
            </a:r>
            <a:r>
              <a:rPr lang="en" sz="1700">
                <a:solidFill>
                  <a:schemeClr val="dk1"/>
                </a:solidFill>
              </a:rPr>
              <a:t>={authorization_code}&amp;</a:t>
            </a:r>
            <a:r>
              <a:rPr lang="en" sz="1700">
                <a:solidFill>
                  <a:srgbClr val="980000"/>
                </a:solidFill>
              </a:rPr>
              <a:t>state={state}</a:t>
            </a:r>
            <a:endParaRPr sz="1700">
              <a:solidFill>
                <a:srgbClr val="000000"/>
              </a:solidFill>
            </a:endParaRPr>
          </a:p>
          <a:p>
            <a:pPr marL="457200" lvl="0" indent="-336550" algn="l" rtl="0">
              <a:spcBef>
                <a:spcPts val="0"/>
              </a:spcBef>
              <a:spcAft>
                <a:spcPts val="0"/>
              </a:spcAft>
              <a:buClr>
                <a:schemeClr val="dk1"/>
              </a:buClr>
              <a:buSzPts val="1700"/>
              <a:buChar char="❖"/>
            </a:pPr>
            <a:r>
              <a:rPr lang="en" sz="1700">
                <a:solidFill>
                  <a:schemeClr val="dk1"/>
                </a:solidFill>
              </a:rPr>
              <a:t>Response FAIL: {redirect_uri}?</a:t>
            </a:r>
            <a:r>
              <a:rPr lang="en" sz="1700">
                <a:solidFill>
                  <a:srgbClr val="1155CC"/>
                </a:solidFill>
              </a:rPr>
              <a:t>error</a:t>
            </a:r>
            <a:r>
              <a:rPr lang="en" sz="1700">
                <a:solidFill>
                  <a:schemeClr val="dk1"/>
                </a:solidFill>
              </a:rPr>
              <a:t>=access_denied&amp;</a:t>
            </a:r>
            <a:r>
              <a:rPr lang="en" sz="1700">
                <a:solidFill>
                  <a:srgbClr val="980000"/>
                </a:solidFill>
              </a:rPr>
              <a:t>state={state}</a:t>
            </a:r>
            <a:endParaRPr sz="1700">
              <a:solidFill>
                <a:srgbClr val="000000"/>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1100">
                <a:solidFill>
                  <a:schemeClr val="dk1"/>
                </a:solidFill>
              </a:rPr>
              <a:t>Request: GET </a:t>
            </a:r>
            <a:r>
              <a:rPr lang="en" sz="1200">
                <a:solidFill>
                  <a:schemeClr val="dk1"/>
                </a:solidFill>
              </a:rPr>
              <a:t>/authorize?response_type=code&amp;client_id=s6BhdRkqt3&amp;state=xyz&amp;redirect_uri=https%3A%2F%2Fclient%2Eexample%2Ecom%2Fcb</a:t>
            </a:r>
            <a:endParaRPr sz="1200">
              <a:solidFill>
                <a:schemeClr val="dk1"/>
              </a:solidFill>
            </a:endParaRPr>
          </a:p>
          <a:p>
            <a:pPr marL="0" lvl="0" indent="0" algn="l" rtl="0">
              <a:spcBef>
                <a:spcPts val="0"/>
              </a:spcBef>
              <a:spcAft>
                <a:spcPts val="0"/>
              </a:spcAft>
              <a:buNone/>
            </a:pPr>
            <a:r>
              <a:rPr lang="en" sz="1200">
                <a:solidFill>
                  <a:schemeClr val="dk1"/>
                </a:solidFill>
              </a:rPr>
              <a:t>Response: SUCC https://client.example.com/cb?code=SplxlOBeZQQYbYS6WxSbIA&amp;state=xyz</a:t>
            </a:r>
            <a:endParaRPr sz="1200">
              <a:solidFill>
                <a:schemeClr val="dk1"/>
              </a:solidFill>
            </a:endParaRPr>
          </a:p>
          <a:p>
            <a:pPr marL="0" lvl="0" indent="0" algn="l" rtl="0">
              <a:spcBef>
                <a:spcPts val="0"/>
              </a:spcBef>
              <a:spcAft>
                <a:spcPts val="0"/>
              </a:spcAft>
              <a:buNone/>
            </a:pPr>
            <a:r>
              <a:rPr lang="en" sz="1200">
                <a:solidFill>
                  <a:schemeClr val="dk1"/>
                </a:solidFill>
              </a:rPr>
              <a:t>Response: FAIL </a:t>
            </a:r>
            <a:r>
              <a:rPr lang="en" sz="1100">
                <a:solidFill>
                  <a:schemeClr val="dk1"/>
                </a:solidFill>
              </a:rPr>
              <a:t>https://client.example.com/cb?error=access_denied&amp;state=xyz</a:t>
            </a:r>
            <a:endParaRPr sz="1200">
              <a:solidFill>
                <a:schemeClr val="dk1"/>
              </a:solidFill>
            </a:endParaRPr>
          </a:p>
        </p:txBody>
      </p:sp>
      <p:sp>
        <p:nvSpPr>
          <p:cNvPr id="234" name="Google Shape;234;p37"/>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sz="2600" b="1">
                <a:solidFill>
                  <a:srgbClr val="0B5394"/>
                </a:solidFill>
              </a:rPr>
              <a:t>Authorization Code Grant (Authorization endpoint)</a:t>
            </a:r>
            <a:endParaRPr sz="2600" b="1">
              <a:solidFill>
                <a:srgbClr val="0B539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body" idx="1"/>
          </p:nvPr>
        </p:nvSpPr>
        <p:spPr>
          <a:xfrm>
            <a:off x="311700" y="1000075"/>
            <a:ext cx="8655900" cy="3861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Request: (POST) (</a:t>
            </a:r>
            <a:r>
              <a:rPr lang="en">
                <a:solidFill>
                  <a:schemeClr val="dk1"/>
                </a:solidFill>
              </a:rPr>
              <a:t>c</a:t>
            </a:r>
            <a:r>
              <a:rPr lang="en" sz="1400">
                <a:solidFill>
                  <a:schemeClr val="dk1"/>
                </a:solidFill>
              </a:rPr>
              <a:t>lient_id</a:t>
            </a:r>
            <a:r>
              <a:rPr lang="en">
                <a:solidFill>
                  <a:schemeClr val="dk1"/>
                </a:solidFill>
              </a:rPr>
              <a:t>, c</a:t>
            </a:r>
            <a:r>
              <a:rPr lang="en" sz="1400">
                <a:solidFill>
                  <a:schemeClr val="dk1"/>
                </a:solidFill>
              </a:rPr>
              <a:t>lient_secret) Content-Type: application/x-www-form-urlencoded</a:t>
            </a:r>
            <a:endParaRPr>
              <a:solidFill>
                <a:schemeClr val="dk1"/>
              </a:solidFill>
            </a:endParaRPr>
          </a:p>
          <a:p>
            <a:pPr marL="914400" lvl="1" indent="-317500" algn="l" rtl="0">
              <a:spcBef>
                <a:spcPts val="0"/>
              </a:spcBef>
              <a:spcAft>
                <a:spcPts val="0"/>
              </a:spcAft>
              <a:buClr>
                <a:srgbClr val="1155CC"/>
              </a:buClr>
              <a:buSzPts val="1400"/>
              <a:buChar char="➢"/>
            </a:pPr>
            <a:r>
              <a:rPr lang="en">
                <a:solidFill>
                  <a:srgbClr val="1155CC"/>
                </a:solidFill>
              </a:rPr>
              <a:t>grant_type=authorization_code</a:t>
            </a:r>
            <a:endParaRPr>
              <a:solidFill>
                <a:srgbClr val="1155CC"/>
              </a:solidFill>
            </a:endParaRPr>
          </a:p>
          <a:p>
            <a:pPr marL="914400" lvl="1" indent="-317500" algn="l" rtl="0">
              <a:spcBef>
                <a:spcPts val="0"/>
              </a:spcBef>
              <a:spcAft>
                <a:spcPts val="0"/>
              </a:spcAft>
              <a:buClr>
                <a:srgbClr val="1155CC"/>
              </a:buClr>
              <a:buSzPts val="1400"/>
              <a:buChar char="➢"/>
            </a:pPr>
            <a:r>
              <a:rPr lang="en">
                <a:solidFill>
                  <a:srgbClr val="1155CC"/>
                </a:solidFill>
              </a:rPr>
              <a:t>code (Required)</a:t>
            </a:r>
            <a:endParaRPr>
              <a:solidFill>
                <a:srgbClr val="1155CC"/>
              </a:solidFill>
            </a:endParaRPr>
          </a:p>
          <a:p>
            <a:pPr marL="914400" lvl="1" indent="-317500" algn="l" rtl="0">
              <a:spcBef>
                <a:spcPts val="0"/>
              </a:spcBef>
              <a:spcAft>
                <a:spcPts val="0"/>
              </a:spcAft>
              <a:buClr>
                <a:srgbClr val="1155CC"/>
              </a:buClr>
              <a:buSzPts val="1400"/>
              <a:buChar char="➢"/>
            </a:pPr>
            <a:r>
              <a:rPr lang="en">
                <a:solidFill>
                  <a:srgbClr val="1155CC"/>
                </a:solidFill>
              </a:rPr>
              <a:t>redirect_uri (Required)</a:t>
            </a:r>
            <a:endParaRPr>
              <a:solidFill>
                <a:srgbClr val="1155CC"/>
              </a:solidFill>
            </a:endParaRPr>
          </a:p>
          <a:p>
            <a:pPr marL="914400" lvl="1" indent="-317500" algn="l" rtl="0">
              <a:spcBef>
                <a:spcPts val="0"/>
              </a:spcBef>
              <a:spcAft>
                <a:spcPts val="0"/>
              </a:spcAft>
              <a:buClr>
                <a:srgbClr val="1155CC"/>
              </a:buClr>
              <a:buSzPts val="1400"/>
              <a:buChar char="➢"/>
            </a:pPr>
            <a:r>
              <a:rPr lang="en">
                <a:solidFill>
                  <a:srgbClr val="1155CC"/>
                </a:solidFill>
              </a:rPr>
              <a:t>client_id (Required)</a:t>
            </a:r>
            <a:endParaRPr>
              <a:solidFill>
                <a:srgbClr val="1155CC"/>
              </a:solidFill>
            </a:endParaRPr>
          </a:p>
          <a:p>
            <a:pPr marL="457200" lvl="0" indent="-317500" algn="l" rtl="0">
              <a:spcBef>
                <a:spcPts val="0"/>
              </a:spcBef>
              <a:spcAft>
                <a:spcPts val="0"/>
              </a:spcAft>
              <a:buClr>
                <a:schemeClr val="dk1"/>
              </a:buClr>
              <a:buSzPts val="1400"/>
              <a:buChar char="❖"/>
            </a:pPr>
            <a:r>
              <a:rPr lang="en" sz="1400">
                <a:solidFill>
                  <a:schemeClr val="dk1"/>
                </a:solidFill>
              </a:rPr>
              <a:t>Response</a:t>
            </a:r>
            <a:endParaRPr sz="1400">
              <a:solidFill>
                <a:schemeClr val="dk1"/>
              </a:solidFill>
            </a:endParaRPr>
          </a:p>
          <a:p>
            <a:pPr marL="457200" lvl="0" indent="0" algn="l" rtl="0">
              <a:spcBef>
                <a:spcPts val="0"/>
              </a:spcBef>
              <a:spcAft>
                <a:spcPts val="0"/>
              </a:spcAft>
              <a:buNone/>
            </a:pPr>
            <a:r>
              <a:rPr lang="en" sz="1100">
                <a:solidFill>
                  <a:schemeClr val="dk1"/>
                </a:solidFill>
              </a:rPr>
              <a:t> {</a:t>
            </a:r>
            <a:br>
              <a:rPr lang="en" sz="1100">
                <a:solidFill>
                  <a:schemeClr val="dk1"/>
                </a:solidFill>
              </a:rPr>
            </a:br>
            <a:r>
              <a:rPr lang="en" sz="1100">
                <a:solidFill>
                  <a:schemeClr val="dk1"/>
                </a:solidFill>
              </a:rPr>
              <a:t>       "access_token":"2YotnFZFEjr1zCsicMWpAA", //Required</a:t>
            </a:r>
            <a:br>
              <a:rPr lang="en" sz="1100">
                <a:solidFill>
                  <a:schemeClr val="dk1"/>
                </a:solidFill>
              </a:rPr>
            </a:br>
            <a:r>
              <a:rPr lang="en" sz="1100">
                <a:solidFill>
                  <a:schemeClr val="dk1"/>
                </a:solidFill>
              </a:rPr>
              <a:t>       "token_type":"Bearer", //Required</a:t>
            </a:r>
            <a:br>
              <a:rPr lang="en" sz="1100">
                <a:solidFill>
                  <a:schemeClr val="dk1"/>
                </a:solidFill>
              </a:rPr>
            </a:br>
            <a:r>
              <a:rPr lang="en" sz="1100">
                <a:solidFill>
                  <a:schemeClr val="dk1"/>
                </a:solidFill>
              </a:rPr>
              <a:t>       "</a:t>
            </a:r>
            <a:r>
              <a:rPr lang="en" sz="1100">
                <a:solidFill>
                  <a:srgbClr val="38761D"/>
                </a:solidFill>
              </a:rPr>
              <a:t>expires_in</a:t>
            </a:r>
            <a:r>
              <a:rPr lang="en" sz="1100">
                <a:solidFill>
                  <a:schemeClr val="dk1"/>
                </a:solidFill>
              </a:rPr>
              <a:t>":3600,  //Recommended</a:t>
            </a:r>
            <a:br>
              <a:rPr lang="en" sz="1100">
                <a:solidFill>
                  <a:schemeClr val="dk1"/>
                </a:solidFill>
              </a:rPr>
            </a:br>
            <a:r>
              <a:rPr lang="en" sz="1100">
                <a:solidFill>
                  <a:schemeClr val="dk1"/>
                </a:solidFill>
              </a:rPr>
              <a:t>       "refresh_token":"tGzv3JOkF0XG5Qx2TlKWIA", //Optional</a:t>
            </a:r>
            <a:br>
              <a:rPr lang="en" sz="1100">
                <a:solidFill>
                  <a:schemeClr val="dk1"/>
                </a:solidFill>
              </a:rPr>
            </a:br>
            <a:r>
              <a:rPr lang="en" sz="1100">
                <a:solidFill>
                  <a:schemeClr val="dk1"/>
                </a:solidFill>
              </a:rPr>
              <a:t>       ...</a:t>
            </a:r>
            <a:br>
              <a:rPr lang="en" sz="1100">
                <a:solidFill>
                  <a:schemeClr val="dk1"/>
                </a:solidFill>
              </a:rPr>
            </a:br>
            <a:r>
              <a:rPr lang="en" sz="1100">
                <a:solidFill>
                  <a:schemeClr val="dk1"/>
                </a:solidFill>
              </a:rPr>
              <a:t>   }</a:t>
            </a:r>
            <a:endParaRPr sz="1100">
              <a:solidFill>
                <a:schemeClr val="dk1"/>
              </a:solidFill>
            </a:endParaRPr>
          </a:p>
          <a:p>
            <a:pPr marL="457200" lvl="0" indent="0" algn="l" rtl="0">
              <a:spcBef>
                <a:spcPts val="0"/>
              </a:spcBef>
              <a:spcAft>
                <a:spcPts val="0"/>
              </a:spcAft>
              <a:buNone/>
            </a:pPr>
            <a:r>
              <a:rPr lang="en" sz="1100">
                <a:solidFill>
                  <a:schemeClr val="dk1"/>
                </a:solidFill>
              </a:rPr>
              <a:t>{</a:t>
            </a:r>
            <a:endParaRPr sz="1100">
              <a:solidFill>
                <a:schemeClr val="dk1"/>
              </a:solidFill>
            </a:endParaRPr>
          </a:p>
          <a:p>
            <a:pPr marL="914400" lvl="0" indent="0" algn="l" rtl="0">
              <a:spcBef>
                <a:spcPts val="0"/>
              </a:spcBef>
              <a:spcAft>
                <a:spcPts val="0"/>
              </a:spcAft>
              <a:buNone/>
            </a:pPr>
            <a:r>
              <a:rPr lang="en" sz="1100">
                <a:solidFill>
                  <a:schemeClr val="dk1"/>
                </a:solidFill>
              </a:rPr>
              <a:t>“</a:t>
            </a:r>
            <a:r>
              <a:rPr lang="en" sz="1000">
                <a:solidFill>
                  <a:schemeClr val="dk1"/>
                </a:solidFill>
              </a:rPr>
              <a:t>error</a:t>
            </a:r>
            <a:r>
              <a:rPr lang="en" sz="1100">
                <a:solidFill>
                  <a:schemeClr val="dk1"/>
                </a:solidFill>
              </a:rPr>
              <a:t>”:”</a:t>
            </a:r>
            <a:r>
              <a:rPr lang="en" sz="1000">
                <a:solidFill>
                  <a:schemeClr val="dk1"/>
                </a:solidFill>
              </a:rPr>
              <a:t>invalid_request</a:t>
            </a:r>
            <a:r>
              <a:rPr lang="en" sz="1100">
                <a:solidFill>
                  <a:schemeClr val="dk1"/>
                </a:solidFill>
              </a:rPr>
              <a:t>”, //required</a:t>
            </a:r>
            <a:endParaRPr sz="1100">
              <a:solidFill>
                <a:schemeClr val="dk1"/>
              </a:solidFill>
            </a:endParaRPr>
          </a:p>
          <a:p>
            <a:pPr marL="914400" lvl="0" indent="0" algn="l" rtl="0">
              <a:spcBef>
                <a:spcPts val="0"/>
              </a:spcBef>
              <a:spcAft>
                <a:spcPts val="0"/>
              </a:spcAft>
              <a:buNone/>
            </a:pPr>
            <a:r>
              <a:rPr lang="en" sz="1100">
                <a:solidFill>
                  <a:schemeClr val="dk1"/>
                </a:solidFill>
              </a:rPr>
              <a:t>“</a:t>
            </a:r>
            <a:r>
              <a:rPr lang="en" sz="1000">
                <a:solidFill>
                  <a:schemeClr val="dk1"/>
                </a:solidFill>
              </a:rPr>
              <a:t>Error_description”:””, //optional</a:t>
            </a:r>
            <a:endParaRPr sz="1000">
              <a:solidFill>
                <a:schemeClr val="dk1"/>
              </a:solidFill>
            </a:endParaRPr>
          </a:p>
          <a:p>
            <a:pPr marL="914400" lvl="0" indent="0" algn="l" rtl="0">
              <a:spcBef>
                <a:spcPts val="0"/>
              </a:spcBef>
              <a:spcAft>
                <a:spcPts val="0"/>
              </a:spcAft>
              <a:buNone/>
            </a:pPr>
            <a:r>
              <a:rPr lang="en" sz="1100">
                <a:solidFill>
                  <a:schemeClr val="dk1"/>
                </a:solidFill>
              </a:rPr>
              <a:t>”</a:t>
            </a:r>
            <a:r>
              <a:rPr lang="en" sz="1000">
                <a:solidFill>
                  <a:schemeClr val="dk1"/>
                </a:solidFill>
              </a:rPr>
              <a:t>Error_uri”:”””” //optional</a:t>
            </a:r>
            <a:endParaRPr sz="1100">
              <a:solidFill>
                <a:schemeClr val="dk1"/>
              </a:solidFill>
            </a:endParaRPr>
          </a:p>
          <a:p>
            <a:pPr marL="457200" lvl="0" indent="0" algn="l" rtl="0">
              <a:spcBef>
                <a:spcPts val="0"/>
              </a:spcBef>
              <a:spcAft>
                <a:spcPts val="0"/>
              </a:spcAft>
              <a:buNone/>
            </a:pPr>
            <a:r>
              <a:rPr lang="en" sz="1100">
                <a:solidFill>
                  <a:schemeClr val="dk1"/>
                </a:solidFill>
              </a:rPr>
              <a:t>}</a:t>
            </a:r>
            <a:endParaRPr sz="1100">
              <a:solidFill>
                <a:schemeClr val="dk1"/>
              </a:solidFill>
            </a:endParaRPr>
          </a:p>
        </p:txBody>
      </p:sp>
      <p:sp>
        <p:nvSpPr>
          <p:cNvPr id="240" name="Google Shape;240;p38"/>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sz="2600" b="1">
                <a:solidFill>
                  <a:srgbClr val="0B5394"/>
                </a:solidFill>
              </a:rPr>
              <a:t>Authorization Code Grant (Token endpoint)</a:t>
            </a:r>
            <a:endParaRPr sz="2600" b="1">
              <a:solidFill>
                <a:srgbClr val="0B5394"/>
              </a:solidFill>
            </a:endParaRPr>
          </a:p>
        </p:txBody>
      </p:sp>
      <p:sp>
        <p:nvSpPr>
          <p:cNvPr id="241" name="Google Shape;241;p38"/>
          <p:cNvSpPr txBox="1"/>
          <p:nvPr/>
        </p:nvSpPr>
        <p:spPr>
          <a:xfrm>
            <a:off x="5860550" y="2204175"/>
            <a:ext cx="2971800" cy="2815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EQ: </a:t>
            </a:r>
            <a:endParaRPr sz="1100">
              <a:solidFill>
                <a:schemeClr val="dk1"/>
              </a:solidFill>
            </a:endParaRPr>
          </a:p>
          <a:p>
            <a:pPr marL="0" lvl="0" indent="0" algn="l" rtl="0">
              <a:lnSpc>
                <a:spcPct val="115000"/>
              </a:lnSpc>
              <a:spcBef>
                <a:spcPts val="0"/>
              </a:spcBef>
              <a:spcAft>
                <a:spcPts val="0"/>
              </a:spcAft>
              <a:buNone/>
            </a:pPr>
            <a:r>
              <a:rPr lang="en" sz="1100">
                <a:solidFill>
                  <a:schemeClr val="dk1"/>
                </a:solidFill>
              </a:rPr>
              <a:t>{</a:t>
            </a:r>
            <a:br>
              <a:rPr lang="en" sz="1100">
                <a:solidFill>
                  <a:schemeClr val="dk1"/>
                </a:solidFill>
              </a:rPr>
            </a:br>
            <a:r>
              <a:rPr lang="en" sz="1100">
                <a:solidFill>
                  <a:schemeClr val="dk1"/>
                </a:solidFill>
              </a:rPr>
              <a:t> "access_token":"FZFEjr1zCsicMWpAA",</a:t>
            </a:r>
            <a:br>
              <a:rPr lang="en" sz="1100">
                <a:solidFill>
                  <a:schemeClr val="dk1"/>
                </a:solidFill>
              </a:rPr>
            </a:br>
            <a:r>
              <a:rPr lang="en" sz="1100">
                <a:solidFill>
                  <a:schemeClr val="dk1"/>
                </a:solidFill>
              </a:rPr>
              <a:t> "token_type":"</a:t>
            </a:r>
            <a:r>
              <a:rPr lang="en" sz="1100" b="1">
                <a:solidFill>
                  <a:srgbClr val="008000"/>
                </a:solidFill>
                <a:highlight>
                  <a:schemeClr val="lt1"/>
                </a:highlight>
              </a:rPr>
              <a:t>Bearer</a:t>
            </a:r>
            <a:r>
              <a:rPr lang="en" sz="1100">
                <a:solidFill>
                  <a:schemeClr val="dk1"/>
                </a:solidFill>
              </a:rPr>
              <a:t>",</a:t>
            </a:r>
            <a:endParaRPr sz="1100">
              <a:solidFill>
                <a:schemeClr val="dk1"/>
              </a:solidFill>
            </a:endParaRPr>
          </a:p>
          <a:p>
            <a:pPr marL="0" lvl="0" indent="0" algn="l" rtl="0">
              <a:lnSpc>
                <a:spcPct val="115000"/>
              </a:lnSpc>
              <a:spcBef>
                <a:spcPts val="0"/>
              </a:spcBef>
              <a:spcAft>
                <a:spcPts val="0"/>
              </a:spcAft>
              <a:buNone/>
            </a:pPr>
            <a:r>
              <a:rPr lang="en" sz="1100" b="1">
                <a:solidFill>
                  <a:srgbClr val="008000"/>
                </a:solidFill>
                <a:highlight>
                  <a:srgbClr val="FFFFFF"/>
                </a:highlight>
              </a:rPr>
              <a:t> “access_token_expires_in”:3600,</a:t>
            </a:r>
            <a:r>
              <a:rPr lang="en" sz="1100">
                <a:solidFill>
                  <a:schemeClr val="dk1"/>
                </a:solidFill>
              </a:rPr>
              <a:t/>
            </a:r>
            <a:br>
              <a:rPr lang="en" sz="1100">
                <a:solidFill>
                  <a:schemeClr val="dk1"/>
                </a:solidFill>
              </a:rPr>
            </a:br>
            <a:r>
              <a:rPr lang="en" sz="1100">
                <a:solidFill>
                  <a:schemeClr val="dk1"/>
                </a:solidFill>
              </a:rPr>
              <a:t>  "</a:t>
            </a:r>
            <a:r>
              <a:rPr lang="en" sz="1100" b="1">
                <a:solidFill>
                  <a:srgbClr val="008000"/>
                </a:solidFill>
                <a:highlight>
                  <a:schemeClr val="lt1"/>
                </a:highlight>
              </a:rPr>
              <a:t>refresh_token_expires_in</a:t>
            </a:r>
            <a:r>
              <a:rPr lang="en" sz="1100">
                <a:solidFill>
                  <a:schemeClr val="dk1"/>
                </a:solidFill>
              </a:rPr>
              <a:t>":3600,</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  "refresh_token":"OkF0XG5Qx2TlKWI",</a:t>
            </a:r>
            <a:br>
              <a:rPr lang="en" sz="1100">
                <a:solidFill>
                  <a:schemeClr val="dk1"/>
                </a:solidFill>
              </a:rPr>
            </a:br>
            <a:r>
              <a:rPr lang="en" sz="1100">
                <a:solidFill>
                  <a:schemeClr val="dk1"/>
                </a:solidFill>
              </a:rPr>
              <a:t>  "correlation_id":"agent-1",</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   “credential_expired_timestamp”:””</a:t>
            </a:r>
            <a:br>
              <a:rPr lang="en" sz="1100">
                <a:solidFill>
                  <a:schemeClr val="dk1"/>
                </a:solidFill>
              </a:rPr>
            </a:br>
            <a:r>
              <a:rPr lang="en" sz="1100">
                <a:solidFill>
                  <a:schemeClr val="dk1"/>
                </a:solidFill>
              </a:rPr>
              <a:t> }</a:t>
            </a:r>
            <a:endParaRPr sz="1100">
              <a:solidFill>
                <a:schemeClr val="dk1"/>
              </a:solidFill>
            </a:endParaRPr>
          </a:p>
          <a:p>
            <a:pPr marL="0" lvl="0" indent="0" algn="l" rtl="0">
              <a:lnSpc>
                <a:spcPct val="115000"/>
              </a:lnSpc>
              <a:spcBef>
                <a:spcPts val="0"/>
              </a:spcBef>
              <a:spcAft>
                <a:spcPts val="0"/>
              </a:spcAft>
              <a:buNone/>
            </a:pPr>
            <a:r>
              <a:rPr lang="en" sz="1100">
                <a:solidFill>
                  <a:schemeClr val="dk1"/>
                </a:solidFill>
              </a:rPr>
              <a:t>{ “</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   error”:”invalid_request”, //required</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   “error_description::””</a:t>
            </a:r>
            <a:endParaRPr sz="1100">
              <a:solidFill>
                <a:schemeClr val="dk1"/>
              </a:solidFill>
            </a:endParaRPr>
          </a:p>
          <a:p>
            <a:pPr marL="0" lvl="0" indent="0" algn="l" rtl="0">
              <a:lnSpc>
                <a:spcPct val="115000"/>
              </a:lnSpc>
              <a:spcBef>
                <a:spcPts val="0"/>
              </a:spcBef>
              <a:spcAft>
                <a:spcPts val="0"/>
              </a:spcAft>
              <a:buNone/>
            </a:pPr>
            <a:r>
              <a:rPr lang="en" sz="1100">
                <a:solidFill>
                  <a:schemeClr val="dk1"/>
                </a:solidFill>
              </a:rPr>
              <a:t>}</a:t>
            </a: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b="1">
                <a:solidFill>
                  <a:srgbClr val="0B5394"/>
                </a:solidFill>
              </a:rPr>
              <a:t>Authorization Code Grant (EQ)</a:t>
            </a:r>
            <a:endParaRPr>
              <a:solidFill>
                <a:srgbClr val="0B5394"/>
              </a:solidFill>
            </a:endParaRPr>
          </a:p>
        </p:txBody>
      </p:sp>
      <p:pic>
        <p:nvPicPr>
          <p:cNvPr id="247" name="Google Shape;247;p39"/>
          <p:cNvPicPr preferRelativeResize="0"/>
          <p:nvPr/>
        </p:nvPicPr>
        <p:blipFill>
          <a:blip r:embed="rId3">
            <a:alphaModFix/>
          </a:blip>
          <a:stretch>
            <a:fillRect/>
          </a:stretch>
        </p:blipFill>
        <p:spPr>
          <a:xfrm>
            <a:off x="171450" y="1062525"/>
            <a:ext cx="8660850" cy="3909525"/>
          </a:xfrm>
          <a:prstGeom prst="rect">
            <a:avLst/>
          </a:prstGeom>
          <a:noFill/>
          <a:ln>
            <a:noFill/>
          </a:ln>
        </p:spPr>
      </p:pic>
      <p:sp>
        <p:nvSpPr>
          <p:cNvPr id="248" name="Google Shape;248;p39"/>
          <p:cNvSpPr txBox="1"/>
          <p:nvPr/>
        </p:nvSpPr>
        <p:spPr>
          <a:xfrm>
            <a:off x="42325" y="3598325"/>
            <a:ext cx="10371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249" name="Google Shape;249;p39"/>
          <p:cNvGrpSpPr/>
          <p:nvPr/>
        </p:nvGrpSpPr>
        <p:grpSpPr>
          <a:xfrm>
            <a:off x="3619500" y="505725"/>
            <a:ext cx="4546075" cy="2865975"/>
            <a:chOff x="3619500" y="505725"/>
            <a:chExt cx="4546075" cy="2865975"/>
          </a:xfrm>
        </p:grpSpPr>
        <p:grpSp>
          <p:nvGrpSpPr>
            <p:cNvPr id="250" name="Google Shape;250;p39"/>
            <p:cNvGrpSpPr/>
            <p:nvPr/>
          </p:nvGrpSpPr>
          <p:grpSpPr>
            <a:xfrm>
              <a:off x="3619500" y="2095500"/>
              <a:ext cx="2743200" cy="1276200"/>
              <a:chOff x="3619500" y="2095500"/>
              <a:chExt cx="2743200" cy="1276200"/>
            </a:xfrm>
          </p:grpSpPr>
          <p:sp>
            <p:nvSpPr>
              <p:cNvPr id="251" name="Google Shape;251;p39"/>
              <p:cNvSpPr/>
              <p:nvPr/>
            </p:nvSpPr>
            <p:spPr>
              <a:xfrm>
                <a:off x="3619500" y="2095500"/>
                <a:ext cx="1809900" cy="127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Authorization</a:t>
                </a:r>
                <a:endParaRPr/>
              </a:p>
              <a:p>
                <a:pPr marL="0" lvl="0" indent="0" algn="ctr" rtl="0">
                  <a:spcBef>
                    <a:spcPts val="0"/>
                  </a:spcBef>
                  <a:spcAft>
                    <a:spcPts val="0"/>
                  </a:spcAft>
                  <a:buNone/>
                </a:pPr>
                <a:r>
                  <a:rPr lang="en"/>
                  <a:t>Web</a:t>
                </a:r>
                <a:br>
                  <a:rPr lang="en"/>
                </a:br>
                <a:r>
                  <a:rPr lang="en"/>
                  <a:t>(client)</a:t>
                </a:r>
                <a:endParaRPr/>
              </a:p>
              <a:p>
                <a:pPr marL="0" lvl="0" indent="0" algn="ctr" rtl="0">
                  <a:spcBef>
                    <a:spcPts val="0"/>
                  </a:spcBef>
                  <a:spcAft>
                    <a:spcPts val="0"/>
                  </a:spcAft>
                  <a:buNone/>
                </a:pPr>
                <a:r>
                  <a:rPr lang="en"/>
                  <a:t>Password Grant</a:t>
                </a:r>
                <a:endParaRPr/>
              </a:p>
            </p:txBody>
          </p:sp>
          <p:sp>
            <p:nvSpPr>
              <p:cNvPr id="252" name="Google Shape;252;p39"/>
              <p:cNvSpPr/>
              <p:nvPr/>
            </p:nvSpPr>
            <p:spPr>
              <a:xfrm>
                <a:off x="5486400" y="2571750"/>
                <a:ext cx="876300" cy="285600"/>
              </a:xfrm>
              <a:prstGeom prst="leftRightArrow">
                <a:avLst>
                  <a:gd name="adj1" fmla="val 50000"/>
                  <a:gd name="adj2"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 name="Google Shape;253;p39"/>
            <p:cNvCxnSpPr/>
            <p:nvPr/>
          </p:nvCxnSpPr>
          <p:spPr>
            <a:xfrm flipH="1">
              <a:off x="5377800" y="925100"/>
              <a:ext cx="1159500" cy="1097700"/>
            </a:xfrm>
            <a:prstGeom prst="straightConnector1">
              <a:avLst/>
            </a:prstGeom>
            <a:noFill/>
            <a:ln w="9525" cap="flat" cmpd="sng">
              <a:solidFill>
                <a:schemeClr val="dk2"/>
              </a:solidFill>
              <a:prstDash val="solid"/>
              <a:round/>
              <a:headEnd type="none" w="med" len="med"/>
              <a:tailEnd type="triangle" w="med" len="med"/>
            </a:ln>
          </p:spPr>
        </p:cxnSp>
        <p:sp>
          <p:nvSpPr>
            <p:cNvPr id="254" name="Google Shape;254;p39"/>
            <p:cNvSpPr txBox="1"/>
            <p:nvPr/>
          </p:nvSpPr>
          <p:spPr>
            <a:xfrm>
              <a:off x="6598975" y="505725"/>
              <a:ext cx="1566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Confidential</a:t>
              </a:r>
              <a:r>
                <a:rPr lang="en" sz="1200"/>
                <a:t> Client</a:t>
              </a:r>
              <a:endParaRPr sz="12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sz="2600" b="1" dirty="0">
                <a:solidFill>
                  <a:srgbClr val="0B5394"/>
                </a:solidFill>
              </a:rPr>
              <a:t>Authorization Code </a:t>
            </a:r>
            <a:r>
              <a:rPr lang="en" sz="2600" b="1" dirty="0" smtClean="0">
                <a:solidFill>
                  <a:srgbClr val="0B5394"/>
                </a:solidFill>
              </a:rPr>
              <a:t>Grant</a:t>
            </a:r>
            <a:endParaRPr sz="2600" b="1" dirty="0">
              <a:solidFill>
                <a:srgbClr val="0B5394"/>
              </a:solidFill>
            </a:endParaRPr>
          </a:p>
        </p:txBody>
      </p:sp>
      <p:sp>
        <p:nvSpPr>
          <p:cNvPr id="265" name="Google Shape;265;p41"/>
          <p:cNvSpPr txBox="1">
            <a:spLocks noGrp="1"/>
          </p:cNvSpPr>
          <p:nvPr>
            <p:ph type="body" idx="1"/>
          </p:nvPr>
        </p:nvSpPr>
        <p:spPr>
          <a:xfrm>
            <a:off x="311700" y="1152475"/>
            <a:ext cx="8346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solidFill>
                  <a:srgbClr val="980000"/>
                </a:solidFill>
              </a:rPr>
              <a:t>APIs support Authorization Endpoint</a:t>
            </a:r>
            <a:endParaRPr sz="1900" b="1" dirty="0">
              <a:solidFill>
                <a:srgbClr val="008000"/>
              </a:solidFill>
              <a:highlight>
                <a:srgbClr val="FFFFFF"/>
              </a:highlight>
            </a:endParaRPr>
          </a:p>
          <a:p>
            <a:pPr marL="457200" lvl="0" indent="-323850" algn="l" rtl="0">
              <a:spcBef>
                <a:spcPts val="0"/>
              </a:spcBef>
              <a:spcAft>
                <a:spcPts val="0"/>
              </a:spcAft>
              <a:buClr>
                <a:srgbClr val="008080"/>
              </a:buClr>
              <a:buSzPts val="1500"/>
              <a:buChar char="❖"/>
            </a:pPr>
            <a:r>
              <a:rPr lang="en" sz="1500" dirty="0">
                <a:solidFill>
                  <a:srgbClr val="980000"/>
                </a:solidFill>
                <a:highlight>
                  <a:srgbClr val="FFFFFF"/>
                </a:highlight>
              </a:rPr>
              <a:t>customer</a:t>
            </a:r>
            <a:r>
              <a:rPr lang="en" sz="1500" dirty="0">
                <a:solidFill>
                  <a:srgbClr val="3C78D8"/>
                </a:solidFill>
                <a:highlight>
                  <a:srgbClr val="FFFFFF"/>
                </a:highlight>
              </a:rPr>
              <a:t>/</a:t>
            </a:r>
            <a:r>
              <a:rPr lang="en" sz="1500" dirty="0" err="1">
                <a:solidFill>
                  <a:srgbClr val="3C78D8"/>
                </a:solidFill>
                <a:highlight>
                  <a:srgbClr val="FFFFFF"/>
                </a:highlight>
              </a:rPr>
              <a:t>oauth</a:t>
            </a:r>
            <a:endParaRPr sz="1500" dirty="0">
              <a:solidFill>
                <a:srgbClr val="3C78D8"/>
              </a:solidFill>
              <a:highlight>
                <a:srgbClr val="FFFFFF"/>
              </a:highlight>
            </a:endParaRPr>
          </a:p>
          <a:p>
            <a:pPr marL="914400" lvl="1" indent="-323850" algn="l" rtl="0">
              <a:spcBef>
                <a:spcPts val="0"/>
              </a:spcBef>
              <a:spcAft>
                <a:spcPts val="0"/>
              </a:spcAft>
              <a:buClr>
                <a:srgbClr val="3C78D8"/>
              </a:buClr>
              <a:buSzPts val="1500"/>
              <a:buChar char="➢"/>
            </a:pPr>
            <a:r>
              <a:rPr lang="en" sz="1500" dirty="0">
                <a:solidFill>
                  <a:srgbClr val="3C78D8"/>
                </a:solidFill>
                <a:highlight>
                  <a:srgbClr val="FFFFFF"/>
                </a:highlight>
              </a:rPr>
              <a:t>authorize: Verify Client, scope, redirect URI</a:t>
            </a:r>
            <a:endParaRPr sz="1500" dirty="0">
              <a:solidFill>
                <a:srgbClr val="3C78D8"/>
              </a:solidFill>
              <a:highlight>
                <a:srgbClr val="FFFFFF"/>
              </a:highlight>
            </a:endParaRPr>
          </a:p>
          <a:p>
            <a:pPr marL="914400" lvl="1" indent="-323850" algn="l" rtl="0">
              <a:spcBef>
                <a:spcPts val="0"/>
              </a:spcBef>
              <a:spcAft>
                <a:spcPts val="0"/>
              </a:spcAft>
              <a:buClr>
                <a:srgbClr val="3C78D8"/>
              </a:buClr>
              <a:buSzPts val="1500"/>
              <a:buChar char="➢"/>
            </a:pPr>
            <a:r>
              <a:rPr lang="en" sz="1500" dirty="0">
                <a:solidFill>
                  <a:srgbClr val="3C78D8"/>
                </a:solidFill>
                <a:highlight>
                  <a:srgbClr val="FFFFFF"/>
                </a:highlight>
              </a:rPr>
              <a:t>token: Login </a:t>
            </a:r>
            <a:r>
              <a:rPr lang="en" sz="1500" dirty="0" err="1">
                <a:solidFill>
                  <a:srgbClr val="3C78D8"/>
                </a:solidFill>
                <a:highlight>
                  <a:srgbClr val="FFFFFF"/>
                </a:highlight>
              </a:rPr>
              <a:t>grant_type</a:t>
            </a:r>
            <a:r>
              <a:rPr lang="en" sz="1500" dirty="0">
                <a:solidFill>
                  <a:srgbClr val="3C78D8"/>
                </a:solidFill>
                <a:highlight>
                  <a:srgbClr val="FFFFFF"/>
                </a:highlight>
              </a:rPr>
              <a:t> = password to get access token</a:t>
            </a:r>
            <a:endParaRPr sz="1500" dirty="0">
              <a:solidFill>
                <a:srgbClr val="3C78D8"/>
              </a:solidFill>
              <a:highlight>
                <a:srgbClr val="FFFFFF"/>
              </a:highlight>
            </a:endParaRPr>
          </a:p>
          <a:p>
            <a:pPr marL="914400" lvl="1" indent="-323850" algn="l" rtl="0">
              <a:spcBef>
                <a:spcPts val="0"/>
              </a:spcBef>
              <a:spcAft>
                <a:spcPts val="0"/>
              </a:spcAft>
              <a:buClr>
                <a:srgbClr val="3C78D8"/>
              </a:buClr>
              <a:buSzPts val="1500"/>
              <a:buChar char="➢"/>
            </a:pPr>
            <a:r>
              <a:rPr lang="en" sz="1500" dirty="0">
                <a:solidFill>
                  <a:srgbClr val="3C78D8"/>
                </a:solidFill>
                <a:highlight>
                  <a:srgbClr val="FFFFFF"/>
                </a:highlight>
              </a:rPr>
              <a:t>code: Get Authorization Code by access token</a:t>
            </a:r>
            <a:endParaRPr sz="1500" dirty="0">
              <a:solidFill>
                <a:srgbClr val="3C78D8"/>
              </a:solidFill>
              <a:highlight>
                <a:srgbClr val="FFFFFF"/>
              </a:highlight>
            </a:endParaRPr>
          </a:p>
          <a:p>
            <a:pPr marL="457200" lvl="0" indent="-323850" algn="l" rtl="0">
              <a:spcBef>
                <a:spcPts val="0"/>
              </a:spcBef>
              <a:spcAft>
                <a:spcPts val="0"/>
              </a:spcAft>
              <a:buClr>
                <a:srgbClr val="3C78D8"/>
              </a:buClr>
              <a:buSzPts val="1500"/>
              <a:buChar char="❖"/>
            </a:pPr>
            <a:r>
              <a:rPr lang="en" sz="1500" dirty="0" err="1">
                <a:solidFill>
                  <a:srgbClr val="3C78D8"/>
                </a:solidFill>
                <a:highlight>
                  <a:srgbClr val="FFFFFF"/>
                </a:highlight>
              </a:rPr>
              <a:t>Param</a:t>
            </a:r>
            <a:r>
              <a:rPr lang="en" sz="1500" dirty="0">
                <a:solidFill>
                  <a:srgbClr val="3C78D8"/>
                </a:solidFill>
                <a:highlight>
                  <a:srgbClr val="FFFFFF"/>
                </a:highlight>
              </a:rPr>
              <a:t>: State &lt;=&gt; {% </a:t>
            </a:r>
            <a:r>
              <a:rPr lang="en" sz="1500" b="1" dirty="0" err="1">
                <a:solidFill>
                  <a:srgbClr val="3C78D8"/>
                </a:solidFill>
                <a:highlight>
                  <a:srgbClr val="FFFFFF"/>
                </a:highlight>
              </a:rPr>
              <a:t>csrf_token</a:t>
            </a:r>
            <a:r>
              <a:rPr lang="en" sz="1500" b="1" dirty="0">
                <a:solidFill>
                  <a:srgbClr val="3C78D8"/>
                </a:solidFill>
                <a:highlight>
                  <a:srgbClr val="FFFFFF"/>
                </a:highlight>
              </a:rPr>
              <a:t> </a:t>
            </a:r>
            <a:r>
              <a:rPr lang="en" sz="1500" dirty="0">
                <a:solidFill>
                  <a:srgbClr val="3C78D8"/>
                </a:solidFill>
                <a:highlight>
                  <a:srgbClr val="FFFFFF"/>
                </a:highlight>
              </a:rPr>
              <a:t>%}</a:t>
            </a:r>
            <a:endParaRPr sz="1500" dirty="0">
              <a:solidFill>
                <a:srgbClr val="3C78D8"/>
              </a:solidFill>
              <a:highlight>
                <a:srgbClr val="FFFFFF"/>
              </a:highlight>
            </a:endParaRPr>
          </a:p>
          <a:p>
            <a:pPr marL="0" lvl="0" indent="0" algn="l" rtl="0">
              <a:spcBef>
                <a:spcPts val="0"/>
              </a:spcBef>
              <a:spcAft>
                <a:spcPts val="0"/>
              </a:spcAft>
              <a:buNone/>
            </a:pPr>
            <a:endParaRPr sz="1500" dirty="0">
              <a:solidFill>
                <a:schemeClr val="dk1"/>
              </a:solidFill>
              <a:highlight>
                <a:srgbClr val="FFFFFF"/>
              </a:highlight>
            </a:endParaRPr>
          </a:p>
          <a:p>
            <a:pPr marL="0" lvl="0" indent="0" algn="l" rtl="0">
              <a:spcBef>
                <a:spcPts val="0"/>
              </a:spcBef>
              <a:spcAft>
                <a:spcPts val="0"/>
              </a:spcAft>
              <a:buNone/>
            </a:pPr>
            <a:r>
              <a:rPr lang="en" sz="1900" dirty="0">
                <a:solidFill>
                  <a:srgbClr val="980000"/>
                </a:solidFill>
              </a:rPr>
              <a:t>Token endpoint: </a:t>
            </a:r>
            <a:endParaRPr sz="1900" dirty="0">
              <a:solidFill>
                <a:srgbClr val="980000"/>
              </a:solidFill>
            </a:endParaRPr>
          </a:p>
          <a:p>
            <a:pPr marL="457200" marR="0" lvl="0" indent="-323850" algn="l" rtl="0">
              <a:lnSpc>
                <a:spcPct val="115000"/>
              </a:lnSpc>
              <a:spcBef>
                <a:spcPts val="0"/>
              </a:spcBef>
              <a:spcAft>
                <a:spcPts val="0"/>
              </a:spcAft>
              <a:buClr>
                <a:srgbClr val="008080"/>
              </a:buClr>
              <a:buSzPts val="1500"/>
              <a:buChar char="❖"/>
            </a:pPr>
            <a:r>
              <a:rPr lang="en" sz="1500" dirty="0">
                <a:solidFill>
                  <a:srgbClr val="980000"/>
                </a:solidFill>
                <a:highlight>
                  <a:srgbClr val="FFFFFF"/>
                </a:highlight>
              </a:rPr>
              <a:t>customer</a:t>
            </a:r>
            <a:r>
              <a:rPr lang="en" sz="1500" dirty="0">
                <a:solidFill>
                  <a:srgbClr val="3C78D8"/>
                </a:solidFill>
                <a:highlight>
                  <a:srgbClr val="FFFFFF"/>
                </a:highlight>
              </a:rPr>
              <a:t>/</a:t>
            </a:r>
            <a:r>
              <a:rPr lang="en" sz="1500" dirty="0" err="1">
                <a:solidFill>
                  <a:srgbClr val="3C78D8"/>
                </a:solidFill>
                <a:highlight>
                  <a:srgbClr val="FFFFFF"/>
                </a:highlight>
              </a:rPr>
              <a:t>oauth</a:t>
            </a:r>
            <a:r>
              <a:rPr lang="en" sz="1500" dirty="0">
                <a:solidFill>
                  <a:srgbClr val="3C78D8"/>
                </a:solidFill>
                <a:highlight>
                  <a:srgbClr val="FFFFFF"/>
                </a:highlight>
              </a:rPr>
              <a:t>/token</a:t>
            </a:r>
            <a:endParaRPr sz="1500" dirty="0">
              <a:solidFill>
                <a:srgbClr val="3C78D8"/>
              </a:solidFill>
              <a:highlight>
                <a:srgbClr val="FFFFFF"/>
              </a:highlight>
            </a:endParaRPr>
          </a:p>
          <a:p>
            <a:pPr marL="914400" marR="0" lvl="1" indent="-323850" algn="l" rtl="0">
              <a:lnSpc>
                <a:spcPct val="115000"/>
              </a:lnSpc>
              <a:spcBef>
                <a:spcPts val="0"/>
              </a:spcBef>
              <a:spcAft>
                <a:spcPts val="0"/>
              </a:spcAft>
              <a:buClr>
                <a:srgbClr val="3C78D8"/>
              </a:buClr>
              <a:buSzPts val="1500"/>
              <a:buChar char="➢"/>
            </a:pPr>
            <a:r>
              <a:rPr lang="en" sz="1500" dirty="0" err="1">
                <a:solidFill>
                  <a:srgbClr val="3C78D8"/>
                </a:solidFill>
                <a:highlight>
                  <a:srgbClr val="FFFFFF"/>
                </a:highlight>
              </a:rPr>
              <a:t>Expires_in</a:t>
            </a:r>
            <a:r>
              <a:rPr lang="en" sz="1500" dirty="0">
                <a:solidFill>
                  <a:srgbClr val="3C78D8"/>
                </a:solidFill>
                <a:highlight>
                  <a:srgbClr val="FFFFFF"/>
                </a:highlight>
              </a:rPr>
              <a:t> ⇔ </a:t>
            </a:r>
            <a:r>
              <a:rPr lang="en" sz="1500" dirty="0" err="1">
                <a:solidFill>
                  <a:srgbClr val="3C78D8"/>
                </a:solidFill>
                <a:highlight>
                  <a:srgbClr val="FFFFFF"/>
                </a:highlight>
              </a:rPr>
              <a:t>Refresh_token_expires_in</a:t>
            </a:r>
            <a:endParaRPr sz="1500" dirty="0">
              <a:solidFill>
                <a:srgbClr val="3C78D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235500" y="64025"/>
            <a:ext cx="2678100" cy="5727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sz="2600" b="1">
                <a:solidFill>
                  <a:srgbClr val="0B5394"/>
                </a:solidFill>
              </a:rPr>
              <a:t>Implicit Grant</a:t>
            </a:r>
            <a:endParaRPr sz="2600">
              <a:solidFill>
                <a:srgbClr val="0B5394"/>
              </a:solidFill>
            </a:endParaRPr>
          </a:p>
        </p:txBody>
      </p:sp>
      <p:pic>
        <p:nvPicPr>
          <p:cNvPr id="271" name="Google Shape;271;p42"/>
          <p:cNvPicPr preferRelativeResize="0"/>
          <p:nvPr/>
        </p:nvPicPr>
        <p:blipFill>
          <a:blip r:embed="rId3">
            <a:alphaModFix/>
          </a:blip>
          <a:stretch>
            <a:fillRect/>
          </a:stretch>
        </p:blipFill>
        <p:spPr>
          <a:xfrm>
            <a:off x="1352675" y="805250"/>
            <a:ext cx="7001725" cy="4191076"/>
          </a:xfrm>
          <a:prstGeom prst="rect">
            <a:avLst/>
          </a:prstGeom>
          <a:noFill/>
          <a:ln>
            <a:noFill/>
          </a:ln>
        </p:spPr>
      </p:pic>
      <p:sp>
        <p:nvSpPr>
          <p:cNvPr id="272" name="Google Shape;272;p42"/>
          <p:cNvSpPr/>
          <p:nvPr/>
        </p:nvSpPr>
        <p:spPr>
          <a:xfrm>
            <a:off x="6145625" y="1749450"/>
            <a:ext cx="460200" cy="11208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2"/>
          <p:cNvSpPr txBox="1"/>
          <p:nvPr/>
        </p:nvSpPr>
        <p:spPr>
          <a:xfrm>
            <a:off x="5142900" y="664125"/>
            <a:ext cx="2678100" cy="28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80000"/>
                </a:solidFill>
              </a:rPr>
              <a:t>Authorization &amp; Token Endpoint</a:t>
            </a:r>
            <a:endParaRPr>
              <a:solidFill>
                <a:srgbClr val="980000"/>
              </a:solidFill>
            </a:endParaRPr>
          </a:p>
        </p:txBody>
      </p:sp>
      <p:cxnSp>
        <p:nvCxnSpPr>
          <p:cNvPr id="274" name="Google Shape;274;p42"/>
          <p:cNvCxnSpPr>
            <a:endCxn id="272" idx="0"/>
          </p:cNvCxnSpPr>
          <p:nvPr/>
        </p:nvCxnSpPr>
        <p:spPr>
          <a:xfrm flipH="1">
            <a:off x="6375725" y="947250"/>
            <a:ext cx="106200" cy="802200"/>
          </a:xfrm>
          <a:prstGeom prst="straightConnector1">
            <a:avLst/>
          </a:prstGeom>
          <a:noFill/>
          <a:ln w="9525" cap="flat" cmpd="sng">
            <a:solidFill>
              <a:srgbClr val="980000"/>
            </a:solidFill>
            <a:prstDash val="solid"/>
            <a:round/>
            <a:headEnd type="none" w="med" len="med"/>
            <a:tailEnd type="triangle" w="med" len="med"/>
          </a:ln>
        </p:spPr>
      </p:cxnSp>
      <p:sp>
        <p:nvSpPr>
          <p:cNvPr id="275" name="Google Shape;275;p42"/>
          <p:cNvSpPr/>
          <p:nvPr/>
        </p:nvSpPr>
        <p:spPr>
          <a:xfrm>
            <a:off x="4108825" y="4407300"/>
            <a:ext cx="3054300" cy="397800"/>
          </a:xfrm>
          <a:prstGeom prst="wedgeRoundRectCallout">
            <a:avLst>
              <a:gd name="adj1" fmla="val -99185"/>
              <a:gd name="adj2" fmla="val -11002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980000"/>
                </a:solidFill>
              </a:rPr>
              <a:t>Don’t support Refresh_token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3"/>
          <p:cNvSpPr txBox="1">
            <a:spLocks noGrp="1"/>
          </p:cNvSpPr>
          <p:nvPr>
            <p:ph type="body" idx="1"/>
          </p:nvPr>
        </p:nvSpPr>
        <p:spPr>
          <a:xfrm>
            <a:off x="311700" y="1076275"/>
            <a:ext cx="8520600" cy="38295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solidFill>
                  <a:schemeClr val="dk1"/>
                </a:solidFill>
              </a:rPr>
              <a:t>Request: (GET) Content-Type: application/x-www-form-urlencoded</a:t>
            </a:r>
            <a:endParaRPr sz="1700">
              <a:solidFill>
                <a:schemeClr val="dk1"/>
              </a:solidFill>
            </a:endParaRPr>
          </a:p>
          <a:p>
            <a:pPr marL="914400" lvl="1" indent="-336550" algn="l" rtl="0">
              <a:spcBef>
                <a:spcPts val="1000"/>
              </a:spcBef>
              <a:spcAft>
                <a:spcPts val="0"/>
              </a:spcAft>
              <a:buClr>
                <a:srgbClr val="3C78D8"/>
              </a:buClr>
              <a:buSzPts val="1700"/>
              <a:buChar char="➢"/>
            </a:pPr>
            <a:r>
              <a:rPr lang="en" sz="1700">
                <a:solidFill>
                  <a:srgbClr val="3C78D8"/>
                </a:solidFill>
              </a:rPr>
              <a:t>response_type=token</a:t>
            </a:r>
            <a:endParaRPr sz="1700">
              <a:solidFill>
                <a:srgbClr val="3C78D8"/>
              </a:solidFill>
            </a:endParaRPr>
          </a:p>
          <a:p>
            <a:pPr marL="914400" lvl="1" indent="-336550" algn="l" rtl="0">
              <a:spcBef>
                <a:spcPts val="0"/>
              </a:spcBef>
              <a:spcAft>
                <a:spcPts val="0"/>
              </a:spcAft>
              <a:buClr>
                <a:srgbClr val="3C78D8"/>
              </a:buClr>
              <a:buSzPts val="1700"/>
              <a:buChar char="➢"/>
            </a:pPr>
            <a:r>
              <a:rPr lang="en" sz="1700">
                <a:solidFill>
                  <a:srgbClr val="3C78D8"/>
                </a:solidFill>
              </a:rPr>
              <a:t>client_id (Required)</a:t>
            </a:r>
            <a:endParaRPr sz="1700">
              <a:solidFill>
                <a:srgbClr val="3C78D8"/>
              </a:solidFill>
            </a:endParaRPr>
          </a:p>
          <a:p>
            <a:pPr marL="914400" lvl="1" indent="-336550" algn="l" rtl="0">
              <a:spcBef>
                <a:spcPts val="0"/>
              </a:spcBef>
              <a:spcAft>
                <a:spcPts val="0"/>
              </a:spcAft>
              <a:buClr>
                <a:srgbClr val="3C78D8"/>
              </a:buClr>
              <a:buSzPts val="1700"/>
              <a:buChar char="➢"/>
            </a:pPr>
            <a:r>
              <a:rPr lang="en" sz="1700">
                <a:solidFill>
                  <a:srgbClr val="3C78D8"/>
                </a:solidFill>
              </a:rPr>
              <a:t>redirect_uri (Optional)</a:t>
            </a:r>
            <a:endParaRPr sz="1700">
              <a:solidFill>
                <a:srgbClr val="3C78D8"/>
              </a:solidFill>
            </a:endParaRPr>
          </a:p>
          <a:p>
            <a:pPr marL="914400" lvl="1" indent="-336550" algn="l" rtl="0">
              <a:spcBef>
                <a:spcPts val="0"/>
              </a:spcBef>
              <a:spcAft>
                <a:spcPts val="0"/>
              </a:spcAft>
              <a:buClr>
                <a:srgbClr val="3C78D8"/>
              </a:buClr>
              <a:buSzPts val="1700"/>
              <a:buChar char="➢"/>
            </a:pPr>
            <a:r>
              <a:rPr lang="en" sz="1700">
                <a:solidFill>
                  <a:srgbClr val="3C78D8"/>
                </a:solidFill>
              </a:rPr>
              <a:t>scope (Optional)</a:t>
            </a:r>
            <a:endParaRPr sz="1700">
              <a:solidFill>
                <a:srgbClr val="3C78D8"/>
              </a:solidFill>
            </a:endParaRPr>
          </a:p>
          <a:p>
            <a:pPr marL="914400" lvl="1" indent="-336550" algn="l" rtl="0">
              <a:spcBef>
                <a:spcPts val="0"/>
              </a:spcBef>
              <a:spcAft>
                <a:spcPts val="0"/>
              </a:spcAft>
              <a:buClr>
                <a:srgbClr val="3C78D8"/>
              </a:buClr>
              <a:buSzPts val="1700"/>
              <a:buChar char="➢"/>
            </a:pPr>
            <a:r>
              <a:rPr lang="en" sz="1700">
                <a:solidFill>
                  <a:srgbClr val="3C78D8"/>
                </a:solidFill>
              </a:rPr>
              <a:t>state (Recommended)</a:t>
            </a:r>
            <a:endParaRPr sz="1700">
              <a:solidFill>
                <a:srgbClr val="3C78D8"/>
              </a:solidFill>
            </a:endParaRPr>
          </a:p>
          <a:p>
            <a:pPr marL="457200" lvl="0" indent="-336550" algn="l" rtl="0">
              <a:spcBef>
                <a:spcPts val="1000"/>
              </a:spcBef>
              <a:spcAft>
                <a:spcPts val="0"/>
              </a:spcAft>
              <a:buClr>
                <a:schemeClr val="dk1"/>
              </a:buClr>
              <a:buSzPts val="1700"/>
              <a:buChar char="❖"/>
            </a:pPr>
            <a:r>
              <a:rPr lang="en" sz="1700">
                <a:solidFill>
                  <a:schemeClr val="dk1"/>
                </a:solidFill>
              </a:rPr>
              <a:t>Response SUCC: (encrypt fragement)</a:t>
            </a:r>
            <a:endParaRPr sz="1700">
              <a:solidFill>
                <a:schemeClr val="dk1"/>
              </a:solidFill>
            </a:endParaRPr>
          </a:p>
          <a:p>
            <a:pPr marL="0" lvl="0" indent="457200" algn="l" rtl="0">
              <a:spcBef>
                <a:spcPts val="1000"/>
              </a:spcBef>
              <a:spcAft>
                <a:spcPts val="0"/>
              </a:spcAft>
              <a:buNone/>
            </a:pPr>
            <a:r>
              <a:rPr lang="en" sz="1100">
                <a:solidFill>
                  <a:schemeClr val="dk1"/>
                </a:solidFill>
              </a:rPr>
              <a:t>http://example.com/cb#</a:t>
            </a:r>
            <a:r>
              <a:rPr lang="en" sz="1100">
                <a:solidFill>
                  <a:srgbClr val="980000"/>
                </a:solidFill>
              </a:rPr>
              <a:t>access_token</a:t>
            </a:r>
            <a:r>
              <a:rPr lang="en" sz="1100">
                <a:solidFill>
                  <a:schemeClr val="dk1"/>
                </a:solidFill>
              </a:rPr>
              <a:t>=2YotnFZFEjr1zCsicMWpAA&amp;state=xyz&amp;token_type=example&amp;expires_in=3600</a:t>
            </a:r>
            <a:endParaRPr sz="1300">
              <a:solidFill>
                <a:schemeClr val="dk1"/>
              </a:solidFill>
            </a:endParaRPr>
          </a:p>
          <a:p>
            <a:pPr marL="457200" marR="0" lvl="0" indent="-336550" algn="l" rtl="0">
              <a:lnSpc>
                <a:spcPct val="115000"/>
              </a:lnSpc>
              <a:spcBef>
                <a:spcPts val="1000"/>
              </a:spcBef>
              <a:spcAft>
                <a:spcPts val="0"/>
              </a:spcAft>
              <a:buClr>
                <a:schemeClr val="dk1"/>
              </a:buClr>
              <a:buSzPts val="1700"/>
              <a:buChar char="❖"/>
            </a:pPr>
            <a:r>
              <a:rPr lang="en" sz="1700">
                <a:solidFill>
                  <a:schemeClr val="dk1"/>
                </a:solidFill>
              </a:rPr>
              <a:t>Response FAIL: </a:t>
            </a:r>
            <a:endParaRPr sz="1700">
              <a:solidFill>
                <a:schemeClr val="dk1"/>
              </a:solidFill>
            </a:endParaRPr>
          </a:p>
          <a:p>
            <a:pPr marL="0" lvl="0" indent="457200" algn="l" rtl="0">
              <a:spcBef>
                <a:spcPts val="1000"/>
              </a:spcBef>
              <a:spcAft>
                <a:spcPts val="0"/>
              </a:spcAft>
              <a:buNone/>
            </a:pPr>
            <a:r>
              <a:rPr lang="en" sz="1200">
                <a:solidFill>
                  <a:schemeClr val="dk1"/>
                </a:solidFill>
              </a:rPr>
              <a:t>https://client.example.com/cb#error=access_denied&amp;state=xyz</a:t>
            </a:r>
            <a:endParaRPr sz="1400">
              <a:solidFill>
                <a:schemeClr val="dk1"/>
              </a:solidFill>
            </a:endParaRPr>
          </a:p>
        </p:txBody>
      </p:sp>
      <p:sp>
        <p:nvSpPr>
          <p:cNvPr id="281" name="Google Shape;281;p4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sz="2600" b="1">
                <a:solidFill>
                  <a:srgbClr val="0B5394"/>
                </a:solidFill>
              </a:rPr>
              <a:t>Implicit Grant (Authorization &amp; Token endpoint)</a:t>
            </a:r>
            <a:endParaRPr sz="2600" b="1">
              <a:solidFill>
                <a:srgbClr val="0B539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4"/>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600" b="1">
                <a:solidFill>
                  <a:srgbClr val="0B5394"/>
                </a:solidFill>
              </a:rPr>
              <a:t>Password Credentials Grant</a:t>
            </a:r>
            <a:endParaRPr sz="2600" b="1">
              <a:solidFill>
                <a:srgbClr val="0B5394"/>
              </a:solidFill>
            </a:endParaRPr>
          </a:p>
        </p:txBody>
      </p:sp>
      <p:sp>
        <p:nvSpPr>
          <p:cNvPr id="287" name="Google Shape;287;p44"/>
          <p:cNvSpPr txBox="1">
            <a:spLocks noGrp="1"/>
          </p:cNvSpPr>
          <p:nvPr>
            <p:ph type="body" idx="1"/>
          </p:nvPr>
        </p:nvSpPr>
        <p:spPr>
          <a:xfrm>
            <a:off x="311700" y="4396300"/>
            <a:ext cx="8453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980000"/>
                </a:solidFill>
              </a:rPr>
              <a:t>Used when:</a:t>
            </a:r>
            <a:r>
              <a:rPr lang="en" sz="1300">
                <a:solidFill>
                  <a:schemeClr val="dk1"/>
                </a:solidFill>
              </a:rPr>
              <a:t> resource owner has a trust relationship with the client</a:t>
            </a:r>
            <a:endParaRPr sz="2100"/>
          </a:p>
        </p:txBody>
      </p:sp>
      <p:pic>
        <p:nvPicPr>
          <p:cNvPr id="288" name="Google Shape;288;p44"/>
          <p:cNvPicPr preferRelativeResize="0"/>
          <p:nvPr/>
        </p:nvPicPr>
        <p:blipFill>
          <a:blip r:embed="rId3">
            <a:alphaModFix/>
          </a:blip>
          <a:stretch>
            <a:fillRect/>
          </a:stretch>
        </p:blipFill>
        <p:spPr>
          <a:xfrm>
            <a:off x="228275" y="990950"/>
            <a:ext cx="3956900" cy="2471350"/>
          </a:xfrm>
          <a:prstGeom prst="rect">
            <a:avLst/>
          </a:prstGeom>
          <a:noFill/>
          <a:ln>
            <a:noFill/>
          </a:ln>
        </p:spPr>
      </p:pic>
      <p:grpSp>
        <p:nvGrpSpPr>
          <p:cNvPr id="289" name="Google Shape;289;p44"/>
          <p:cNvGrpSpPr/>
          <p:nvPr/>
        </p:nvGrpSpPr>
        <p:grpSpPr>
          <a:xfrm>
            <a:off x="4464200" y="722900"/>
            <a:ext cx="4565700" cy="3538000"/>
            <a:chOff x="4464200" y="722900"/>
            <a:chExt cx="4565700" cy="3538000"/>
          </a:xfrm>
        </p:grpSpPr>
        <p:sp>
          <p:nvSpPr>
            <p:cNvPr id="290" name="Google Shape;290;p44"/>
            <p:cNvSpPr/>
            <p:nvPr/>
          </p:nvSpPr>
          <p:spPr>
            <a:xfrm>
              <a:off x="4464200" y="722900"/>
              <a:ext cx="4565700" cy="3537900"/>
            </a:xfrm>
            <a:prstGeom prst="rect">
              <a:avLst/>
            </a:prstGeom>
            <a:noFill/>
            <a:ln w="9525"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44"/>
            <p:cNvGrpSpPr/>
            <p:nvPr/>
          </p:nvGrpSpPr>
          <p:grpSpPr>
            <a:xfrm>
              <a:off x="4717850" y="913350"/>
              <a:ext cx="4312001" cy="3347550"/>
              <a:chOff x="4717850" y="913350"/>
              <a:chExt cx="4312001" cy="3347550"/>
            </a:xfrm>
          </p:grpSpPr>
          <p:grpSp>
            <p:nvGrpSpPr>
              <p:cNvPr id="292" name="Google Shape;292;p44"/>
              <p:cNvGrpSpPr/>
              <p:nvPr/>
            </p:nvGrpSpPr>
            <p:grpSpPr>
              <a:xfrm>
                <a:off x="4717850" y="913350"/>
                <a:ext cx="4312001" cy="3347550"/>
                <a:chOff x="4717850" y="913350"/>
                <a:chExt cx="4312001" cy="3347550"/>
              </a:xfrm>
            </p:grpSpPr>
            <p:grpSp>
              <p:nvGrpSpPr>
                <p:cNvPr id="293" name="Google Shape;293;p44"/>
                <p:cNvGrpSpPr/>
                <p:nvPr/>
              </p:nvGrpSpPr>
              <p:grpSpPr>
                <a:xfrm>
                  <a:off x="4717850" y="913350"/>
                  <a:ext cx="4312001" cy="2548950"/>
                  <a:chOff x="4717850" y="913350"/>
                  <a:chExt cx="4312001" cy="2548950"/>
                </a:xfrm>
              </p:grpSpPr>
              <p:pic>
                <p:nvPicPr>
                  <p:cNvPr id="294" name="Google Shape;294;p44"/>
                  <p:cNvPicPr preferRelativeResize="0"/>
                  <p:nvPr/>
                </p:nvPicPr>
                <p:blipFill>
                  <a:blip r:embed="rId3">
                    <a:alphaModFix/>
                  </a:blip>
                  <a:stretch>
                    <a:fillRect/>
                  </a:stretch>
                </p:blipFill>
                <p:spPr>
                  <a:xfrm>
                    <a:off x="4717850" y="990950"/>
                    <a:ext cx="4312001" cy="2471350"/>
                  </a:xfrm>
                  <a:prstGeom prst="rect">
                    <a:avLst/>
                  </a:prstGeom>
                  <a:noFill/>
                  <a:ln>
                    <a:noFill/>
                  </a:ln>
                </p:spPr>
              </p:pic>
              <p:sp>
                <p:nvSpPr>
                  <p:cNvPr id="295" name="Google Shape;295;p44"/>
                  <p:cNvSpPr txBox="1"/>
                  <p:nvPr/>
                </p:nvSpPr>
                <p:spPr>
                  <a:xfrm>
                    <a:off x="4882600" y="1116050"/>
                    <a:ext cx="596100" cy="444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User Agent</a:t>
                    </a:r>
                    <a:endParaRPr sz="1200"/>
                  </a:p>
                </p:txBody>
              </p:sp>
              <p:sp>
                <p:nvSpPr>
                  <p:cNvPr id="296" name="Google Shape;296;p44"/>
                  <p:cNvSpPr/>
                  <p:nvPr/>
                </p:nvSpPr>
                <p:spPr>
                  <a:xfrm>
                    <a:off x="6759825" y="1065425"/>
                    <a:ext cx="10653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Resource Owner</a:t>
                    </a:r>
                    <a:endParaRPr sz="1100"/>
                  </a:p>
                </p:txBody>
              </p:sp>
              <p:cxnSp>
                <p:nvCxnSpPr>
                  <p:cNvPr id="297" name="Google Shape;297;p44"/>
                  <p:cNvCxnSpPr>
                    <a:stCxn id="296" idx="1"/>
                    <a:endCxn id="295" idx="3"/>
                  </p:cNvCxnSpPr>
                  <p:nvPr/>
                </p:nvCxnSpPr>
                <p:spPr>
                  <a:xfrm rot="10800000">
                    <a:off x="5478825" y="1337975"/>
                    <a:ext cx="1281000" cy="13800"/>
                  </a:xfrm>
                  <a:prstGeom prst="straightConnector1">
                    <a:avLst/>
                  </a:prstGeom>
                  <a:noFill/>
                  <a:ln w="9525" cap="flat" cmpd="sng">
                    <a:solidFill>
                      <a:schemeClr val="dk2"/>
                    </a:solidFill>
                    <a:prstDash val="solid"/>
                    <a:round/>
                    <a:headEnd type="none" w="med" len="med"/>
                    <a:tailEnd type="triangle" w="med" len="med"/>
                  </a:ln>
                </p:spPr>
              </p:cxnSp>
              <p:pic>
                <p:nvPicPr>
                  <p:cNvPr id="298" name="Google Shape;298;p44"/>
                  <p:cNvPicPr preferRelativeResize="0"/>
                  <p:nvPr/>
                </p:nvPicPr>
                <p:blipFill>
                  <a:blip r:embed="rId4">
                    <a:alphaModFix/>
                  </a:blip>
                  <a:stretch>
                    <a:fillRect/>
                  </a:stretch>
                </p:blipFill>
                <p:spPr>
                  <a:xfrm>
                    <a:off x="5662063" y="913350"/>
                    <a:ext cx="1066800" cy="371475"/>
                  </a:xfrm>
                  <a:prstGeom prst="rect">
                    <a:avLst/>
                  </a:prstGeom>
                  <a:noFill/>
                  <a:ln>
                    <a:noFill/>
                  </a:ln>
                </p:spPr>
              </p:pic>
              <p:sp>
                <p:nvSpPr>
                  <p:cNvPr id="299" name="Google Shape;299;p44"/>
                  <p:cNvSpPr txBox="1"/>
                  <p:nvPr/>
                </p:nvSpPr>
                <p:spPr>
                  <a:xfrm>
                    <a:off x="4806700" y="2691825"/>
                    <a:ext cx="596100" cy="572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Admin</a:t>
                    </a:r>
                    <a:endParaRPr sz="1000"/>
                  </a:p>
                  <a:p>
                    <a:pPr marL="0" lvl="0" indent="0" algn="l" rtl="0">
                      <a:spcBef>
                        <a:spcPts val="0"/>
                      </a:spcBef>
                      <a:spcAft>
                        <a:spcPts val="0"/>
                      </a:spcAft>
                      <a:buNone/>
                    </a:pPr>
                    <a:r>
                      <a:rPr lang="en" sz="1100"/>
                      <a:t>Portal</a:t>
                    </a:r>
                    <a:endParaRPr sz="1100"/>
                  </a:p>
                </p:txBody>
              </p:sp>
            </p:grpSp>
            <p:cxnSp>
              <p:nvCxnSpPr>
                <p:cNvPr id="300" name="Google Shape;300;p44"/>
                <p:cNvCxnSpPr/>
                <p:nvPr/>
              </p:nvCxnSpPr>
              <p:spPr>
                <a:xfrm rot="10800000">
                  <a:off x="5757575" y="3474775"/>
                  <a:ext cx="1534800" cy="570900"/>
                </a:xfrm>
                <a:prstGeom prst="straightConnector1">
                  <a:avLst/>
                </a:prstGeom>
                <a:noFill/>
                <a:ln w="9525" cap="flat" cmpd="sng">
                  <a:solidFill>
                    <a:schemeClr val="dk2"/>
                  </a:solidFill>
                  <a:prstDash val="solid"/>
                  <a:round/>
                  <a:headEnd type="none" w="med" len="med"/>
                  <a:tailEnd type="triangle" w="med" len="med"/>
                </a:ln>
              </p:spPr>
            </p:cxnSp>
            <p:sp>
              <p:nvSpPr>
                <p:cNvPr id="301" name="Google Shape;301;p44"/>
                <p:cNvSpPr txBox="1"/>
                <p:nvPr/>
              </p:nvSpPr>
              <p:spPr>
                <a:xfrm>
                  <a:off x="7355775" y="3791700"/>
                  <a:ext cx="1674000"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80000"/>
                      </a:solidFill>
                    </a:rPr>
                    <a:t>Confidential Client</a:t>
                  </a:r>
                  <a:endParaRPr>
                    <a:solidFill>
                      <a:srgbClr val="980000"/>
                    </a:solidFill>
                  </a:endParaRPr>
                </a:p>
              </p:txBody>
            </p:sp>
          </p:grpSp>
          <p:sp>
            <p:nvSpPr>
              <p:cNvPr id="302" name="Google Shape;302;p44"/>
              <p:cNvSpPr txBox="1"/>
              <p:nvPr/>
            </p:nvSpPr>
            <p:spPr>
              <a:xfrm>
                <a:off x="7913925" y="2688700"/>
                <a:ext cx="951300" cy="3678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API Gateway</a:t>
                </a:r>
                <a:endParaRPr sz="120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5"/>
          <p:cNvSpPr txBox="1">
            <a:spLocks noGrp="1"/>
          </p:cNvSpPr>
          <p:nvPr>
            <p:ph type="body" idx="1"/>
          </p:nvPr>
        </p:nvSpPr>
        <p:spPr>
          <a:xfrm>
            <a:off x="311700" y="1152475"/>
            <a:ext cx="8655900" cy="3598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Request: (POST) (</a:t>
            </a:r>
            <a:r>
              <a:rPr lang="en">
                <a:solidFill>
                  <a:schemeClr val="dk1"/>
                </a:solidFill>
              </a:rPr>
              <a:t>c</a:t>
            </a:r>
            <a:r>
              <a:rPr lang="en" sz="1400">
                <a:solidFill>
                  <a:schemeClr val="dk1"/>
                </a:solidFill>
              </a:rPr>
              <a:t>lient_id</a:t>
            </a:r>
            <a:r>
              <a:rPr lang="en">
                <a:solidFill>
                  <a:schemeClr val="dk1"/>
                </a:solidFill>
              </a:rPr>
              <a:t>, c</a:t>
            </a:r>
            <a:r>
              <a:rPr lang="en" sz="1400">
                <a:solidFill>
                  <a:schemeClr val="dk1"/>
                </a:solidFill>
              </a:rPr>
              <a:t>lient_secret) Content-Type: application/x-www-form-urlencoded</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grant_type=password</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username (Required)</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password (Required)</a:t>
            </a:r>
            <a:endParaRPr>
              <a:solidFill>
                <a:schemeClr val="dk1"/>
              </a:solidFill>
            </a:endParaRPr>
          </a:p>
          <a:p>
            <a:pPr marL="914400" lvl="1" indent="-317500" algn="l" rtl="0">
              <a:spcBef>
                <a:spcPts val="0"/>
              </a:spcBef>
              <a:spcAft>
                <a:spcPts val="0"/>
              </a:spcAft>
              <a:buClr>
                <a:srgbClr val="980000"/>
              </a:buClr>
              <a:buSzPts val="1400"/>
              <a:buChar char="➢"/>
            </a:pPr>
            <a:r>
              <a:rPr lang="en">
                <a:solidFill>
                  <a:srgbClr val="980000"/>
                </a:solidFill>
              </a:rPr>
              <a:t>scope (Optional)</a:t>
            </a:r>
            <a:endParaRPr>
              <a:solidFill>
                <a:srgbClr val="980000"/>
              </a:solidFill>
            </a:endParaRPr>
          </a:p>
          <a:p>
            <a:pPr marL="457200" lvl="0" indent="-317500" algn="l" rtl="0">
              <a:spcBef>
                <a:spcPts val="0"/>
              </a:spcBef>
              <a:spcAft>
                <a:spcPts val="0"/>
              </a:spcAft>
              <a:buClr>
                <a:schemeClr val="dk1"/>
              </a:buClr>
              <a:buSzPts val="1400"/>
              <a:buChar char="❖"/>
            </a:pPr>
            <a:r>
              <a:rPr lang="en" sz="1400">
                <a:solidFill>
                  <a:schemeClr val="dk1"/>
                </a:solidFill>
              </a:rPr>
              <a:t>Response</a:t>
            </a:r>
            <a:endParaRPr sz="1400">
              <a:solidFill>
                <a:schemeClr val="dk1"/>
              </a:solidFill>
            </a:endParaRPr>
          </a:p>
          <a:p>
            <a:pPr marL="457200" lvl="0" indent="0" algn="l" rtl="0">
              <a:spcBef>
                <a:spcPts val="0"/>
              </a:spcBef>
              <a:spcAft>
                <a:spcPts val="0"/>
              </a:spcAft>
              <a:buNone/>
            </a:pPr>
            <a:r>
              <a:rPr lang="en" sz="1100">
                <a:solidFill>
                  <a:schemeClr val="dk1"/>
                </a:solidFill>
              </a:rPr>
              <a:t>Ex:</a:t>
            </a:r>
            <a:endParaRPr sz="1100">
              <a:solidFill>
                <a:schemeClr val="dk1"/>
              </a:solidFill>
            </a:endParaRPr>
          </a:p>
          <a:p>
            <a:pPr marL="457200" lvl="0" indent="0" algn="l" rtl="0">
              <a:spcBef>
                <a:spcPts val="0"/>
              </a:spcBef>
              <a:spcAft>
                <a:spcPts val="0"/>
              </a:spcAft>
              <a:buNone/>
            </a:pPr>
            <a:r>
              <a:rPr lang="en" sz="1100">
                <a:solidFill>
                  <a:schemeClr val="dk1"/>
                </a:solidFill>
              </a:rPr>
              <a:t> {</a:t>
            </a:r>
            <a:br>
              <a:rPr lang="en" sz="1100">
                <a:solidFill>
                  <a:schemeClr val="dk1"/>
                </a:solidFill>
              </a:rPr>
            </a:br>
            <a:r>
              <a:rPr lang="en" sz="1100">
                <a:solidFill>
                  <a:schemeClr val="dk1"/>
                </a:solidFill>
              </a:rPr>
              <a:t>       "access_token":"2YotnFZFEjr1zCsicMWpAA",</a:t>
            </a:r>
            <a:br>
              <a:rPr lang="en" sz="1100">
                <a:solidFill>
                  <a:schemeClr val="dk1"/>
                </a:solidFill>
              </a:rPr>
            </a:br>
            <a:r>
              <a:rPr lang="en" sz="1100">
                <a:solidFill>
                  <a:schemeClr val="dk1"/>
                </a:solidFill>
              </a:rPr>
              <a:t>       "token_type":"Bearer",</a:t>
            </a:r>
            <a:br>
              <a:rPr lang="en" sz="1100">
                <a:solidFill>
                  <a:schemeClr val="dk1"/>
                </a:solidFill>
              </a:rPr>
            </a:br>
            <a:r>
              <a:rPr lang="en" sz="1100">
                <a:solidFill>
                  <a:schemeClr val="dk1"/>
                </a:solidFill>
              </a:rPr>
              <a:t>       "</a:t>
            </a:r>
            <a:r>
              <a:rPr lang="en" sz="1100">
                <a:solidFill>
                  <a:srgbClr val="38761D"/>
                </a:solidFill>
              </a:rPr>
              <a:t>expires_in</a:t>
            </a:r>
            <a:r>
              <a:rPr lang="en" sz="1100">
                <a:solidFill>
                  <a:schemeClr val="dk1"/>
                </a:solidFill>
              </a:rPr>
              <a:t>":3600,  </a:t>
            </a:r>
            <a:br>
              <a:rPr lang="en" sz="1100">
                <a:solidFill>
                  <a:schemeClr val="dk1"/>
                </a:solidFill>
              </a:rPr>
            </a:br>
            <a:r>
              <a:rPr lang="en" sz="1100">
                <a:solidFill>
                  <a:schemeClr val="dk1"/>
                </a:solidFill>
              </a:rPr>
              <a:t>       "refresh_token":"tGzv3JOkF0XG5Qx2TlKWIA",</a:t>
            </a:r>
            <a:br>
              <a:rPr lang="en" sz="1100">
                <a:solidFill>
                  <a:schemeClr val="dk1"/>
                </a:solidFill>
              </a:rPr>
            </a:br>
            <a:r>
              <a:rPr lang="en" sz="1100">
                <a:solidFill>
                  <a:schemeClr val="dk1"/>
                </a:solidFill>
              </a:rPr>
              <a:t>       ...</a:t>
            </a:r>
            <a:br>
              <a:rPr lang="en" sz="1100">
                <a:solidFill>
                  <a:schemeClr val="dk1"/>
                </a:solidFill>
              </a:rPr>
            </a:br>
            <a:r>
              <a:rPr lang="en" sz="1100">
                <a:solidFill>
                  <a:schemeClr val="dk1"/>
                </a:solidFill>
              </a:rPr>
              <a:t>   }</a:t>
            </a:r>
            <a:endParaRPr sz="1900"/>
          </a:p>
        </p:txBody>
      </p:sp>
      <p:sp>
        <p:nvSpPr>
          <p:cNvPr id="308" name="Google Shape;308;p45"/>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sz="2600" b="1">
                <a:solidFill>
                  <a:srgbClr val="0B5394"/>
                </a:solidFill>
              </a:rPr>
              <a:t>Password Credentials Grant (Token endpoint)</a:t>
            </a:r>
            <a:endParaRPr sz="2600" b="1">
              <a:solidFill>
                <a:srgbClr val="0B539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body" idx="1"/>
          </p:nvPr>
        </p:nvSpPr>
        <p:spPr>
          <a:xfrm>
            <a:off x="311700" y="1152475"/>
            <a:ext cx="8520600" cy="38319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1C4587"/>
              </a:buClr>
              <a:buSzPts val="1400"/>
              <a:buChar char="❖"/>
            </a:pPr>
            <a:r>
              <a:rPr lang="en" sz="1000">
                <a:solidFill>
                  <a:schemeClr val="dk1"/>
                </a:solidFill>
              </a:rPr>
              <a:t>Authentication (Traditional client-server)</a:t>
            </a:r>
            <a:endParaRPr sz="1000">
              <a:solidFill>
                <a:schemeClr val="dk1"/>
              </a:solidFill>
            </a:endParaRPr>
          </a:p>
          <a:p>
            <a:pPr marL="457200" marR="0" lvl="0" indent="-317500" algn="l" rtl="0">
              <a:lnSpc>
                <a:spcPct val="115000"/>
              </a:lnSpc>
              <a:spcBef>
                <a:spcPts val="0"/>
              </a:spcBef>
              <a:spcAft>
                <a:spcPts val="0"/>
              </a:spcAft>
              <a:buClr>
                <a:srgbClr val="1C4587"/>
              </a:buClr>
              <a:buSzPts val="1400"/>
              <a:buChar char="❖"/>
            </a:pPr>
            <a:r>
              <a:rPr lang="en" sz="1000">
                <a:solidFill>
                  <a:schemeClr val="dk1"/>
                </a:solidFill>
              </a:rPr>
              <a:t>Overview</a:t>
            </a:r>
            <a:endParaRPr sz="1000">
              <a:solidFill>
                <a:schemeClr val="dk1"/>
              </a:solidFill>
            </a:endParaRPr>
          </a:p>
          <a:p>
            <a:pPr marL="457200" lvl="0" indent="-317500" algn="l" rtl="0">
              <a:spcBef>
                <a:spcPts val="0"/>
              </a:spcBef>
              <a:spcAft>
                <a:spcPts val="0"/>
              </a:spcAft>
              <a:buClr>
                <a:srgbClr val="1C4587"/>
              </a:buClr>
              <a:buSzPts val="1400"/>
              <a:buChar char="❖"/>
            </a:pPr>
            <a:r>
              <a:rPr lang="en" sz="1000">
                <a:solidFill>
                  <a:schemeClr val="dk1"/>
                </a:solidFill>
              </a:rPr>
              <a:t>Role &amp; Responsibility</a:t>
            </a:r>
            <a:endParaRPr sz="1000">
              <a:solidFill>
                <a:schemeClr val="dk1"/>
              </a:solidFill>
            </a:endParaRPr>
          </a:p>
          <a:p>
            <a:pPr marL="457200" lvl="0" indent="-317500" algn="l" rtl="0">
              <a:spcBef>
                <a:spcPts val="0"/>
              </a:spcBef>
              <a:spcAft>
                <a:spcPts val="0"/>
              </a:spcAft>
              <a:buClr>
                <a:srgbClr val="1C4587"/>
              </a:buClr>
              <a:buSzPts val="1400"/>
              <a:buChar char="❖"/>
            </a:pPr>
            <a:r>
              <a:rPr lang="en" sz="1000">
                <a:solidFill>
                  <a:schemeClr val="dk1"/>
                </a:solidFill>
              </a:rPr>
              <a:t>Authorization Grant</a:t>
            </a:r>
            <a:endParaRPr sz="1000">
              <a:solidFill>
                <a:schemeClr val="dk1"/>
              </a:solidFill>
            </a:endParaRPr>
          </a:p>
          <a:p>
            <a:pPr marL="457200" lvl="0" indent="-317500" algn="l" rtl="0">
              <a:spcBef>
                <a:spcPts val="0"/>
              </a:spcBef>
              <a:spcAft>
                <a:spcPts val="0"/>
              </a:spcAft>
              <a:buClr>
                <a:srgbClr val="1C4587"/>
              </a:buClr>
              <a:buSzPts val="1400"/>
              <a:buChar char="❖"/>
            </a:pPr>
            <a:r>
              <a:rPr lang="en" sz="1000">
                <a:solidFill>
                  <a:schemeClr val="dk1"/>
                </a:solidFill>
              </a:rPr>
              <a:t>Refresh Token</a:t>
            </a:r>
            <a:endParaRPr sz="1000">
              <a:solidFill>
                <a:schemeClr val="dk1"/>
              </a:solidFill>
            </a:endParaRPr>
          </a:p>
          <a:p>
            <a:pPr marL="457200" lvl="0" indent="-317500" algn="l" rtl="0">
              <a:spcBef>
                <a:spcPts val="0"/>
              </a:spcBef>
              <a:spcAft>
                <a:spcPts val="0"/>
              </a:spcAft>
              <a:buClr>
                <a:srgbClr val="1C4587"/>
              </a:buClr>
              <a:buSzPts val="1400"/>
              <a:buChar char="❖"/>
            </a:pPr>
            <a:r>
              <a:rPr lang="en" sz="1000">
                <a:solidFill>
                  <a:schemeClr val="dk1"/>
                </a:solidFill>
              </a:rPr>
              <a:t>Client</a:t>
            </a:r>
            <a:endParaRPr sz="1000">
              <a:solidFill>
                <a:schemeClr val="dk1"/>
              </a:solidFill>
            </a:endParaRPr>
          </a:p>
          <a:p>
            <a:pPr marL="457200" lvl="0" indent="-317500" algn="l" rtl="0">
              <a:spcBef>
                <a:spcPts val="0"/>
              </a:spcBef>
              <a:spcAft>
                <a:spcPts val="0"/>
              </a:spcAft>
              <a:buClr>
                <a:srgbClr val="1C4587"/>
              </a:buClr>
              <a:buSzPts val="1400"/>
              <a:buChar char="❖"/>
            </a:pPr>
            <a:r>
              <a:rPr lang="en" sz="1000">
                <a:solidFill>
                  <a:schemeClr val="dk1"/>
                </a:solidFill>
              </a:rPr>
              <a:t>Protocol Endpoints</a:t>
            </a:r>
            <a:endParaRPr sz="1000">
              <a:solidFill>
                <a:schemeClr val="dk1"/>
              </a:solidFill>
            </a:endParaRPr>
          </a:p>
          <a:p>
            <a:pPr marL="457200" lvl="0" indent="-317500" algn="l" rtl="0">
              <a:spcBef>
                <a:spcPts val="0"/>
              </a:spcBef>
              <a:spcAft>
                <a:spcPts val="0"/>
              </a:spcAft>
              <a:buClr>
                <a:srgbClr val="1C4587"/>
              </a:buClr>
              <a:buSzPts val="1400"/>
              <a:buChar char="❖"/>
            </a:pPr>
            <a:r>
              <a:rPr lang="en" sz="1000">
                <a:solidFill>
                  <a:schemeClr val="dk1"/>
                </a:solidFill>
              </a:rPr>
              <a:t>Authorization Code Grant</a:t>
            </a:r>
            <a:endParaRPr sz="1000">
              <a:solidFill>
                <a:schemeClr val="dk1"/>
              </a:solidFill>
            </a:endParaRPr>
          </a:p>
          <a:p>
            <a:pPr marL="457200" lvl="0" indent="-317500" algn="l" rtl="0">
              <a:spcBef>
                <a:spcPts val="0"/>
              </a:spcBef>
              <a:spcAft>
                <a:spcPts val="0"/>
              </a:spcAft>
              <a:buClr>
                <a:srgbClr val="1C4587"/>
              </a:buClr>
              <a:buSzPts val="1400"/>
              <a:buChar char="❖"/>
            </a:pPr>
            <a:r>
              <a:rPr lang="en" sz="1000">
                <a:solidFill>
                  <a:schemeClr val="dk1"/>
                </a:solidFill>
              </a:rPr>
              <a:t>Implicit Grant</a:t>
            </a:r>
            <a:endParaRPr sz="1000">
              <a:solidFill>
                <a:schemeClr val="dk1"/>
              </a:solidFill>
            </a:endParaRPr>
          </a:p>
          <a:p>
            <a:pPr marL="457200" lvl="0" indent="-317500" algn="l" rtl="0">
              <a:spcBef>
                <a:spcPts val="0"/>
              </a:spcBef>
              <a:spcAft>
                <a:spcPts val="0"/>
              </a:spcAft>
              <a:buClr>
                <a:srgbClr val="1C4587"/>
              </a:buClr>
              <a:buSzPts val="1400"/>
              <a:buChar char="❖"/>
            </a:pPr>
            <a:r>
              <a:rPr lang="en" sz="1000">
                <a:solidFill>
                  <a:schemeClr val="dk1"/>
                </a:solidFill>
              </a:rPr>
              <a:t>Password Credentials Grant</a:t>
            </a:r>
            <a:endParaRPr sz="1000">
              <a:solidFill>
                <a:schemeClr val="dk1"/>
              </a:solidFill>
            </a:endParaRPr>
          </a:p>
          <a:p>
            <a:pPr marL="457200" lvl="0" indent="-317500" algn="l" rtl="0">
              <a:spcBef>
                <a:spcPts val="0"/>
              </a:spcBef>
              <a:spcAft>
                <a:spcPts val="0"/>
              </a:spcAft>
              <a:buClr>
                <a:srgbClr val="1C4587"/>
              </a:buClr>
              <a:buSzPts val="1400"/>
              <a:buChar char="❖"/>
            </a:pPr>
            <a:r>
              <a:rPr lang="en" sz="1000">
                <a:solidFill>
                  <a:schemeClr val="dk1"/>
                </a:solidFill>
              </a:rPr>
              <a:t>Client Credentials Grant</a:t>
            </a:r>
            <a:endParaRPr sz="1000">
              <a:solidFill>
                <a:schemeClr val="dk1"/>
              </a:solidFill>
            </a:endParaRPr>
          </a:p>
          <a:p>
            <a:pPr marL="457200" lvl="0" indent="-317500" algn="l" rtl="0">
              <a:spcBef>
                <a:spcPts val="0"/>
              </a:spcBef>
              <a:spcAft>
                <a:spcPts val="0"/>
              </a:spcAft>
              <a:buClr>
                <a:srgbClr val="1C4587"/>
              </a:buClr>
              <a:buSzPts val="1400"/>
              <a:buChar char="❖"/>
            </a:pPr>
            <a:r>
              <a:rPr lang="en" sz="1000">
                <a:solidFill>
                  <a:schemeClr val="dk1"/>
                </a:solidFill>
              </a:rPr>
              <a:t>Refresh Token Grant</a:t>
            </a:r>
            <a:endParaRPr sz="1000">
              <a:solidFill>
                <a:schemeClr val="dk1"/>
              </a:solidFill>
            </a:endParaRPr>
          </a:p>
          <a:p>
            <a:pPr marL="457200" lvl="0" indent="-317500" algn="l" rtl="0">
              <a:spcBef>
                <a:spcPts val="0"/>
              </a:spcBef>
              <a:spcAft>
                <a:spcPts val="0"/>
              </a:spcAft>
              <a:buClr>
                <a:srgbClr val="1C4587"/>
              </a:buClr>
              <a:buSzPts val="1400"/>
              <a:buChar char="❖"/>
            </a:pPr>
            <a:r>
              <a:rPr lang="en" sz="1000">
                <a:solidFill>
                  <a:schemeClr val="dk1"/>
                </a:solidFill>
              </a:rPr>
              <a:t>Device Code Grant</a:t>
            </a:r>
            <a:endParaRPr sz="1000">
              <a:solidFill>
                <a:schemeClr val="dk1"/>
              </a:solidFill>
            </a:endParaRPr>
          </a:p>
          <a:p>
            <a:pPr marL="457200" lvl="0" indent="-317500" algn="l" rtl="0">
              <a:spcBef>
                <a:spcPts val="0"/>
              </a:spcBef>
              <a:spcAft>
                <a:spcPts val="0"/>
              </a:spcAft>
              <a:buClr>
                <a:srgbClr val="1C4587"/>
              </a:buClr>
              <a:buSzPts val="1400"/>
              <a:buChar char="❖"/>
            </a:pPr>
            <a:r>
              <a:rPr lang="en" sz="1000">
                <a:solidFill>
                  <a:schemeClr val="dk1"/>
                </a:solidFill>
              </a:rPr>
              <a:t>Equator</a:t>
            </a:r>
            <a:endParaRPr sz="1000">
              <a:solidFill>
                <a:schemeClr val="dk1"/>
              </a:solidFill>
            </a:endParaRPr>
          </a:p>
          <a:p>
            <a:pPr marL="457200" lvl="0" indent="-317500" algn="l" rtl="0">
              <a:spcBef>
                <a:spcPts val="0"/>
              </a:spcBef>
              <a:spcAft>
                <a:spcPts val="0"/>
              </a:spcAft>
              <a:buClr>
                <a:srgbClr val="1C4587"/>
              </a:buClr>
              <a:buSzPts val="1400"/>
              <a:buChar char="❖"/>
            </a:pPr>
            <a:r>
              <a:rPr lang="en" sz="1000">
                <a:solidFill>
                  <a:schemeClr val="dk1"/>
                </a:solidFill>
              </a:rPr>
              <a:t>Database</a:t>
            </a:r>
            <a:endParaRPr sz="1000">
              <a:solidFill>
                <a:schemeClr val="dk1"/>
              </a:solidFill>
            </a:endParaRPr>
          </a:p>
        </p:txBody>
      </p:sp>
      <p:sp>
        <p:nvSpPr>
          <p:cNvPr id="128" name="Google Shape;128;p27"/>
          <p:cNvSpPr txBox="1">
            <a:spLocks noGrp="1"/>
          </p:cNvSpPr>
          <p:nvPr>
            <p:ph type="title"/>
          </p:nvPr>
        </p:nvSpPr>
        <p:spPr>
          <a:xfrm>
            <a:off x="311700" y="445025"/>
            <a:ext cx="8520600" cy="572700"/>
          </a:xfrm>
          <a:prstGeom prst="rect">
            <a:avLst/>
          </a:prstGeom>
          <a:solidFill>
            <a:srgbClr val="F3F3F3"/>
          </a:solidFill>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0B5394"/>
                </a:solidFill>
              </a:rPr>
              <a:t>Agenda</a:t>
            </a:r>
            <a:endParaRPr b="1">
              <a:solidFill>
                <a:srgbClr val="0B5394"/>
              </a:solidFill>
            </a:endParaRPr>
          </a:p>
        </p:txBody>
      </p:sp>
    </p:spTree>
    <p:extLst>
      <p:ext uri="{BB962C8B-B14F-4D97-AF65-F5344CB8AC3E}">
        <p14:creationId xmlns:p14="http://schemas.microsoft.com/office/powerpoint/2010/main" val="827688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6"/>
          <p:cNvSpPr txBox="1">
            <a:spLocks noGrp="1"/>
          </p:cNvSpPr>
          <p:nvPr>
            <p:ph type="body" idx="1"/>
          </p:nvPr>
        </p:nvSpPr>
        <p:spPr>
          <a:xfrm>
            <a:off x="311700" y="3714150"/>
            <a:ext cx="8323800" cy="11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980000"/>
                </a:solidFill>
              </a:rPr>
              <a:t>Used when:</a:t>
            </a:r>
            <a:r>
              <a:rPr lang="en" sz="1300">
                <a:solidFill>
                  <a:schemeClr val="dk1"/>
                </a:solidFill>
              </a:rPr>
              <a:t> (OR)</a:t>
            </a:r>
            <a:endParaRPr sz="1300">
              <a:solidFill>
                <a:schemeClr val="dk1"/>
              </a:solidFill>
            </a:endParaRPr>
          </a:p>
          <a:p>
            <a:pPr marL="457200" lvl="0" indent="-311150" algn="l" rtl="0">
              <a:spcBef>
                <a:spcPts val="1000"/>
              </a:spcBef>
              <a:spcAft>
                <a:spcPts val="0"/>
              </a:spcAft>
              <a:buClr>
                <a:schemeClr val="dk1"/>
              </a:buClr>
              <a:buSzPts val="1300"/>
              <a:buChar char="❖"/>
            </a:pPr>
            <a:r>
              <a:rPr lang="en" sz="1300">
                <a:solidFill>
                  <a:schemeClr val="dk1"/>
                </a:solidFill>
              </a:rPr>
              <a:t>Client is requesting access to the protected resources under its control,</a:t>
            </a:r>
            <a:endParaRPr sz="1300">
              <a:solidFill>
                <a:schemeClr val="dk1"/>
              </a:solidFill>
            </a:endParaRPr>
          </a:p>
          <a:p>
            <a:pPr marL="457200" lvl="0" indent="-311150" algn="l" rtl="0">
              <a:spcBef>
                <a:spcPts val="1000"/>
              </a:spcBef>
              <a:spcAft>
                <a:spcPts val="0"/>
              </a:spcAft>
              <a:buClr>
                <a:schemeClr val="dk1"/>
              </a:buClr>
              <a:buSzPts val="1300"/>
              <a:buChar char="❖"/>
            </a:pPr>
            <a:r>
              <a:rPr lang="en" sz="1300">
                <a:solidFill>
                  <a:schemeClr val="dk1"/>
                </a:solidFill>
              </a:rPr>
              <a:t>Those of another resource owner that have been previously arranged with the authorization server</a:t>
            </a:r>
            <a:endParaRPr sz="2100"/>
          </a:p>
        </p:txBody>
      </p:sp>
      <p:sp>
        <p:nvSpPr>
          <p:cNvPr id="314" name="Google Shape;314;p46"/>
          <p:cNvSpPr txBox="1">
            <a:spLocks noGrp="1"/>
          </p:cNvSpPr>
          <p:nvPr>
            <p:ph type="title"/>
          </p:nvPr>
        </p:nvSpPr>
        <p:spPr>
          <a:xfrm>
            <a:off x="235500" y="64025"/>
            <a:ext cx="8520600" cy="5727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sz="2600" b="1">
                <a:solidFill>
                  <a:srgbClr val="0B5394"/>
                </a:solidFill>
              </a:rPr>
              <a:t>Client Credentials Grant</a:t>
            </a:r>
            <a:endParaRPr sz="2600">
              <a:solidFill>
                <a:srgbClr val="0B5394"/>
              </a:solidFill>
            </a:endParaRPr>
          </a:p>
        </p:txBody>
      </p:sp>
      <p:pic>
        <p:nvPicPr>
          <p:cNvPr id="315" name="Google Shape;315;p46"/>
          <p:cNvPicPr preferRelativeResize="0"/>
          <p:nvPr/>
        </p:nvPicPr>
        <p:blipFill>
          <a:blip r:embed="rId3">
            <a:alphaModFix/>
          </a:blip>
          <a:stretch>
            <a:fillRect/>
          </a:stretch>
        </p:blipFill>
        <p:spPr>
          <a:xfrm>
            <a:off x="1966350" y="723900"/>
            <a:ext cx="4895850" cy="1085850"/>
          </a:xfrm>
          <a:prstGeom prst="rect">
            <a:avLst/>
          </a:prstGeom>
          <a:noFill/>
          <a:ln>
            <a:noFill/>
          </a:ln>
        </p:spPr>
      </p:pic>
      <p:pic>
        <p:nvPicPr>
          <p:cNvPr id="316" name="Google Shape;316;p46"/>
          <p:cNvPicPr preferRelativeResize="0"/>
          <p:nvPr/>
        </p:nvPicPr>
        <p:blipFill>
          <a:blip r:embed="rId3">
            <a:alphaModFix/>
          </a:blip>
          <a:stretch>
            <a:fillRect/>
          </a:stretch>
        </p:blipFill>
        <p:spPr>
          <a:xfrm>
            <a:off x="1966350" y="2095500"/>
            <a:ext cx="4895850" cy="1085850"/>
          </a:xfrm>
          <a:prstGeom prst="rect">
            <a:avLst/>
          </a:prstGeom>
          <a:noFill/>
          <a:ln>
            <a:noFill/>
          </a:ln>
        </p:spPr>
      </p:pic>
      <p:sp>
        <p:nvSpPr>
          <p:cNvPr id="317" name="Google Shape;317;p46"/>
          <p:cNvSpPr txBox="1"/>
          <p:nvPr/>
        </p:nvSpPr>
        <p:spPr>
          <a:xfrm>
            <a:off x="5619950" y="2371450"/>
            <a:ext cx="1093800" cy="285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Api Gateway</a:t>
            </a:r>
            <a:endParaRPr sz="1200"/>
          </a:p>
        </p:txBody>
      </p:sp>
      <p:sp>
        <p:nvSpPr>
          <p:cNvPr id="318" name="Google Shape;318;p46"/>
          <p:cNvSpPr txBox="1"/>
          <p:nvPr/>
        </p:nvSpPr>
        <p:spPr>
          <a:xfrm>
            <a:off x="2101525" y="2343525"/>
            <a:ext cx="702900" cy="429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Channel</a:t>
            </a:r>
            <a:endParaRPr sz="1000"/>
          </a:p>
          <a:p>
            <a:pPr marL="0" lvl="0" indent="0" algn="l" rtl="0">
              <a:spcBef>
                <a:spcPts val="0"/>
              </a:spcBef>
              <a:spcAft>
                <a:spcPts val="0"/>
              </a:spcAft>
              <a:buNone/>
            </a:pPr>
            <a:r>
              <a:rPr lang="en" sz="1000"/>
              <a:t>Gateway</a:t>
            </a:r>
            <a:endParaRPr sz="1000"/>
          </a:p>
        </p:txBody>
      </p:sp>
      <p:sp>
        <p:nvSpPr>
          <p:cNvPr id="319" name="Google Shape;319;p46"/>
          <p:cNvSpPr/>
          <p:nvPr/>
        </p:nvSpPr>
        <p:spPr>
          <a:xfrm>
            <a:off x="109725" y="1051975"/>
            <a:ext cx="1522500" cy="627000"/>
          </a:xfrm>
          <a:prstGeom prst="wedgeRoundRectCallout">
            <a:avLst>
              <a:gd name="adj1" fmla="val 76906"/>
              <a:gd name="adj2" fmla="val 136196"/>
              <a:gd name="adj3" fmla="val 0"/>
            </a:avLst>
          </a:prstGeom>
          <a:solidFill>
            <a:schemeClr val="lt2"/>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Sync clients</a:t>
            </a:r>
            <a:endParaRPr sz="1000"/>
          </a:p>
        </p:txBody>
      </p:sp>
      <p:cxnSp>
        <p:nvCxnSpPr>
          <p:cNvPr id="320" name="Google Shape;320;p46"/>
          <p:cNvCxnSpPr/>
          <p:nvPr/>
        </p:nvCxnSpPr>
        <p:spPr>
          <a:xfrm rot="10800000" flipH="1">
            <a:off x="574350" y="2867025"/>
            <a:ext cx="1468200" cy="3600"/>
          </a:xfrm>
          <a:prstGeom prst="straightConnector1">
            <a:avLst/>
          </a:prstGeom>
          <a:noFill/>
          <a:ln w="9525" cap="flat" cmpd="sng">
            <a:solidFill>
              <a:schemeClr val="dk2"/>
            </a:solidFill>
            <a:prstDash val="solid"/>
            <a:round/>
            <a:headEnd type="none" w="med" len="med"/>
            <a:tailEnd type="triangle" w="med" len="med"/>
          </a:ln>
        </p:spPr>
      </p:cxnSp>
      <p:cxnSp>
        <p:nvCxnSpPr>
          <p:cNvPr id="321" name="Google Shape;321;p46"/>
          <p:cNvCxnSpPr/>
          <p:nvPr/>
        </p:nvCxnSpPr>
        <p:spPr>
          <a:xfrm rot="10800000">
            <a:off x="617250" y="3053625"/>
            <a:ext cx="1386000" cy="0"/>
          </a:xfrm>
          <a:prstGeom prst="straightConnector1">
            <a:avLst/>
          </a:prstGeom>
          <a:noFill/>
          <a:ln w="9525" cap="flat" cmpd="sng">
            <a:solidFill>
              <a:schemeClr val="dk2"/>
            </a:solidFill>
            <a:prstDash val="solid"/>
            <a:round/>
            <a:headEnd type="none" w="med" len="med"/>
            <a:tailEnd type="triangle" w="med" len="med"/>
          </a:ln>
        </p:spPr>
      </p:cxnSp>
      <p:sp>
        <p:nvSpPr>
          <p:cNvPr id="322" name="Google Shape;322;p46"/>
          <p:cNvSpPr txBox="1"/>
          <p:nvPr/>
        </p:nvSpPr>
        <p:spPr>
          <a:xfrm>
            <a:off x="812125" y="2601825"/>
            <a:ext cx="702900" cy="2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Request</a:t>
            </a:r>
            <a:endParaRPr sz="1000"/>
          </a:p>
        </p:txBody>
      </p:sp>
      <p:sp>
        <p:nvSpPr>
          <p:cNvPr id="323" name="Google Shape;323;p46"/>
          <p:cNvSpPr/>
          <p:nvPr/>
        </p:nvSpPr>
        <p:spPr>
          <a:xfrm>
            <a:off x="3728625" y="2980350"/>
            <a:ext cx="1281000" cy="42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Channel Adapter</a:t>
            </a:r>
            <a:endParaRPr sz="1000"/>
          </a:p>
        </p:txBody>
      </p:sp>
      <p:cxnSp>
        <p:nvCxnSpPr>
          <p:cNvPr id="324" name="Google Shape;324;p46"/>
          <p:cNvCxnSpPr/>
          <p:nvPr/>
        </p:nvCxnSpPr>
        <p:spPr>
          <a:xfrm rot="10800000" flipH="1">
            <a:off x="2929625" y="3095775"/>
            <a:ext cx="789300" cy="11400"/>
          </a:xfrm>
          <a:prstGeom prst="straightConnector1">
            <a:avLst/>
          </a:prstGeom>
          <a:noFill/>
          <a:ln w="9525" cap="flat" cmpd="sng">
            <a:solidFill>
              <a:schemeClr val="dk2"/>
            </a:solidFill>
            <a:prstDash val="solid"/>
            <a:round/>
            <a:headEnd type="none" w="med" len="med"/>
            <a:tailEnd type="triangle" w="med" len="med"/>
          </a:ln>
        </p:spPr>
      </p:cxnSp>
      <p:sp>
        <p:nvSpPr>
          <p:cNvPr id="325" name="Google Shape;325;p46"/>
          <p:cNvSpPr/>
          <p:nvPr/>
        </p:nvSpPr>
        <p:spPr>
          <a:xfrm>
            <a:off x="4713625" y="36875"/>
            <a:ext cx="3618600" cy="1276800"/>
          </a:xfrm>
          <a:prstGeom prst="wedgeRoundRectCallout">
            <a:avLst>
              <a:gd name="adj1" fmla="val -102455"/>
              <a:gd name="adj2" fmla="val 115972"/>
              <a:gd name="adj3" fmla="val 0"/>
            </a:avLst>
          </a:prstGeom>
          <a:solidFill>
            <a:schemeClr val="lt2"/>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rPr>
              <a:t>+ Verify Access token: </a:t>
            </a:r>
            <a:r>
              <a:rPr lang="en" sz="1000">
                <a:solidFill>
                  <a:schemeClr val="dk1"/>
                </a:solidFill>
              </a:rPr>
              <a:t>/v3.8/oauth/token/verification</a:t>
            </a:r>
            <a:br>
              <a:rPr lang="en" sz="1000">
                <a:solidFill>
                  <a:schemeClr val="dk1"/>
                </a:solidFill>
              </a:rPr>
            </a:br>
            <a:r>
              <a:rPr lang="en" sz="1000">
                <a:solidFill>
                  <a:schemeClr val="dk1"/>
                </a:solidFill>
              </a:rPr>
              <a:t>is_required_access_token=false</a:t>
            </a:r>
            <a:endParaRPr sz="1000">
              <a:solidFill>
                <a:schemeClr val="dk1"/>
              </a:solidFill>
            </a:endParaRPr>
          </a:p>
          <a:p>
            <a:pPr marL="0" lvl="0" indent="0" algn="l" rtl="0">
              <a:spcBef>
                <a:spcPts val="0"/>
              </a:spcBef>
              <a:spcAft>
                <a:spcPts val="0"/>
              </a:spcAft>
              <a:buNone/>
            </a:pPr>
            <a:r>
              <a:rPr lang="en" sz="1000">
                <a:solidFill>
                  <a:schemeClr val="dk1"/>
                </a:solidFill>
              </a:rPr>
              <a:t>( </a:t>
            </a:r>
            <a:r>
              <a:rPr lang="en" sz="1000" b="1">
                <a:solidFill>
                  <a:schemeClr val="dk1"/>
                </a:solidFill>
              </a:rPr>
              <a:t>Oauth2 ? </a:t>
            </a:r>
            <a:r>
              <a:rPr lang="en" sz="1000">
                <a:solidFill>
                  <a:schemeClr val="dk1"/>
                </a:solidFill>
              </a:rPr>
              <a:t>)</a:t>
            </a:r>
            <a:endParaRPr sz="10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body" idx="1"/>
          </p:nvPr>
        </p:nvSpPr>
        <p:spPr>
          <a:xfrm>
            <a:off x="311700" y="1685875"/>
            <a:ext cx="8655900" cy="2637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Request: (POST) (</a:t>
            </a:r>
            <a:r>
              <a:rPr lang="en">
                <a:solidFill>
                  <a:schemeClr val="dk1"/>
                </a:solidFill>
              </a:rPr>
              <a:t>c</a:t>
            </a:r>
            <a:r>
              <a:rPr lang="en" sz="1400">
                <a:solidFill>
                  <a:schemeClr val="dk1"/>
                </a:solidFill>
              </a:rPr>
              <a:t>lient_id</a:t>
            </a:r>
            <a:r>
              <a:rPr lang="en">
                <a:solidFill>
                  <a:schemeClr val="dk1"/>
                </a:solidFill>
              </a:rPr>
              <a:t>, c</a:t>
            </a:r>
            <a:r>
              <a:rPr lang="en" sz="1400">
                <a:solidFill>
                  <a:schemeClr val="dk1"/>
                </a:solidFill>
              </a:rPr>
              <a:t>lient_secret) Content-Type: application/x-www-form-urlencoded</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grant_type=client_credentials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scope (Optional)</a:t>
            </a:r>
            <a:endParaRPr>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Response</a:t>
            </a:r>
            <a:endParaRPr sz="1400">
              <a:solidFill>
                <a:schemeClr val="dk1"/>
              </a:solidFill>
            </a:endParaRPr>
          </a:p>
          <a:p>
            <a:pPr marL="457200" lvl="0" indent="0" algn="l" rtl="0">
              <a:spcBef>
                <a:spcPts val="0"/>
              </a:spcBef>
              <a:spcAft>
                <a:spcPts val="0"/>
              </a:spcAft>
              <a:buNone/>
            </a:pPr>
            <a:r>
              <a:rPr lang="en" sz="1100">
                <a:solidFill>
                  <a:schemeClr val="dk1"/>
                </a:solidFill>
              </a:rPr>
              <a:t>Ex:</a:t>
            </a:r>
            <a:endParaRPr sz="1100">
              <a:solidFill>
                <a:schemeClr val="dk1"/>
              </a:solidFill>
            </a:endParaRPr>
          </a:p>
          <a:p>
            <a:pPr marL="457200" lvl="0" indent="0" algn="l" rtl="0">
              <a:spcBef>
                <a:spcPts val="0"/>
              </a:spcBef>
              <a:spcAft>
                <a:spcPts val="0"/>
              </a:spcAft>
              <a:buNone/>
            </a:pPr>
            <a:r>
              <a:rPr lang="en" sz="1100">
                <a:solidFill>
                  <a:schemeClr val="dk1"/>
                </a:solidFill>
              </a:rPr>
              <a:t> {</a:t>
            </a:r>
            <a:br>
              <a:rPr lang="en" sz="1100">
                <a:solidFill>
                  <a:schemeClr val="dk1"/>
                </a:solidFill>
              </a:rPr>
            </a:br>
            <a:r>
              <a:rPr lang="en" sz="1100">
                <a:solidFill>
                  <a:schemeClr val="dk1"/>
                </a:solidFill>
              </a:rPr>
              <a:t>       "access_token":"2YotnFZFEjr1zCsicMWpAA",</a:t>
            </a:r>
            <a:br>
              <a:rPr lang="en" sz="1100">
                <a:solidFill>
                  <a:schemeClr val="dk1"/>
                </a:solidFill>
              </a:rPr>
            </a:br>
            <a:r>
              <a:rPr lang="en" sz="1100">
                <a:solidFill>
                  <a:schemeClr val="dk1"/>
                </a:solidFill>
              </a:rPr>
              <a:t>       "token_type":"Bearer",</a:t>
            </a:r>
            <a:br>
              <a:rPr lang="en" sz="1100">
                <a:solidFill>
                  <a:schemeClr val="dk1"/>
                </a:solidFill>
              </a:rPr>
            </a:br>
            <a:r>
              <a:rPr lang="en" sz="1100">
                <a:solidFill>
                  <a:schemeClr val="dk1"/>
                </a:solidFill>
              </a:rPr>
              <a:t>       "</a:t>
            </a:r>
            <a:r>
              <a:rPr lang="en" sz="1100">
                <a:solidFill>
                  <a:srgbClr val="38761D"/>
                </a:solidFill>
              </a:rPr>
              <a:t>expires_in</a:t>
            </a:r>
            <a:r>
              <a:rPr lang="en" sz="1100">
                <a:solidFill>
                  <a:schemeClr val="dk1"/>
                </a:solidFill>
              </a:rPr>
              <a:t>":3600,  </a:t>
            </a:r>
            <a:br>
              <a:rPr lang="en" sz="1100">
                <a:solidFill>
                  <a:schemeClr val="dk1"/>
                </a:solidFill>
              </a:rPr>
            </a:br>
            <a:r>
              <a:rPr lang="en" sz="1100">
                <a:solidFill>
                  <a:schemeClr val="dk1"/>
                </a:solidFill>
              </a:rPr>
              <a:t>        ...</a:t>
            </a:r>
            <a:br>
              <a:rPr lang="en" sz="1100">
                <a:solidFill>
                  <a:schemeClr val="dk1"/>
                </a:solidFill>
              </a:rPr>
            </a:br>
            <a:r>
              <a:rPr lang="en" sz="1100">
                <a:solidFill>
                  <a:schemeClr val="dk1"/>
                </a:solidFill>
              </a:rPr>
              <a:t>   }</a:t>
            </a:r>
            <a:endParaRPr sz="1900"/>
          </a:p>
        </p:txBody>
      </p:sp>
      <p:sp>
        <p:nvSpPr>
          <p:cNvPr id="331" name="Google Shape;331;p4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sz="2600" b="1">
                <a:solidFill>
                  <a:srgbClr val="0B5394"/>
                </a:solidFill>
              </a:rPr>
              <a:t>Client Credentials Grant (Token endpoint)</a:t>
            </a:r>
            <a:endParaRPr sz="2600" b="1">
              <a:solidFill>
                <a:srgbClr val="0B539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8"/>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sz="2600" b="1">
                <a:solidFill>
                  <a:srgbClr val="0B5394"/>
                </a:solidFill>
              </a:rPr>
              <a:t>Refresh Token Grant</a:t>
            </a:r>
            <a:endParaRPr sz="2600">
              <a:solidFill>
                <a:srgbClr val="0B5394"/>
              </a:solidFill>
            </a:endParaRPr>
          </a:p>
        </p:txBody>
      </p:sp>
      <p:pic>
        <p:nvPicPr>
          <p:cNvPr id="337" name="Google Shape;337;p48"/>
          <p:cNvPicPr preferRelativeResize="0"/>
          <p:nvPr/>
        </p:nvPicPr>
        <p:blipFill>
          <a:blip r:embed="rId3">
            <a:alphaModFix/>
          </a:blip>
          <a:stretch>
            <a:fillRect/>
          </a:stretch>
        </p:blipFill>
        <p:spPr>
          <a:xfrm>
            <a:off x="2420175" y="1353600"/>
            <a:ext cx="4895850" cy="1085850"/>
          </a:xfrm>
          <a:prstGeom prst="rect">
            <a:avLst/>
          </a:prstGeom>
          <a:noFill/>
          <a:ln>
            <a:noFill/>
          </a:ln>
        </p:spPr>
      </p:pic>
      <p:sp>
        <p:nvSpPr>
          <p:cNvPr id="338" name="Google Shape;338;p48"/>
          <p:cNvSpPr txBox="1">
            <a:spLocks noGrp="1"/>
          </p:cNvSpPr>
          <p:nvPr>
            <p:ph type="body" idx="1"/>
          </p:nvPr>
        </p:nvSpPr>
        <p:spPr>
          <a:xfrm>
            <a:off x="159300" y="3250925"/>
            <a:ext cx="4593600" cy="1775100"/>
          </a:xfrm>
          <a:prstGeom prst="rect">
            <a:avLst/>
          </a:prstGeom>
          <a:ln w="9525" cap="flat" cmpd="sng">
            <a:solidFill>
              <a:srgbClr val="A4C2F4"/>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Char char="❖"/>
            </a:pPr>
            <a:r>
              <a:rPr lang="en" sz="1200">
                <a:solidFill>
                  <a:schemeClr val="dk1"/>
                </a:solidFill>
              </a:rPr>
              <a:t>Request: (POST)</a:t>
            </a:r>
            <a:endParaRPr sz="1200">
              <a:solidFill>
                <a:schemeClr val="dk1"/>
              </a:solidFill>
            </a:endParaRPr>
          </a:p>
          <a:p>
            <a:pPr marL="914400" lvl="1" indent="-304800" algn="l" rtl="0">
              <a:spcBef>
                <a:spcPts val="0"/>
              </a:spcBef>
              <a:spcAft>
                <a:spcPts val="0"/>
              </a:spcAft>
              <a:buClr>
                <a:schemeClr val="dk1"/>
              </a:buClr>
              <a:buSzPts val="1200"/>
              <a:buChar char="➢"/>
            </a:pPr>
            <a:r>
              <a:rPr lang="en" sz="1200">
                <a:solidFill>
                  <a:schemeClr val="dk1"/>
                </a:solidFill>
              </a:rPr>
              <a:t>Content-Type:application/x-www-form-urlencoded</a:t>
            </a:r>
            <a:endParaRPr sz="1200">
              <a:solidFill>
                <a:schemeClr val="dk1"/>
              </a:solidFill>
            </a:endParaRPr>
          </a:p>
          <a:p>
            <a:pPr marL="914400" lvl="1" indent="-304800" algn="l" rtl="0">
              <a:spcBef>
                <a:spcPts val="0"/>
              </a:spcBef>
              <a:spcAft>
                <a:spcPts val="0"/>
              </a:spcAft>
              <a:buClr>
                <a:schemeClr val="dk1"/>
              </a:buClr>
              <a:buSzPts val="1200"/>
              <a:buChar char="➢"/>
            </a:pPr>
            <a:r>
              <a:rPr lang="en">
                <a:solidFill>
                  <a:schemeClr val="dk1"/>
                </a:solidFill>
              </a:rPr>
              <a:t>grant_type=refresh_token</a:t>
            </a:r>
            <a:endParaRPr>
              <a:solidFill>
                <a:schemeClr val="dk1"/>
              </a:solidFill>
            </a:endParaRPr>
          </a:p>
          <a:p>
            <a:pPr marL="914400" lvl="1" indent="-304800" algn="l" rtl="0">
              <a:spcBef>
                <a:spcPts val="0"/>
              </a:spcBef>
              <a:spcAft>
                <a:spcPts val="0"/>
              </a:spcAft>
              <a:buClr>
                <a:schemeClr val="dk1"/>
              </a:buClr>
              <a:buSzPts val="1200"/>
              <a:buChar char="➢"/>
            </a:pPr>
            <a:r>
              <a:rPr lang="en">
                <a:solidFill>
                  <a:schemeClr val="dk1"/>
                </a:solidFill>
              </a:rPr>
              <a:t>refresh_token (Required)</a:t>
            </a:r>
            <a:endParaRPr>
              <a:solidFill>
                <a:schemeClr val="dk1"/>
              </a:solidFill>
            </a:endParaRPr>
          </a:p>
          <a:p>
            <a:pPr marL="914400" lvl="1" indent="-304800" algn="l" rtl="0">
              <a:spcBef>
                <a:spcPts val="0"/>
              </a:spcBef>
              <a:spcAft>
                <a:spcPts val="0"/>
              </a:spcAft>
              <a:buClr>
                <a:schemeClr val="dk1"/>
              </a:buClr>
              <a:buSzPts val="1200"/>
              <a:buChar char="➢"/>
            </a:pPr>
            <a:r>
              <a:rPr lang="en">
                <a:solidFill>
                  <a:schemeClr val="dk1"/>
                </a:solidFill>
              </a:rPr>
              <a:t>scope (Optional)</a:t>
            </a:r>
            <a:endParaRPr sz="1900"/>
          </a:p>
        </p:txBody>
      </p:sp>
      <p:sp>
        <p:nvSpPr>
          <p:cNvPr id="339" name="Google Shape;339;p48"/>
          <p:cNvSpPr txBox="1">
            <a:spLocks noGrp="1"/>
          </p:cNvSpPr>
          <p:nvPr>
            <p:ph type="body" idx="2"/>
          </p:nvPr>
        </p:nvSpPr>
        <p:spPr>
          <a:xfrm>
            <a:off x="4832400" y="3250925"/>
            <a:ext cx="3999900" cy="1775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a:solidFill>
                  <a:schemeClr val="dk1"/>
                </a:solidFill>
              </a:rPr>
              <a:t>Response</a:t>
            </a:r>
            <a:endParaRPr>
              <a:solidFill>
                <a:schemeClr val="dk1"/>
              </a:solidFill>
            </a:endParaRPr>
          </a:p>
          <a:p>
            <a:pPr marL="457200" lvl="0" indent="0" algn="l" rtl="0">
              <a:spcBef>
                <a:spcPts val="0"/>
              </a:spcBef>
              <a:spcAft>
                <a:spcPts val="0"/>
              </a:spcAft>
              <a:buClr>
                <a:schemeClr val="dk1"/>
              </a:buClr>
              <a:buSzPts val="1100"/>
              <a:buFont typeface="Arial"/>
              <a:buNone/>
            </a:pPr>
            <a:r>
              <a:rPr lang="en" sz="1100">
                <a:solidFill>
                  <a:schemeClr val="dk1"/>
                </a:solidFill>
              </a:rPr>
              <a:t>Ex:</a:t>
            </a:r>
            <a:endParaRPr sz="1100">
              <a:solidFill>
                <a:schemeClr val="dk1"/>
              </a:solidFill>
            </a:endParaRPr>
          </a:p>
          <a:p>
            <a:pPr marL="457200" lvl="0" indent="0" algn="l" rtl="0">
              <a:spcBef>
                <a:spcPts val="0"/>
              </a:spcBef>
              <a:spcAft>
                <a:spcPts val="0"/>
              </a:spcAft>
              <a:buClr>
                <a:schemeClr val="dk1"/>
              </a:buClr>
              <a:buSzPts val="1100"/>
              <a:buFont typeface="Arial"/>
              <a:buNone/>
            </a:pPr>
            <a:r>
              <a:rPr lang="en" sz="1100">
                <a:solidFill>
                  <a:schemeClr val="dk1"/>
                </a:solidFill>
              </a:rPr>
              <a:t> {</a:t>
            </a:r>
            <a:br>
              <a:rPr lang="en" sz="1100">
                <a:solidFill>
                  <a:schemeClr val="dk1"/>
                </a:solidFill>
              </a:rPr>
            </a:br>
            <a:r>
              <a:rPr lang="en" sz="1100">
                <a:solidFill>
                  <a:schemeClr val="dk1"/>
                </a:solidFill>
              </a:rPr>
              <a:t>       "access_token":"2YotnFZFEjr1zCsicMWpAA",</a:t>
            </a:r>
            <a:br>
              <a:rPr lang="en" sz="1100">
                <a:solidFill>
                  <a:schemeClr val="dk1"/>
                </a:solidFill>
              </a:rPr>
            </a:br>
            <a:r>
              <a:rPr lang="en" sz="1100">
                <a:solidFill>
                  <a:schemeClr val="dk1"/>
                </a:solidFill>
              </a:rPr>
              <a:t>       "token_type":"Bearer",</a:t>
            </a:r>
            <a:br>
              <a:rPr lang="en" sz="1100">
                <a:solidFill>
                  <a:schemeClr val="dk1"/>
                </a:solidFill>
              </a:rPr>
            </a:br>
            <a:r>
              <a:rPr lang="en" sz="1100">
                <a:solidFill>
                  <a:schemeClr val="dk1"/>
                </a:solidFill>
              </a:rPr>
              <a:t>       "</a:t>
            </a:r>
            <a:r>
              <a:rPr lang="en" sz="1100">
                <a:solidFill>
                  <a:srgbClr val="38761D"/>
                </a:solidFill>
              </a:rPr>
              <a:t>expires_in</a:t>
            </a:r>
            <a:r>
              <a:rPr lang="en" sz="1100">
                <a:solidFill>
                  <a:schemeClr val="dk1"/>
                </a:solidFill>
              </a:rPr>
              <a:t>":3600,  </a:t>
            </a:r>
            <a:br>
              <a:rPr lang="en" sz="1100">
                <a:solidFill>
                  <a:schemeClr val="dk1"/>
                </a:solidFill>
              </a:rPr>
            </a:br>
            <a:r>
              <a:rPr lang="en" sz="1100">
                <a:solidFill>
                  <a:schemeClr val="dk1"/>
                </a:solidFill>
              </a:rPr>
              <a:t>       "refresh_token":"tGzv3JOkF0XG5Qx2TlKWIA",</a:t>
            </a:r>
            <a:br>
              <a:rPr lang="en" sz="1100">
                <a:solidFill>
                  <a:schemeClr val="dk1"/>
                </a:solidFill>
              </a:rPr>
            </a:br>
            <a:r>
              <a:rPr lang="en" sz="1100">
                <a:solidFill>
                  <a:schemeClr val="dk1"/>
                </a:solidFill>
              </a:rPr>
              <a:t>       ...</a:t>
            </a:r>
            <a:br>
              <a:rPr lang="en" sz="1100">
                <a:solidFill>
                  <a:schemeClr val="dk1"/>
                </a:solidFill>
              </a:rPr>
            </a:br>
            <a:r>
              <a:rPr lang="en" sz="1100">
                <a:solidFill>
                  <a:schemeClr val="dk1"/>
                </a:solidFill>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49"/>
          <p:cNvPicPr preferRelativeResize="0"/>
          <p:nvPr/>
        </p:nvPicPr>
        <p:blipFill>
          <a:blip r:embed="rId3">
            <a:alphaModFix/>
          </a:blip>
          <a:stretch>
            <a:fillRect/>
          </a:stretch>
        </p:blipFill>
        <p:spPr>
          <a:xfrm>
            <a:off x="152400" y="1304825"/>
            <a:ext cx="4282926" cy="1106825"/>
          </a:xfrm>
          <a:prstGeom prst="rect">
            <a:avLst/>
          </a:prstGeom>
          <a:noFill/>
          <a:ln>
            <a:noFill/>
          </a:ln>
        </p:spPr>
      </p:pic>
      <p:pic>
        <p:nvPicPr>
          <p:cNvPr id="345" name="Google Shape;345;p49"/>
          <p:cNvPicPr preferRelativeResize="0"/>
          <p:nvPr/>
        </p:nvPicPr>
        <p:blipFill>
          <a:blip r:embed="rId4">
            <a:alphaModFix/>
          </a:blip>
          <a:stretch>
            <a:fillRect/>
          </a:stretch>
        </p:blipFill>
        <p:spPr>
          <a:xfrm>
            <a:off x="123013" y="2868850"/>
            <a:ext cx="4341689" cy="1106825"/>
          </a:xfrm>
          <a:prstGeom prst="rect">
            <a:avLst/>
          </a:prstGeom>
          <a:noFill/>
          <a:ln>
            <a:noFill/>
          </a:ln>
        </p:spPr>
      </p:pic>
      <p:sp>
        <p:nvSpPr>
          <p:cNvPr id="346" name="Google Shape;346;p49"/>
          <p:cNvSpPr txBox="1">
            <a:spLocks noGrp="1"/>
          </p:cNvSpPr>
          <p:nvPr>
            <p:ph type="title"/>
          </p:nvPr>
        </p:nvSpPr>
        <p:spPr>
          <a:xfrm>
            <a:off x="159300" y="64025"/>
            <a:ext cx="3257400" cy="5727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sz="2600">
                <a:solidFill>
                  <a:srgbClr val="0B5394"/>
                </a:solidFill>
                <a:latin typeface="Arial"/>
                <a:ea typeface="Arial"/>
                <a:cs typeface="Arial"/>
                <a:sym typeface="Arial"/>
              </a:rPr>
              <a:t>Device Code Grant</a:t>
            </a:r>
            <a:endParaRPr sz="2600">
              <a:solidFill>
                <a:srgbClr val="0B5394"/>
              </a:solidFill>
              <a:latin typeface="Arial"/>
              <a:ea typeface="Arial"/>
              <a:cs typeface="Arial"/>
              <a:sym typeface="Arial"/>
            </a:endParaRPr>
          </a:p>
        </p:txBody>
      </p:sp>
      <p:cxnSp>
        <p:nvCxnSpPr>
          <p:cNvPr id="347" name="Google Shape;347;p49"/>
          <p:cNvCxnSpPr>
            <a:stCxn id="344" idx="2"/>
            <a:endCxn id="345" idx="0"/>
          </p:cNvCxnSpPr>
          <p:nvPr/>
        </p:nvCxnSpPr>
        <p:spPr>
          <a:xfrm>
            <a:off x="2293863" y="2411650"/>
            <a:ext cx="0" cy="457200"/>
          </a:xfrm>
          <a:prstGeom prst="straightConnector1">
            <a:avLst/>
          </a:prstGeom>
          <a:noFill/>
          <a:ln w="28575" cap="flat" cmpd="sng">
            <a:solidFill>
              <a:srgbClr val="980000"/>
            </a:solidFill>
            <a:prstDash val="solid"/>
            <a:round/>
            <a:headEnd type="none" w="med" len="med"/>
            <a:tailEnd type="triangle" w="med" len="med"/>
          </a:ln>
        </p:spPr>
      </p:cxnSp>
      <p:sp>
        <p:nvSpPr>
          <p:cNvPr id="348" name="Google Shape;348;p49"/>
          <p:cNvSpPr/>
          <p:nvPr/>
        </p:nvSpPr>
        <p:spPr>
          <a:xfrm>
            <a:off x="6696500" y="1161225"/>
            <a:ext cx="2025000" cy="32676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Authorization</a:t>
            </a:r>
            <a:br>
              <a:rPr lang="en" sz="1600" b="1"/>
            </a:br>
            <a:r>
              <a:rPr lang="en" sz="1600" b="1"/>
              <a:t>Server</a:t>
            </a:r>
            <a:endParaRPr sz="1600" b="1"/>
          </a:p>
        </p:txBody>
      </p:sp>
      <p:cxnSp>
        <p:nvCxnSpPr>
          <p:cNvPr id="349" name="Google Shape;349;p49"/>
          <p:cNvCxnSpPr/>
          <p:nvPr/>
        </p:nvCxnSpPr>
        <p:spPr>
          <a:xfrm flipH="1">
            <a:off x="4464675" y="2108750"/>
            <a:ext cx="2219400" cy="18000"/>
          </a:xfrm>
          <a:prstGeom prst="straightConnector1">
            <a:avLst/>
          </a:prstGeom>
          <a:noFill/>
          <a:ln w="28575" cap="flat" cmpd="sng">
            <a:solidFill>
              <a:schemeClr val="dk2"/>
            </a:solidFill>
            <a:prstDash val="solid"/>
            <a:round/>
            <a:headEnd type="none" w="med" len="med"/>
            <a:tailEnd type="triangle" w="med" len="med"/>
          </a:ln>
        </p:spPr>
      </p:cxnSp>
      <p:cxnSp>
        <p:nvCxnSpPr>
          <p:cNvPr id="350" name="Google Shape;350;p49"/>
          <p:cNvCxnSpPr/>
          <p:nvPr/>
        </p:nvCxnSpPr>
        <p:spPr>
          <a:xfrm rot="10800000" flipH="1">
            <a:off x="4511526" y="3217837"/>
            <a:ext cx="2222100" cy="12000"/>
          </a:xfrm>
          <a:prstGeom prst="straightConnector1">
            <a:avLst/>
          </a:prstGeom>
          <a:noFill/>
          <a:ln w="28575" cap="flat" cmpd="sng">
            <a:solidFill>
              <a:schemeClr val="dk2"/>
            </a:solidFill>
            <a:prstDash val="solid"/>
            <a:round/>
            <a:headEnd type="none" w="med" len="med"/>
            <a:tailEnd type="triangle" w="med" len="med"/>
          </a:ln>
        </p:spPr>
      </p:cxnSp>
      <p:cxnSp>
        <p:nvCxnSpPr>
          <p:cNvPr id="351" name="Google Shape;351;p49"/>
          <p:cNvCxnSpPr/>
          <p:nvPr/>
        </p:nvCxnSpPr>
        <p:spPr>
          <a:xfrm flipH="1">
            <a:off x="4540875" y="3632750"/>
            <a:ext cx="2219400" cy="18000"/>
          </a:xfrm>
          <a:prstGeom prst="straightConnector1">
            <a:avLst/>
          </a:prstGeom>
          <a:noFill/>
          <a:ln w="28575" cap="flat" cmpd="sng">
            <a:solidFill>
              <a:schemeClr val="dk2"/>
            </a:solidFill>
            <a:prstDash val="solid"/>
            <a:round/>
            <a:headEnd type="none" w="med" len="med"/>
            <a:tailEnd type="triangle" w="med" len="med"/>
          </a:ln>
        </p:spPr>
      </p:cxnSp>
      <p:cxnSp>
        <p:nvCxnSpPr>
          <p:cNvPr id="352" name="Google Shape;352;p49"/>
          <p:cNvCxnSpPr/>
          <p:nvPr/>
        </p:nvCxnSpPr>
        <p:spPr>
          <a:xfrm rot="10800000" flipH="1">
            <a:off x="4435326" y="1701937"/>
            <a:ext cx="2211600" cy="3900"/>
          </a:xfrm>
          <a:prstGeom prst="straightConnector1">
            <a:avLst/>
          </a:prstGeom>
          <a:noFill/>
          <a:ln w="28575" cap="flat" cmpd="sng">
            <a:solidFill>
              <a:schemeClr val="dk2"/>
            </a:solidFill>
            <a:prstDash val="solid"/>
            <a:round/>
            <a:headEnd type="none" w="med" len="med"/>
            <a:tailEnd type="triangle" w="med" len="med"/>
          </a:ln>
        </p:spPr>
      </p:cxnSp>
      <p:grpSp>
        <p:nvGrpSpPr>
          <p:cNvPr id="353" name="Google Shape;353;p49"/>
          <p:cNvGrpSpPr/>
          <p:nvPr/>
        </p:nvGrpSpPr>
        <p:grpSpPr>
          <a:xfrm>
            <a:off x="3475925" y="298200"/>
            <a:ext cx="2987953" cy="1327650"/>
            <a:chOff x="3475925" y="298200"/>
            <a:chExt cx="2987953" cy="1327650"/>
          </a:xfrm>
        </p:grpSpPr>
        <p:pic>
          <p:nvPicPr>
            <p:cNvPr id="354" name="Google Shape;354;p49"/>
            <p:cNvPicPr preferRelativeResize="0"/>
            <p:nvPr/>
          </p:nvPicPr>
          <p:blipFill>
            <a:blip r:embed="rId5">
              <a:alphaModFix/>
            </a:blip>
            <a:stretch>
              <a:fillRect/>
            </a:stretch>
          </p:blipFill>
          <p:spPr>
            <a:xfrm>
              <a:off x="3475925" y="298200"/>
              <a:ext cx="2987953" cy="863025"/>
            </a:xfrm>
            <a:prstGeom prst="rect">
              <a:avLst/>
            </a:prstGeom>
            <a:noFill/>
            <a:ln>
              <a:noFill/>
            </a:ln>
          </p:spPr>
        </p:pic>
        <p:sp>
          <p:nvSpPr>
            <p:cNvPr id="355" name="Google Shape;355;p49"/>
            <p:cNvSpPr txBox="1"/>
            <p:nvPr/>
          </p:nvSpPr>
          <p:spPr>
            <a:xfrm>
              <a:off x="5180775" y="1352550"/>
              <a:ext cx="4473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1</a:t>
              </a:r>
              <a:endParaRPr b="1"/>
            </a:p>
          </p:txBody>
        </p:sp>
      </p:grpSp>
      <p:grpSp>
        <p:nvGrpSpPr>
          <p:cNvPr id="356" name="Google Shape;356;p49"/>
          <p:cNvGrpSpPr/>
          <p:nvPr/>
        </p:nvGrpSpPr>
        <p:grpSpPr>
          <a:xfrm>
            <a:off x="5180775" y="307050"/>
            <a:ext cx="3803927" cy="1776000"/>
            <a:chOff x="5180775" y="307050"/>
            <a:chExt cx="3803927" cy="1776000"/>
          </a:xfrm>
        </p:grpSpPr>
        <p:pic>
          <p:nvPicPr>
            <p:cNvPr id="357" name="Google Shape;357;p49"/>
            <p:cNvPicPr preferRelativeResize="0"/>
            <p:nvPr/>
          </p:nvPicPr>
          <p:blipFill>
            <a:blip r:embed="rId6">
              <a:alphaModFix/>
            </a:blip>
            <a:stretch>
              <a:fillRect/>
            </a:stretch>
          </p:blipFill>
          <p:spPr>
            <a:xfrm>
              <a:off x="5218775" y="307050"/>
              <a:ext cx="3765927" cy="863025"/>
            </a:xfrm>
            <a:prstGeom prst="rect">
              <a:avLst/>
            </a:prstGeom>
            <a:noFill/>
            <a:ln>
              <a:noFill/>
            </a:ln>
          </p:spPr>
        </p:pic>
        <p:sp>
          <p:nvSpPr>
            <p:cNvPr id="358" name="Google Shape;358;p49"/>
            <p:cNvSpPr txBox="1"/>
            <p:nvPr/>
          </p:nvSpPr>
          <p:spPr>
            <a:xfrm>
              <a:off x="5180775" y="1809750"/>
              <a:ext cx="4473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2</a:t>
              </a:r>
              <a:endParaRPr b="1"/>
            </a:p>
          </p:txBody>
        </p:sp>
      </p:grpSp>
      <p:pic>
        <p:nvPicPr>
          <p:cNvPr id="359" name="Google Shape;359;p49"/>
          <p:cNvPicPr preferRelativeResize="0"/>
          <p:nvPr/>
        </p:nvPicPr>
        <p:blipFill>
          <a:blip r:embed="rId7">
            <a:alphaModFix/>
          </a:blip>
          <a:stretch>
            <a:fillRect/>
          </a:stretch>
        </p:blipFill>
        <p:spPr>
          <a:xfrm>
            <a:off x="4511521" y="2656104"/>
            <a:ext cx="447300" cy="447300"/>
          </a:xfrm>
          <a:prstGeom prst="rect">
            <a:avLst/>
          </a:prstGeom>
          <a:noFill/>
          <a:ln>
            <a:noFill/>
          </a:ln>
        </p:spPr>
      </p:pic>
      <p:grpSp>
        <p:nvGrpSpPr>
          <p:cNvPr id="360" name="Google Shape;360;p49"/>
          <p:cNvGrpSpPr/>
          <p:nvPr/>
        </p:nvGrpSpPr>
        <p:grpSpPr>
          <a:xfrm>
            <a:off x="152400" y="2876550"/>
            <a:ext cx="5551875" cy="1899225"/>
            <a:chOff x="152400" y="2876550"/>
            <a:chExt cx="5551875" cy="1899225"/>
          </a:xfrm>
        </p:grpSpPr>
        <p:sp>
          <p:nvSpPr>
            <p:cNvPr id="361" name="Google Shape;361;p49"/>
            <p:cNvSpPr txBox="1"/>
            <p:nvPr/>
          </p:nvSpPr>
          <p:spPr>
            <a:xfrm>
              <a:off x="5256975" y="2876550"/>
              <a:ext cx="4473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3</a:t>
              </a:r>
              <a:endParaRPr b="1"/>
            </a:p>
          </p:txBody>
        </p:sp>
        <p:pic>
          <p:nvPicPr>
            <p:cNvPr id="362" name="Google Shape;362;p49"/>
            <p:cNvPicPr preferRelativeResize="0"/>
            <p:nvPr/>
          </p:nvPicPr>
          <p:blipFill>
            <a:blip r:embed="rId8">
              <a:alphaModFix/>
            </a:blip>
            <a:stretch>
              <a:fillRect/>
            </a:stretch>
          </p:blipFill>
          <p:spPr>
            <a:xfrm>
              <a:off x="152400" y="4128075"/>
              <a:ext cx="4838700" cy="647700"/>
            </a:xfrm>
            <a:prstGeom prst="rect">
              <a:avLst/>
            </a:prstGeom>
            <a:noFill/>
            <a:ln>
              <a:noFill/>
            </a:ln>
          </p:spPr>
        </p:pic>
      </p:grpSp>
      <p:grpSp>
        <p:nvGrpSpPr>
          <p:cNvPr id="363" name="Google Shape;363;p49"/>
          <p:cNvGrpSpPr/>
          <p:nvPr/>
        </p:nvGrpSpPr>
        <p:grpSpPr>
          <a:xfrm>
            <a:off x="5256975" y="3333750"/>
            <a:ext cx="3461088" cy="1803975"/>
            <a:chOff x="5256975" y="3333750"/>
            <a:chExt cx="3461088" cy="1803975"/>
          </a:xfrm>
        </p:grpSpPr>
        <p:sp>
          <p:nvSpPr>
            <p:cNvPr id="364" name="Google Shape;364;p49"/>
            <p:cNvSpPr txBox="1"/>
            <p:nvPr/>
          </p:nvSpPr>
          <p:spPr>
            <a:xfrm>
              <a:off x="5256975" y="3333750"/>
              <a:ext cx="4473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4</a:t>
              </a:r>
              <a:endParaRPr b="1"/>
            </a:p>
          </p:txBody>
        </p:sp>
        <p:pic>
          <p:nvPicPr>
            <p:cNvPr id="365" name="Google Shape;365;p49"/>
            <p:cNvPicPr preferRelativeResize="0"/>
            <p:nvPr/>
          </p:nvPicPr>
          <p:blipFill>
            <a:blip r:embed="rId9">
              <a:alphaModFix/>
            </a:blip>
            <a:stretch>
              <a:fillRect/>
            </a:stretch>
          </p:blipFill>
          <p:spPr>
            <a:xfrm>
              <a:off x="5279538" y="3823275"/>
              <a:ext cx="3438525" cy="1314450"/>
            </a:xfrm>
            <a:prstGeom prst="rect">
              <a:avLst/>
            </a:prstGeom>
            <a:noFill/>
            <a:ln>
              <a:noFill/>
            </a:ln>
          </p:spPr>
        </p:pic>
      </p:grpSp>
      <p:sp>
        <p:nvSpPr>
          <p:cNvPr id="366" name="Google Shape;366;p49"/>
          <p:cNvSpPr/>
          <p:nvPr/>
        </p:nvSpPr>
        <p:spPr>
          <a:xfrm>
            <a:off x="5187425" y="2282725"/>
            <a:ext cx="1338000" cy="744600"/>
          </a:xfrm>
          <a:prstGeom prst="wedgeRect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Wait For User Accept in Next Slide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5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5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6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000"/>
                                          </p:stCondLst>
                                        </p:cTn>
                                        <p:tgtEl>
                                          <p:spTgt spid="36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50"/>
          <p:cNvPicPr preferRelativeResize="0"/>
          <p:nvPr/>
        </p:nvPicPr>
        <p:blipFill rotWithShape="1">
          <a:blip r:embed="rId3">
            <a:alphaModFix/>
          </a:blip>
          <a:srcRect r="-6428" b="-5008"/>
          <a:stretch/>
        </p:blipFill>
        <p:spPr>
          <a:xfrm>
            <a:off x="5049900" y="3646900"/>
            <a:ext cx="3629025" cy="1310250"/>
          </a:xfrm>
          <a:prstGeom prst="rect">
            <a:avLst/>
          </a:prstGeom>
          <a:noFill/>
          <a:ln w="9525" cap="flat" cmpd="sng">
            <a:solidFill>
              <a:srgbClr val="6D9EEB"/>
            </a:solidFill>
            <a:prstDash val="solid"/>
            <a:round/>
            <a:headEnd type="none" w="sm" len="sm"/>
            <a:tailEnd type="none" w="sm" len="sm"/>
          </a:ln>
        </p:spPr>
      </p:pic>
      <p:pic>
        <p:nvPicPr>
          <p:cNvPr id="372" name="Google Shape;372;p50"/>
          <p:cNvPicPr preferRelativeResize="0"/>
          <p:nvPr/>
        </p:nvPicPr>
        <p:blipFill>
          <a:blip r:embed="rId4">
            <a:alphaModFix/>
          </a:blip>
          <a:stretch>
            <a:fillRect/>
          </a:stretch>
        </p:blipFill>
        <p:spPr>
          <a:xfrm>
            <a:off x="5049900" y="1075275"/>
            <a:ext cx="3629025" cy="2171700"/>
          </a:xfrm>
          <a:prstGeom prst="rect">
            <a:avLst/>
          </a:prstGeom>
          <a:noFill/>
          <a:ln w="9525" cap="flat" cmpd="sng">
            <a:solidFill>
              <a:srgbClr val="A4C2F4"/>
            </a:solidFill>
            <a:prstDash val="solid"/>
            <a:round/>
            <a:headEnd type="none" w="sm" len="sm"/>
            <a:tailEnd type="none" w="sm" len="sm"/>
          </a:ln>
        </p:spPr>
      </p:pic>
      <p:pic>
        <p:nvPicPr>
          <p:cNvPr id="373" name="Google Shape;373;p50"/>
          <p:cNvPicPr preferRelativeResize="0"/>
          <p:nvPr/>
        </p:nvPicPr>
        <p:blipFill>
          <a:blip r:embed="rId5">
            <a:alphaModFix/>
          </a:blip>
          <a:stretch>
            <a:fillRect/>
          </a:stretch>
        </p:blipFill>
        <p:spPr>
          <a:xfrm>
            <a:off x="1281400" y="1075275"/>
            <a:ext cx="2911801" cy="3707925"/>
          </a:xfrm>
          <a:prstGeom prst="rect">
            <a:avLst/>
          </a:prstGeom>
          <a:noFill/>
          <a:ln w="9525" cap="flat" cmpd="sng">
            <a:solidFill>
              <a:srgbClr val="6D9EEB"/>
            </a:solidFill>
            <a:prstDash val="solid"/>
            <a:round/>
            <a:headEnd type="none" w="sm" len="sm"/>
            <a:tailEnd type="none" w="sm" len="sm"/>
          </a:ln>
        </p:spPr>
      </p:pic>
      <p:cxnSp>
        <p:nvCxnSpPr>
          <p:cNvPr id="374" name="Google Shape;374;p50"/>
          <p:cNvCxnSpPr/>
          <p:nvPr/>
        </p:nvCxnSpPr>
        <p:spPr>
          <a:xfrm rot="10800000" flipH="1">
            <a:off x="4301975" y="2124325"/>
            <a:ext cx="683700" cy="12600"/>
          </a:xfrm>
          <a:prstGeom prst="straightConnector1">
            <a:avLst/>
          </a:prstGeom>
          <a:noFill/>
          <a:ln w="28575" cap="flat" cmpd="sng">
            <a:solidFill>
              <a:srgbClr val="980000"/>
            </a:solidFill>
            <a:prstDash val="solid"/>
            <a:round/>
            <a:headEnd type="none" w="med" len="med"/>
            <a:tailEnd type="triangle" w="med" len="med"/>
          </a:ln>
        </p:spPr>
      </p:cxnSp>
      <p:cxnSp>
        <p:nvCxnSpPr>
          <p:cNvPr id="375" name="Google Shape;375;p50"/>
          <p:cNvCxnSpPr>
            <a:stCxn id="372" idx="2"/>
            <a:endCxn id="371" idx="0"/>
          </p:cNvCxnSpPr>
          <p:nvPr/>
        </p:nvCxnSpPr>
        <p:spPr>
          <a:xfrm>
            <a:off x="6864413" y="3246975"/>
            <a:ext cx="0" cy="399900"/>
          </a:xfrm>
          <a:prstGeom prst="straightConnector1">
            <a:avLst/>
          </a:prstGeom>
          <a:noFill/>
          <a:ln w="28575" cap="flat" cmpd="sng">
            <a:solidFill>
              <a:srgbClr val="980000"/>
            </a:solidFill>
            <a:prstDash val="solid"/>
            <a:round/>
            <a:headEnd type="none" w="med" len="med"/>
            <a:tailEnd type="triangle" w="med" len="med"/>
          </a:ln>
        </p:spPr>
      </p:cxnSp>
      <p:sp>
        <p:nvSpPr>
          <p:cNvPr id="376" name="Google Shape;376;p50"/>
          <p:cNvSpPr txBox="1">
            <a:spLocks noGrp="1"/>
          </p:cNvSpPr>
          <p:nvPr>
            <p:ph type="title"/>
          </p:nvPr>
        </p:nvSpPr>
        <p:spPr>
          <a:xfrm>
            <a:off x="159300" y="64025"/>
            <a:ext cx="3257400" cy="5727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sz="2600">
                <a:solidFill>
                  <a:srgbClr val="0B5394"/>
                </a:solidFill>
                <a:latin typeface="Arial"/>
                <a:ea typeface="Arial"/>
                <a:cs typeface="Arial"/>
                <a:sym typeface="Arial"/>
              </a:rPr>
              <a:t>Device Code Grant</a:t>
            </a:r>
            <a:endParaRPr sz="2600">
              <a:solidFill>
                <a:srgbClr val="0B5394"/>
              </a:solidFill>
              <a:latin typeface="Arial"/>
              <a:ea typeface="Arial"/>
              <a:cs typeface="Arial"/>
              <a:sym typeface="Arial"/>
            </a:endParaRPr>
          </a:p>
        </p:txBody>
      </p:sp>
      <p:cxnSp>
        <p:nvCxnSpPr>
          <p:cNvPr id="377" name="Google Shape;377;p50"/>
          <p:cNvCxnSpPr/>
          <p:nvPr/>
        </p:nvCxnSpPr>
        <p:spPr>
          <a:xfrm rot="10800000" flipH="1">
            <a:off x="311700" y="3239175"/>
            <a:ext cx="683700" cy="12600"/>
          </a:xfrm>
          <a:prstGeom prst="straightConnector1">
            <a:avLst/>
          </a:prstGeom>
          <a:noFill/>
          <a:ln w="28575" cap="flat" cmpd="sng">
            <a:solidFill>
              <a:srgbClr val="980000"/>
            </a:solidFill>
            <a:prstDash val="solid"/>
            <a:round/>
            <a:headEnd type="none" w="med" len="med"/>
            <a:tailEnd type="triangle" w="med" len="med"/>
          </a:ln>
        </p:spPr>
      </p:cxnSp>
      <p:sp>
        <p:nvSpPr>
          <p:cNvPr id="378" name="Google Shape;378;p50"/>
          <p:cNvSpPr txBox="1"/>
          <p:nvPr/>
        </p:nvSpPr>
        <p:spPr>
          <a:xfrm>
            <a:off x="152400" y="2773850"/>
            <a:ext cx="1080900" cy="5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+Verification_uri</a:t>
            </a:r>
            <a:endParaRPr sz="900"/>
          </a:p>
          <a:p>
            <a:pPr marL="0" lvl="0" indent="0" algn="l" rtl="0">
              <a:spcBef>
                <a:spcPts val="0"/>
              </a:spcBef>
              <a:spcAft>
                <a:spcPts val="0"/>
              </a:spcAft>
              <a:buNone/>
            </a:pPr>
            <a:r>
              <a:rPr lang="en" sz="900"/>
              <a:t>+User Code</a:t>
            </a:r>
            <a:endParaRPr sz="900"/>
          </a:p>
        </p:txBody>
      </p:sp>
      <p:pic>
        <p:nvPicPr>
          <p:cNvPr id="379" name="Google Shape;379;p50"/>
          <p:cNvPicPr preferRelativeResize="0"/>
          <p:nvPr/>
        </p:nvPicPr>
        <p:blipFill>
          <a:blip r:embed="rId6">
            <a:alphaModFix/>
          </a:blip>
          <a:stretch>
            <a:fillRect/>
          </a:stretch>
        </p:blipFill>
        <p:spPr>
          <a:xfrm>
            <a:off x="0" y="3792600"/>
            <a:ext cx="4905375" cy="371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2"/>
          <p:cNvSpPr txBox="1"/>
          <p:nvPr/>
        </p:nvSpPr>
        <p:spPr>
          <a:xfrm>
            <a:off x="1788650" y="3393275"/>
            <a:ext cx="13347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91" name="Google Shape;391;p52"/>
          <p:cNvGrpSpPr/>
          <p:nvPr/>
        </p:nvGrpSpPr>
        <p:grpSpPr>
          <a:xfrm>
            <a:off x="194663" y="703004"/>
            <a:ext cx="8708279" cy="1028375"/>
            <a:chOff x="194650" y="2787550"/>
            <a:chExt cx="6441035" cy="1028375"/>
          </a:xfrm>
        </p:grpSpPr>
        <p:pic>
          <p:nvPicPr>
            <p:cNvPr id="392" name="Google Shape;392;p52"/>
            <p:cNvPicPr preferRelativeResize="0"/>
            <p:nvPr/>
          </p:nvPicPr>
          <p:blipFill>
            <a:blip r:embed="rId3">
              <a:alphaModFix/>
            </a:blip>
            <a:stretch>
              <a:fillRect/>
            </a:stretch>
          </p:blipFill>
          <p:spPr>
            <a:xfrm>
              <a:off x="278132" y="3144675"/>
              <a:ext cx="6357553" cy="671250"/>
            </a:xfrm>
            <a:prstGeom prst="rect">
              <a:avLst/>
            </a:prstGeom>
            <a:noFill/>
            <a:ln w="9525" cap="flat" cmpd="sng">
              <a:solidFill>
                <a:srgbClr val="6D9EEB"/>
              </a:solidFill>
              <a:prstDash val="solid"/>
              <a:round/>
              <a:headEnd type="none" w="sm" len="sm"/>
              <a:tailEnd type="none" w="sm" len="sm"/>
            </a:ln>
          </p:spPr>
        </p:pic>
        <p:sp>
          <p:nvSpPr>
            <p:cNvPr id="393" name="Google Shape;393;p52"/>
            <p:cNvSpPr txBox="1"/>
            <p:nvPr/>
          </p:nvSpPr>
          <p:spPr>
            <a:xfrm>
              <a:off x="194650" y="2787550"/>
              <a:ext cx="26520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155CC"/>
                  </a:solidFill>
                </a:rPr>
                <a:t>oauth_client_details</a:t>
              </a:r>
              <a:endParaRPr>
                <a:solidFill>
                  <a:srgbClr val="1155CC"/>
                </a:solidFill>
              </a:endParaRPr>
            </a:p>
          </p:txBody>
        </p:sp>
      </p:grpSp>
      <p:grpSp>
        <p:nvGrpSpPr>
          <p:cNvPr id="394" name="Google Shape;394;p52"/>
          <p:cNvGrpSpPr/>
          <p:nvPr/>
        </p:nvGrpSpPr>
        <p:grpSpPr>
          <a:xfrm>
            <a:off x="270850" y="4016250"/>
            <a:ext cx="8561450" cy="851163"/>
            <a:chOff x="270850" y="1806450"/>
            <a:chExt cx="8561450" cy="851163"/>
          </a:xfrm>
        </p:grpSpPr>
        <p:pic>
          <p:nvPicPr>
            <p:cNvPr id="395" name="Google Shape;395;p52"/>
            <p:cNvPicPr preferRelativeResize="0"/>
            <p:nvPr/>
          </p:nvPicPr>
          <p:blipFill>
            <a:blip r:embed="rId4">
              <a:alphaModFix/>
            </a:blip>
            <a:stretch>
              <a:fillRect/>
            </a:stretch>
          </p:blipFill>
          <p:spPr>
            <a:xfrm>
              <a:off x="334500" y="2149650"/>
              <a:ext cx="8497800" cy="507963"/>
            </a:xfrm>
            <a:prstGeom prst="rect">
              <a:avLst/>
            </a:prstGeom>
            <a:noFill/>
            <a:ln w="9525" cap="flat" cmpd="sng">
              <a:solidFill>
                <a:srgbClr val="6D9EEB"/>
              </a:solidFill>
              <a:prstDash val="solid"/>
              <a:round/>
              <a:headEnd type="none" w="sm" len="sm"/>
              <a:tailEnd type="none" w="sm" len="sm"/>
            </a:ln>
          </p:spPr>
        </p:pic>
        <p:sp>
          <p:nvSpPr>
            <p:cNvPr id="396" name="Google Shape;396;p52"/>
            <p:cNvSpPr txBox="1"/>
            <p:nvPr/>
          </p:nvSpPr>
          <p:spPr>
            <a:xfrm>
              <a:off x="270850" y="1806450"/>
              <a:ext cx="26520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155CC"/>
                  </a:solidFill>
                </a:rPr>
                <a:t>oauth_access_token</a:t>
              </a:r>
              <a:endParaRPr>
                <a:solidFill>
                  <a:srgbClr val="1155CC"/>
                </a:solidFill>
              </a:endParaRPr>
            </a:p>
          </p:txBody>
        </p:sp>
      </p:grpSp>
      <p:grpSp>
        <p:nvGrpSpPr>
          <p:cNvPr id="397" name="Google Shape;397;p52"/>
          <p:cNvGrpSpPr/>
          <p:nvPr/>
        </p:nvGrpSpPr>
        <p:grpSpPr>
          <a:xfrm>
            <a:off x="260674" y="3105175"/>
            <a:ext cx="3987753" cy="834875"/>
            <a:chOff x="194650" y="3854350"/>
            <a:chExt cx="4503900" cy="834875"/>
          </a:xfrm>
        </p:grpSpPr>
        <p:pic>
          <p:nvPicPr>
            <p:cNvPr id="398" name="Google Shape;398;p52"/>
            <p:cNvPicPr preferRelativeResize="0"/>
            <p:nvPr/>
          </p:nvPicPr>
          <p:blipFill>
            <a:blip r:embed="rId5">
              <a:alphaModFix/>
            </a:blip>
            <a:stretch>
              <a:fillRect/>
            </a:stretch>
          </p:blipFill>
          <p:spPr>
            <a:xfrm>
              <a:off x="311700" y="4222500"/>
              <a:ext cx="4386850" cy="466725"/>
            </a:xfrm>
            <a:prstGeom prst="rect">
              <a:avLst/>
            </a:prstGeom>
            <a:noFill/>
            <a:ln w="9525" cap="flat" cmpd="sng">
              <a:solidFill>
                <a:srgbClr val="6D9EEB"/>
              </a:solidFill>
              <a:prstDash val="solid"/>
              <a:round/>
              <a:headEnd type="none" w="sm" len="sm"/>
              <a:tailEnd type="none" w="sm" len="sm"/>
            </a:ln>
          </p:spPr>
        </p:pic>
        <p:sp>
          <p:nvSpPr>
            <p:cNvPr id="399" name="Google Shape;399;p52"/>
            <p:cNvSpPr txBox="1"/>
            <p:nvPr/>
          </p:nvSpPr>
          <p:spPr>
            <a:xfrm>
              <a:off x="194650" y="3854350"/>
              <a:ext cx="26520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155CC"/>
                  </a:solidFill>
                </a:rPr>
                <a:t>oauth_authorization_code</a:t>
              </a:r>
              <a:endParaRPr>
                <a:solidFill>
                  <a:srgbClr val="1155CC"/>
                </a:solidFill>
              </a:endParaRPr>
            </a:p>
          </p:txBody>
        </p:sp>
      </p:grpSp>
      <p:sp>
        <p:nvSpPr>
          <p:cNvPr id="400" name="Google Shape;400;p52"/>
          <p:cNvSpPr txBox="1">
            <a:spLocks noGrp="1"/>
          </p:cNvSpPr>
          <p:nvPr>
            <p:ph type="title"/>
          </p:nvPr>
        </p:nvSpPr>
        <p:spPr>
          <a:xfrm>
            <a:off x="235500" y="64025"/>
            <a:ext cx="3270600" cy="434400"/>
          </a:xfrm>
          <a:prstGeom prst="rect">
            <a:avLst/>
          </a:prstGeom>
        </p:spPr>
        <p:txBody>
          <a:bodyPr spcFirstLastPara="1" wrap="square" lIns="91425" tIns="91425" rIns="91425" bIns="91425" anchor="t" anchorCtr="0">
            <a:noAutofit/>
          </a:bodyPr>
          <a:lstStyle/>
          <a:p>
            <a:pPr marL="0" lvl="0" indent="0" algn="l" rtl="0">
              <a:lnSpc>
                <a:spcPct val="0"/>
              </a:lnSpc>
              <a:spcBef>
                <a:spcPts val="0"/>
              </a:spcBef>
              <a:spcAft>
                <a:spcPts val="0"/>
              </a:spcAft>
              <a:buNone/>
            </a:pPr>
            <a:r>
              <a:rPr lang="en" sz="2600" dirty="0" smtClean="0">
                <a:solidFill>
                  <a:srgbClr val="0B5394"/>
                </a:solidFill>
                <a:latin typeface="Arial"/>
                <a:ea typeface="Arial"/>
                <a:cs typeface="Arial"/>
                <a:sym typeface="Arial"/>
              </a:rPr>
              <a:t>Database</a:t>
            </a:r>
            <a:endParaRPr sz="2600" dirty="0">
              <a:solidFill>
                <a:srgbClr val="0B5394"/>
              </a:solidFill>
              <a:latin typeface="Arial"/>
              <a:ea typeface="Arial"/>
              <a:cs typeface="Arial"/>
              <a:sym typeface="Arial"/>
            </a:endParaRPr>
          </a:p>
        </p:txBody>
      </p:sp>
      <p:grpSp>
        <p:nvGrpSpPr>
          <p:cNvPr id="401" name="Google Shape;401;p52"/>
          <p:cNvGrpSpPr/>
          <p:nvPr/>
        </p:nvGrpSpPr>
        <p:grpSpPr>
          <a:xfrm>
            <a:off x="238050" y="1859613"/>
            <a:ext cx="2756950" cy="991300"/>
            <a:chOff x="238050" y="1859613"/>
            <a:chExt cx="2756950" cy="991300"/>
          </a:xfrm>
        </p:grpSpPr>
        <p:sp>
          <p:nvSpPr>
            <p:cNvPr id="402" name="Google Shape;402;p52"/>
            <p:cNvSpPr txBox="1"/>
            <p:nvPr/>
          </p:nvSpPr>
          <p:spPr>
            <a:xfrm>
              <a:off x="238050" y="1859613"/>
              <a:ext cx="11934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155CC"/>
                  </a:solidFill>
                </a:rPr>
                <a:t>client_scope</a:t>
              </a:r>
              <a:endParaRPr>
                <a:solidFill>
                  <a:srgbClr val="1155CC"/>
                </a:solidFill>
              </a:endParaRPr>
            </a:p>
          </p:txBody>
        </p:sp>
        <p:pic>
          <p:nvPicPr>
            <p:cNvPr id="403" name="Google Shape;403;p52"/>
            <p:cNvPicPr preferRelativeResize="0"/>
            <p:nvPr/>
          </p:nvPicPr>
          <p:blipFill>
            <a:blip r:embed="rId6">
              <a:alphaModFix/>
            </a:blip>
            <a:stretch>
              <a:fillRect/>
            </a:stretch>
          </p:blipFill>
          <p:spPr>
            <a:xfrm>
              <a:off x="347050" y="2174638"/>
              <a:ext cx="2647950" cy="676275"/>
            </a:xfrm>
            <a:prstGeom prst="rect">
              <a:avLst/>
            </a:prstGeom>
            <a:noFill/>
            <a:ln w="9525" cap="flat" cmpd="sng">
              <a:solidFill>
                <a:srgbClr val="6D9EEB"/>
              </a:solidFill>
              <a:prstDash val="solid"/>
              <a:round/>
              <a:headEnd type="none" w="sm" len="sm"/>
              <a:tailEnd type="none" w="sm" len="sm"/>
            </a:ln>
          </p:spPr>
        </p:pic>
      </p:grpSp>
      <p:grpSp>
        <p:nvGrpSpPr>
          <p:cNvPr id="404" name="Google Shape;404;p52"/>
          <p:cNvGrpSpPr/>
          <p:nvPr/>
        </p:nvGrpSpPr>
        <p:grpSpPr>
          <a:xfrm>
            <a:off x="3435891" y="1837325"/>
            <a:ext cx="5567910" cy="1181400"/>
            <a:chOff x="628203" y="618125"/>
            <a:chExt cx="5738930" cy="1181400"/>
          </a:xfrm>
        </p:grpSpPr>
        <p:pic>
          <p:nvPicPr>
            <p:cNvPr id="405" name="Google Shape;405;p52"/>
            <p:cNvPicPr preferRelativeResize="0"/>
            <p:nvPr/>
          </p:nvPicPr>
          <p:blipFill>
            <a:blip r:embed="rId7">
              <a:alphaModFix/>
            </a:blip>
            <a:stretch>
              <a:fillRect/>
            </a:stretch>
          </p:blipFill>
          <p:spPr>
            <a:xfrm>
              <a:off x="636380" y="961325"/>
              <a:ext cx="5730752" cy="838200"/>
            </a:xfrm>
            <a:prstGeom prst="rect">
              <a:avLst/>
            </a:prstGeom>
            <a:noFill/>
            <a:ln w="9525" cap="flat" cmpd="sng">
              <a:solidFill>
                <a:srgbClr val="6D9EEB"/>
              </a:solidFill>
              <a:prstDash val="solid"/>
              <a:round/>
              <a:headEnd type="none" w="sm" len="sm"/>
              <a:tailEnd type="none" w="sm" len="sm"/>
            </a:ln>
          </p:spPr>
        </p:pic>
        <p:sp>
          <p:nvSpPr>
            <p:cNvPr id="406" name="Google Shape;406;p52"/>
            <p:cNvSpPr txBox="1"/>
            <p:nvPr/>
          </p:nvSpPr>
          <p:spPr>
            <a:xfrm>
              <a:off x="628203" y="618125"/>
              <a:ext cx="5298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155CC"/>
                  </a:solidFill>
                </a:rPr>
                <a:t>API</a:t>
              </a:r>
              <a:endParaRPr>
                <a:solidFill>
                  <a:srgbClr val="1155CC"/>
                </a:solidFill>
              </a:endParaRPr>
            </a:p>
          </p:txBody>
        </p:sp>
      </p:grpSp>
      <p:cxnSp>
        <p:nvCxnSpPr>
          <p:cNvPr id="407" name="Google Shape;407;p52"/>
          <p:cNvCxnSpPr/>
          <p:nvPr/>
        </p:nvCxnSpPr>
        <p:spPr>
          <a:xfrm>
            <a:off x="1619575" y="1779750"/>
            <a:ext cx="2100" cy="367500"/>
          </a:xfrm>
          <a:prstGeom prst="straightConnector1">
            <a:avLst/>
          </a:prstGeom>
          <a:noFill/>
          <a:ln w="9525" cap="flat" cmpd="sng">
            <a:solidFill>
              <a:srgbClr val="980000"/>
            </a:solidFill>
            <a:prstDash val="solid"/>
            <a:round/>
            <a:headEnd type="stealth" w="med" len="med"/>
            <a:tailEnd type="triangle" w="med" len="med"/>
          </a:ln>
        </p:spPr>
      </p:cxnSp>
      <p:cxnSp>
        <p:nvCxnSpPr>
          <p:cNvPr id="408" name="Google Shape;408;p52"/>
          <p:cNvCxnSpPr>
            <a:stCxn id="405" idx="1"/>
          </p:cNvCxnSpPr>
          <p:nvPr/>
        </p:nvCxnSpPr>
        <p:spPr>
          <a:xfrm flipH="1">
            <a:off x="2993225" y="2599625"/>
            <a:ext cx="450600" cy="5100"/>
          </a:xfrm>
          <a:prstGeom prst="straightConnector1">
            <a:avLst/>
          </a:prstGeom>
          <a:noFill/>
          <a:ln w="9525" cap="flat" cmpd="sng">
            <a:solidFill>
              <a:srgbClr val="980000"/>
            </a:solidFill>
            <a:prstDash val="solid"/>
            <a:round/>
            <a:headEnd type="stealth"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3"/>
          <p:cNvSpPr txBox="1">
            <a:spLocks noGrp="1"/>
          </p:cNvSpPr>
          <p:nvPr>
            <p:ph type="title"/>
          </p:nvPr>
        </p:nvSpPr>
        <p:spPr>
          <a:xfrm>
            <a:off x="311700" y="368825"/>
            <a:ext cx="8520600" cy="572700"/>
          </a:xfrm>
          <a:prstGeom prst="rect">
            <a:avLst/>
          </a:prstGeom>
          <a:solidFill>
            <a:srgbClr val="EFEFEF"/>
          </a:solidFill>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b="1">
                <a:solidFill>
                  <a:srgbClr val="0B5394"/>
                </a:solidFill>
              </a:rPr>
              <a:t>Reference</a:t>
            </a:r>
            <a:endParaRPr b="1">
              <a:solidFill>
                <a:srgbClr val="0B5394"/>
              </a:solidFill>
            </a:endParaRPr>
          </a:p>
        </p:txBody>
      </p:sp>
      <p:sp>
        <p:nvSpPr>
          <p:cNvPr id="414" name="Google Shape;414;p53"/>
          <p:cNvSpPr txBox="1">
            <a:spLocks noGrp="1"/>
          </p:cNvSpPr>
          <p:nvPr>
            <p:ph type="body" idx="1"/>
          </p:nvPr>
        </p:nvSpPr>
        <p:spPr>
          <a:xfrm>
            <a:off x="311700" y="1457275"/>
            <a:ext cx="8520600" cy="738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 sz="1200" u="sng">
                <a:solidFill>
                  <a:schemeClr val="hlink"/>
                </a:solidFill>
                <a:hlinkClick r:id="rId3"/>
              </a:rPr>
              <a:t>https://oauth.net/</a:t>
            </a:r>
            <a:r>
              <a:rPr lang="en" sz="1200">
                <a:solidFill>
                  <a:schemeClr val="dk1"/>
                </a:solidFill>
              </a:rPr>
              <a:t> </a:t>
            </a:r>
            <a:endParaRPr sz="1200"/>
          </a:p>
          <a:p>
            <a:pPr marL="457200" lvl="0" indent="-304800" algn="l" rtl="0">
              <a:spcBef>
                <a:spcPts val="0"/>
              </a:spcBef>
              <a:spcAft>
                <a:spcPts val="0"/>
              </a:spcAft>
              <a:buSzPts val="1200"/>
              <a:buAutoNum type="arabicPeriod"/>
            </a:pPr>
            <a:r>
              <a:rPr lang="en" sz="1200" u="sng">
                <a:solidFill>
                  <a:schemeClr val="hlink"/>
                </a:solidFill>
                <a:hlinkClick r:id="rId4"/>
              </a:rPr>
              <a:t>https://tools.ietf.org/html/rfc6749#section-1</a:t>
            </a:r>
            <a:endParaRPr sz="1200"/>
          </a:p>
          <a:p>
            <a:pPr marL="457200" lvl="0" indent="-304800" algn="l" rtl="0">
              <a:spcBef>
                <a:spcPts val="0"/>
              </a:spcBef>
              <a:spcAft>
                <a:spcPts val="0"/>
              </a:spcAft>
              <a:buSzPts val="1200"/>
              <a:buAutoNum type="arabicPeriod"/>
            </a:pPr>
            <a:r>
              <a:rPr lang="en" sz="1200" u="sng">
                <a:solidFill>
                  <a:schemeClr val="hlink"/>
                </a:solidFill>
                <a:hlinkClick r:id="rId5"/>
              </a:rPr>
              <a:t>https://www.oauth.com/oauth2-servers/device-flow/token-request/</a:t>
            </a:r>
            <a:endParaRPr sz="900">
              <a:solidFill>
                <a:schemeClr val="dk1"/>
              </a:solidFill>
            </a:endParaRPr>
          </a:p>
        </p:txBody>
      </p:sp>
      <p:pic>
        <p:nvPicPr>
          <p:cNvPr id="415" name="Google Shape;415;p53"/>
          <p:cNvPicPr preferRelativeResize="0"/>
          <p:nvPr/>
        </p:nvPicPr>
        <p:blipFill>
          <a:blip r:embed="rId6">
            <a:alphaModFix/>
          </a:blip>
          <a:stretch>
            <a:fillRect/>
          </a:stretch>
        </p:blipFill>
        <p:spPr>
          <a:xfrm>
            <a:off x="3467325" y="2724150"/>
            <a:ext cx="2114550" cy="152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2355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1C4587"/>
                </a:solidFill>
              </a:rPr>
              <a:t>Authentication (Traditional client-server)</a:t>
            </a:r>
            <a:endParaRPr sz="1000" b="1">
              <a:solidFill>
                <a:srgbClr val="1C4587"/>
              </a:solidFill>
            </a:endParaRPr>
          </a:p>
          <a:p>
            <a:pPr marL="0" lvl="0" indent="0" algn="l" rtl="0">
              <a:spcBef>
                <a:spcPts val="0"/>
              </a:spcBef>
              <a:spcAft>
                <a:spcPts val="0"/>
              </a:spcAft>
              <a:buNone/>
            </a:pPr>
            <a:r>
              <a:rPr lang="en" b="1">
                <a:solidFill>
                  <a:srgbClr val="1C4587"/>
                </a:solidFill>
              </a:rPr>
              <a:t> </a:t>
            </a:r>
            <a:endParaRPr b="1">
              <a:solidFill>
                <a:srgbClr val="1C4587"/>
              </a:solidFill>
            </a:endParaRPr>
          </a:p>
        </p:txBody>
      </p:sp>
      <p:sp>
        <p:nvSpPr>
          <p:cNvPr id="134" name="Google Shape;134;p28"/>
          <p:cNvSpPr/>
          <p:nvPr/>
        </p:nvSpPr>
        <p:spPr>
          <a:xfrm>
            <a:off x="5538075" y="1072025"/>
            <a:ext cx="1574700" cy="2427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1"/>
                </a:solidFill>
              </a:rPr>
              <a:t>Authorization </a:t>
            </a:r>
            <a:r>
              <a:rPr lang="en"/>
              <a:t>&amp;</a:t>
            </a:r>
            <a:endParaRPr/>
          </a:p>
          <a:p>
            <a:pPr marL="0" lvl="0" indent="0" algn="ctr" rtl="0">
              <a:lnSpc>
                <a:spcPct val="115000"/>
              </a:lnSpc>
              <a:spcBef>
                <a:spcPts val="0"/>
              </a:spcBef>
              <a:spcAft>
                <a:spcPts val="0"/>
              </a:spcAft>
              <a:buNone/>
            </a:pPr>
            <a:r>
              <a:rPr lang="en"/>
              <a:t>Resource Server</a:t>
            </a:r>
            <a:endParaRPr/>
          </a:p>
        </p:txBody>
      </p:sp>
      <p:sp>
        <p:nvSpPr>
          <p:cNvPr id="135" name="Google Shape;135;p28"/>
          <p:cNvSpPr/>
          <p:nvPr/>
        </p:nvSpPr>
        <p:spPr>
          <a:xfrm>
            <a:off x="7676825" y="1837600"/>
            <a:ext cx="1301700" cy="846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a:t>Protected Resource</a:t>
            </a:r>
            <a:endParaRPr/>
          </a:p>
        </p:txBody>
      </p:sp>
      <p:cxnSp>
        <p:nvCxnSpPr>
          <p:cNvPr id="136" name="Google Shape;136;p28"/>
          <p:cNvCxnSpPr>
            <a:stCxn id="137" idx="3"/>
          </p:cNvCxnSpPr>
          <p:nvPr/>
        </p:nvCxnSpPr>
        <p:spPr>
          <a:xfrm rot="10800000" flipH="1">
            <a:off x="3924550" y="1661050"/>
            <a:ext cx="1617300" cy="12000"/>
          </a:xfrm>
          <a:prstGeom prst="straightConnector1">
            <a:avLst/>
          </a:prstGeom>
          <a:noFill/>
          <a:ln w="9525" cap="flat" cmpd="sng">
            <a:solidFill>
              <a:schemeClr val="dk2"/>
            </a:solidFill>
            <a:prstDash val="solid"/>
            <a:round/>
            <a:headEnd type="none" w="med" len="med"/>
            <a:tailEnd type="triangle" w="med" len="med"/>
          </a:ln>
        </p:spPr>
      </p:cxnSp>
      <p:cxnSp>
        <p:nvCxnSpPr>
          <p:cNvPr id="138" name="Google Shape;138;p28"/>
          <p:cNvCxnSpPr>
            <a:stCxn id="134" idx="3"/>
            <a:endCxn id="135" idx="1"/>
          </p:cNvCxnSpPr>
          <p:nvPr/>
        </p:nvCxnSpPr>
        <p:spPr>
          <a:xfrm rot="10800000" flipH="1">
            <a:off x="7112775" y="2260775"/>
            <a:ext cx="564000" cy="24900"/>
          </a:xfrm>
          <a:prstGeom prst="straightConnector1">
            <a:avLst/>
          </a:prstGeom>
          <a:noFill/>
          <a:ln w="9525" cap="flat" cmpd="sng">
            <a:solidFill>
              <a:schemeClr val="dk2"/>
            </a:solidFill>
            <a:prstDash val="solid"/>
            <a:round/>
            <a:headEnd type="none" w="med" len="med"/>
            <a:tailEnd type="triangle" w="med" len="med"/>
          </a:ln>
        </p:spPr>
      </p:cxnSp>
      <p:sp>
        <p:nvSpPr>
          <p:cNvPr id="139" name="Google Shape;139;p28"/>
          <p:cNvSpPr/>
          <p:nvPr/>
        </p:nvSpPr>
        <p:spPr>
          <a:xfrm>
            <a:off x="215675" y="1123950"/>
            <a:ext cx="1213800" cy="23754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Resource Owner</a:t>
            </a:r>
            <a:endParaRPr/>
          </a:p>
        </p:txBody>
      </p:sp>
      <p:sp>
        <p:nvSpPr>
          <p:cNvPr id="137" name="Google Shape;137;p28"/>
          <p:cNvSpPr/>
          <p:nvPr/>
        </p:nvSpPr>
        <p:spPr>
          <a:xfrm>
            <a:off x="2622850" y="1347700"/>
            <a:ext cx="1301700" cy="6507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a:t>
            </a:r>
            <a:endParaRPr/>
          </a:p>
        </p:txBody>
      </p:sp>
      <p:sp>
        <p:nvSpPr>
          <p:cNvPr id="140" name="Google Shape;140;p28"/>
          <p:cNvSpPr txBox="1"/>
          <p:nvPr/>
        </p:nvSpPr>
        <p:spPr>
          <a:xfrm>
            <a:off x="4149025" y="1249750"/>
            <a:ext cx="1213800" cy="3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Authenticate</a:t>
            </a:r>
            <a:br>
              <a:rPr lang="en" sz="1100"/>
            </a:br>
            <a:r>
              <a:rPr lang="en" sz="1100"/>
              <a:t>(</a:t>
            </a:r>
            <a:r>
              <a:rPr lang="en" sz="1100">
                <a:solidFill>
                  <a:schemeClr val="dk1"/>
                </a:solidFill>
              </a:rPr>
              <a:t>Password)</a:t>
            </a:r>
            <a:endParaRPr sz="1100"/>
          </a:p>
        </p:txBody>
      </p:sp>
      <p:cxnSp>
        <p:nvCxnSpPr>
          <p:cNvPr id="141" name="Google Shape;141;p28"/>
          <p:cNvCxnSpPr/>
          <p:nvPr/>
        </p:nvCxnSpPr>
        <p:spPr>
          <a:xfrm rot="10800000" flipH="1">
            <a:off x="1429350" y="1746575"/>
            <a:ext cx="1237500" cy="1200"/>
          </a:xfrm>
          <a:prstGeom prst="straightConnector1">
            <a:avLst/>
          </a:prstGeom>
          <a:noFill/>
          <a:ln w="9525" cap="flat" cmpd="sng">
            <a:solidFill>
              <a:schemeClr val="dk2"/>
            </a:solidFill>
            <a:prstDash val="solid"/>
            <a:round/>
            <a:headEnd type="none" w="med" len="med"/>
            <a:tailEnd type="triangle" w="med" len="med"/>
          </a:ln>
        </p:spPr>
      </p:cxnSp>
      <p:sp>
        <p:nvSpPr>
          <p:cNvPr id="142" name="Google Shape;142;p28"/>
          <p:cNvSpPr txBox="1"/>
          <p:nvPr/>
        </p:nvSpPr>
        <p:spPr>
          <a:xfrm>
            <a:off x="1449013" y="1248275"/>
            <a:ext cx="1469400" cy="3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Credentials</a:t>
            </a:r>
            <a:endParaRPr sz="1100"/>
          </a:p>
          <a:p>
            <a:pPr marL="0" lvl="0" indent="0" algn="l" rtl="0">
              <a:spcBef>
                <a:spcPts val="0"/>
              </a:spcBef>
              <a:spcAft>
                <a:spcPts val="0"/>
              </a:spcAft>
              <a:buClr>
                <a:schemeClr val="dk1"/>
              </a:buClr>
              <a:buSzPts val="1100"/>
              <a:buFont typeface="Arial"/>
              <a:buNone/>
            </a:pPr>
            <a:r>
              <a:rPr lang="en" sz="1100">
                <a:solidFill>
                  <a:schemeClr val="dk1"/>
                </a:solidFill>
              </a:rPr>
              <a:t>(Password)</a:t>
            </a:r>
            <a:endParaRPr sz="1100"/>
          </a:p>
        </p:txBody>
      </p:sp>
      <p:grpSp>
        <p:nvGrpSpPr>
          <p:cNvPr id="143" name="Google Shape;143;p28"/>
          <p:cNvGrpSpPr/>
          <p:nvPr/>
        </p:nvGrpSpPr>
        <p:grpSpPr>
          <a:xfrm>
            <a:off x="1372813" y="2391275"/>
            <a:ext cx="4191763" cy="803175"/>
            <a:chOff x="1372813" y="2391275"/>
            <a:chExt cx="4191763" cy="803175"/>
          </a:xfrm>
        </p:grpSpPr>
        <p:sp>
          <p:nvSpPr>
            <p:cNvPr id="144" name="Google Shape;144;p28"/>
            <p:cNvSpPr/>
            <p:nvPr/>
          </p:nvSpPr>
          <p:spPr>
            <a:xfrm>
              <a:off x="2666800" y="2543750"/>
              <a:ext cx="1301700" cy="6507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980000"/>
                  </a:solidFill>
                </a:rPr>
                <a:t>Third party App</a:t>
              </a:r>
              <a:endParaRPr>
                <a:solidFill>
                  <a:srgbClr val="980000"/>
                </a:solidFill>
              </a:endParaRPr>
            </a:p>
          </p:txBody>
        </p:sp>
        <p:cxnSp>
          <p:nvCxnSpPr>
            <p:cNvPr id="145" name="Google Shape;145;p28"/>
            <p:cNvCxnSpPr/>
            <p:nvPr/>
          </p:nvCxnSpPr>
          <p:spPr>
            <a:xfrm>
              <a:off x="1429350" y="2936513"/>
              <a:ext cx="1237500" cy="8700"/>
            </a:xfrm>
            <a:prstGeom prst="straightConnector1">
              <a:avLst/>
            </a:prstGeom>
            <a:noFill/>
            <a:ln w="9525" cap="flat" cmpd="sng">
              <a:solidFill>
                <a:schemeClr val="dk2"/>
              </a:solidFill>
              <a:prstDash val="solid"/>
              <a:round/>
              <a:headEnd type="none" w="med" len="med"/>
              <a:tailEnd type="triangle" w="med" len="med"/>
            </a:ln>
          </p:spPr>
        </p:cxnSp>
        <p:cxnSp>
          <p:nvCxnSpPr>
            <p:cNvPr id="146" name="Google Shape;146;p28"/>
            <p:cNvCxnSpPr/>
            <p:nvPr/>
          </p:nvCxnSpPr>
          <p:spPr>
            <a:xfrm rot="10800000" flipH="1">
              <a:off x="3947275" y="2934875"/>
              <a:ext cx="1617300" cy="12000"/>
            </a:xfrm>
            <a:prstGeom prst="straightConnector1">
              <a:avLst/>
            </a:prstGeom>
            <a:noFill/>
            <a:ln w="9525" cap="flat" cmpd="sng">
              <a:solidFill>
                <a:schemeClr val="dk2"/>
              </a:solidFill>
              <a:prstDash val="solid"/>
              <a:round/>
              <a:headEnd type="none" w="med" len="med"/>
              <a:tailEnd type="triangle" w="med" len="med"/>
            </a:ln>
          </p:spPr>
        </p:cxnSp>
        <p:sp>
          <p:nvSpPr>
            <p:cNvPr id="147" name="Google Shape;147;p28"/>
            <p:cNvSpPr txBox="1"/>
            <p:nvPr/>
          </p:nvSpPr>
          <p:spPr>
            <a:xfrm>
              <a:off x="4202500" y="2477688"/>
              <a:ext cx="1213800" cy="3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80000"/>
                  </a:solidFill>
                </a:rPr>
                <a:t>Authenticate</a:t>
              </a:r>
              <a:br>
                <a:rPr lang="en" sz="1100">
                  <a:solidFill>
                    <a:srgbClr val="980000"/>
                  </a:solidFill>
                </a:rPr>
              </a:br>
              <a:r>
                <a:rPr lang="en" sz="1100">
                  <a:solidFill>
                    <a:srgbClr val="980000"/>
                  </a:solidFill>
                </a:rPr>
                <a:t>(Password)</a:t>
              </a:r>
              <a:endParaRPr sz="1100">
                <a:solidFill>
                  <a:srgbClr val="980000"/>
                </a:solidFill>
              </a:endParaRPr>
            </a:p>
          </p:txBody>
        </p:sp>
        <p:sp>
          <p:nvSpPr>
            <p:cNvPr id="148" name="Google Shape;148;p28"/>
            <p:cNvSpPr txBox="1"/>
            <p:nvPr/>
          </p:nvSpPr>
          <p:spPr>
            <a:xfrm>
              <a:off x="1372813" y="2391275"/>
              <a:ext cx="1469400" cy="3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80000"/>
                  </a:solidFill>
                </a:rPr>
                <a:t>Share Credentials</a:t>
              </a:r>
              <a:endParaRPr sz="1100">
                <a:solidFill>
                  <a:srgbClr val="980000"/>
                </a:solidFill>
              </a:endParaRPr>
            </a:p>
            <a:p>
              <a:pPr marL="0" lvl="0" indent="0" algn="l" rtl="0">
                <a:spcBef>
                  <a:spcPts val="0"/>
                </a:spcBef>
                <a:spcAft>
                  <a:spcPts val="0"/>
                </a:spcAft>
                <a:buNone/>
              </a:pPr>
              <a:r>
                <a:rPr lang="en" sz="1100">
                  <a:solidFill>
                    <a:srgbClr val="980000"/>
                  </a:solidFill>
                </a:rPr>
                <a:t>(Password)</a:t>
              </a:r>
              <a:endParaRPr sz="1100">
                <a:solidFill>
                  <a:srgbClr val="980000"/>
                </a:solidFill>
              </a:endParaRPr>
            </a:p>
          </p:txBody>
        </p:sp>
      </p:grpSp>
      <p:sp>
        <p:nvSpPr>
          <p:cNvPr id="149" name="Google Shape;149;p28"/>
          <p:cNvSpPr txBox="1"/>
          <p:nvPr/>
        </p:nvSpPr>
        <p:spPr>
          <a:xfrm>
            <a:off x="616500" y="3883325"/>
            <a:ext cx="8633700" cy="2787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Char char="+"/>
            </a:pPr>
            <a:r>
              <a:rPr lang="en" sz="1200">
                <a:solidFill>
                  <a:schemeClr val="dk1"/>
                </a:solidFill>
              </a:rPr>
              <a:t>Third-party App are required to </a:t>
            </a:r>
            <a:r>
              <a:rPr lang="en" sz="1200">
                <a:solidFill>
                  <a:srgbClr val="980000"/>
                </a:solidFill>
              </a:rPr>
              <a:t>store the credentials for future</a:t>
            </a:r>
            <a:r>
              <a:rPr lang="en" sz="1200">
                <a:solidFill>
                  <a:schemeClr val="dk1"/>
                </a:solidFill>
              </a:rPr>
              <a:t> use, a clear-text password.</a:t>
            </a:r>
            <a:endParaRPr sz="1300">
              <a:solidFill>
                <a:srgbClr val="980000"/>
              </a:solidFill>
            </a:endParaRPr>
          </a:p>
          <a:p>
            <a:pPr marL="0" lvl="0" indent="0" algn="l" rtl="0">
              <a:spcBef>
                <a:spcPts val="0"/>
              </a:spcBef>
              <a:spcAft>
                <a:spcPts val="0"/>
              </a:spcAft>
              <a:buNone/>
            </a:pPr>
            <a:r>
              <a:rPr lang="en" sz="1300">
                <a:solidFill>
                  <a:srgbClr val="980000"/>
                </a:solidFill>
              </a:rPr>
              <a:t> </a:t>
            </a:r>
            <a:r>
              <a:rPr lang="en" sz="1300" b="1">
                <a:solidFill>
                  <a:srgbClr val="980000"/>
                </a:solidFill>
              </a:rPr>
              <a:t>   How to ?</a:t>
            </a:r>
            <a:endParaRPr sz="1300" b="1">
              <a:solidFill>
                <a:srgbClr val="980000"/>
              </a:solidFill>
            </a:endParaRPr>
          </a:p>
          <a:p>
            <a:pPr marL="457200" lvl="0" indent="-311150" algn="l" rtl="0">
              <a:spcBef>
                <a:spcPts val="0"/>
              </a:spcBef>
              <a:spcAft>
                <a:spcPts val="0"/>
              </a:spcAft>
              <a:buSzPts val="1300"/>
              <a:buChar char="+"/>
            </a:pPr>
            <a:r>
              <a:rPr lang="en" sz="1300">
                <a:solidFill>
                  <a:srgbClr val="980000"/>
                </a:solidFill>
              </a:rPr>
              <a:t>Revoke</a:t>
            </a:r>
            <a:r>
              <a:rPr lang="en" sz="1300">
                <a:solidFill>
                  <a:schemeClr val="dk1"/>
                </a:solidFill>
              </a:rPr>
              <a:t> access to </a:t>
            </a:r>
            <a:r>
              <a:rPr lang="en" sz="1300" b="1">
                <a:solidFill>
                  <a:srgbClr val="980000"/>
                </a:solidFill>
              </a:rPr>
              <a:t>only one</a:t>
            </a:r>
            <a:r>
              <a:rPr lang="en" sz="1300">
                <a:solidFill>
                  <a:schemeClr val="dk1"/>
                </a:solidFill>
              </a:rPr>
              <a:t> third party</a:t>
            </a:r>
            <a:endParaRPr sz="1300">
              <a:solidFill>
                <a:schemeClr val="dk1"/>
              </a:solidFill>
            </a:endParaRPr>
          </a:p>
          <a:p>
            <a:pPr marL="457200" lvl="0" indent="-311150" algn="l" rtl="0">
              <a:spcBef>
                <a:spcPts val="0"/>
              </a:spcBef>
              <a:spcAft>
                <a:spcPts val="0"/>
              </a:spcAft>
              <a:buSzPts val="1300"/>
              <a:buChar char="+"/>
            </a:pPr>
            <a:r>
              <a:rPr lang="en" sz="1300">
                <a:solidFill>
                  <a:srgbClr val="980000"/>
                </a:solidFill>
              </a:rPr>
              <a:t>Restrict duration</a:t>
            </a:r>
            <a:r>
              <a:rPr lang="en" sz="1300">
                <a:solidFill>
                  <a:schemeClr val="dk1"/>
                </a:solidFill>
              </a:rPr>
              <a:t> or </a:t>
            </a:r>
            <a:r>
              <a:rPr lang="en" sz="1300">
                <a:solidFill>
                  <a:srgbClr val="980000"/>
                </a:solidFill>
              </a:rPr>
              <a:t>access</a:t>
            </a:r>
            <a:r>
              <a:rPr lang="en" sz="1300">
                <a:solidFill>
                  <a:schemeClr val="dk1"/>
                </a:solidFill>
              </a:rPr>
              <a:t> to a </a:t>
            </a:r>
            <a:r>
              <a:rPr lang="en" sz="1300">
                <a:solidFill>
                  <a:srgbClr val="980000"/>
                </a:solidFill>
              </a:rPr>
              <a:t>limited subset</a:t>
            </a:r>
            <a:r>
              <a:rPr lang="en" sz="1300">
                <a:solidFill>
                  <a:schemeClr val="dk1"/>
                </a:solidFill>
              </a:rPr>
              <a:t> of resources</a:t>
            </a:r>
            <a:endParaRPr sz="1300">
              <a:solidFill>
                <a:schemeClr val="dk1"/>
              </a:solidFill>
            </a:endParaRPr>
          </a:p>
          <a:p>
            <a:pPr marL="457200" lvl="0" indent="-304800" algn="l" rtl="0">
              <a:lnSpc>
                <a:spcPct val="115000"/>
              </a:lnSpc>
              <a:spcBef>
                <a:spcPts val="0"/>
              </a:spcBef>
              <a:spcAft>
                <a:spcPts val="0"/>
              </a:spcAft>
              <a:buSzPts val="1200"/>
              <a:buChar char="+"/>
            </a:pPr>
            <a:r>
              <a:rPr lang="en" sz="1200">
                <a:solidFill>
                  <a:srgbClr val="980000"/>
                </a:solidFill>
              </a:rPr>
              <a:t>Compromise</a:t>
            </a:r>
            <a:r>
              <a:rPr lang="en" sz="1200">
                <a:solidFill>
                  <a:schemeClr val="dk1"/>
                </a:solidFill>
              </a:rPr>
              <a:t> in end-user's </a:t>
            </a:r>
            <a:r>
              <a:rPr lang="en" sz="1200">
                <a:solidFill>
                  <a:srgbClr val="980000"/>
                </a:solidFill>
              </a:rPr>
              <a:t>password</a:t>
            </a:r>
            <a:r>
              <a:rPr lang="en" sz="1200">
                <a:solidFill>
                  <a:schemeClr val="dk1"/>
                </a:solidFill>
              </a:rPr>
              <a:t> &amp; </a:t>
            </a:r>
            <a:r>
              <a:rPr lang="en" sz="1200">
                <a:solidFill>
                  <a:srgbClr val="980000"/>
                </a:solidFill>
              </a:rPr>
              <a:t>data protected</a:t>
            </a:r>
            <a:endParaRPr sz="1300"/>
          </a:p>
        </p:txBody>
      </p:sp>
      <p:pic>
        <p:nvPicPr>
          <p:cNvPr id="150" name="Google Shape;150;p28"/>
          <p:cNvPicPr preferRelativeResize="0"/>
          <p:nvPr/>
        </p:nvPicPr>
        <p:blipFill>
          <a:blip r:embed="rId3">
            <a:alphaModFix/>
          </a:blip>
          <a:stretch>
            <a:fillRect/>
          </a:stretch>
        </p:blipFill>
        <p:spPr>
          <a:xfrm>
            <a:off x="169987" y="4374025"/>
            <a:ext cx="466175" cy="466175"/>
          </a:xfrm>
          <a:prstGeom prst="rect">
            <a:avLst/>
          </a:prstGeom>
          <a:noFill/>
          <a:ln>
            <a:noFill/>
          </a:ln>
        </p:spPr>
      </p:pic>
      <p:sp>
        <p:nvSpPr>
          <p:cNvPr id="151" name="Google Shape;151;p28"/>
          <p:cNvSpPr/>
          <p:nvPr/>
        </p:nvSpPr>
        <p:spPr>
          <a:xfrm>
            <a:off x="7720600" y="858150"/>
            <a:ext cx="1301700" cy="684300"/>
          </a:xfrm>
          <a:prstGeom prst="wedgeRoundRectCallout">
            <a:avLst>
              <a:gd name="adj1" fmla="val -17045"/>
              <a:gd name="adj2" fmla="val 79311"/>
              <a:gd name="adj3" fmla="val 0"/>
            </a:avLst>
          </a:prstGeom>
          <a:solidFill>
            <a:schemeClr val="lt2"/>
          </a:solid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b="1">
                <a:solidFill>
                  <a:srgbClr val="980000"/>
                </a:solidFill>
              </a:rPr>
              <a:t>Scope ⇔ API</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15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9"/>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150"/>
                                        </p:tgtEl>
                                        <p:attrNameLst>
                                          <p:attrName>style.visibility</p:attrName>
                                        </p:attrNameLst>
                                      </p:cBhvr>
                                      <p:to>
                                        <p:strVal val="visible"/>
                                      </p:to>
                                    </p:set>
                                    <p:animEffect transition="in" filter="fade">
                                      <p:cBhvr>
                                        <p:cTn id="21"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208825" y="6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B5394"/>
                </a:solidFill>
              </a:rPr>
              <a:t>Overview</a:t>
            </a:r>
            <a:endParaRPr b="1">
              <a:solidFill>
                <a:srgbClr val="0B5394"/>
              </a:solidFill>
            </a:endParaRPr>
          </a:p>
        </p:txBody>
      </p:sp>
      <p:sp>
        <p:nvSpPr>
          <p:cNvPr id="157" name="Google Shape;157;p29"/>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a:solidFill>
                  <a:srgbClr val="1155CC"/>
                </a:solidFill>
              </a:rPr>
              <a:t>OAuth2</a:t>
            </a:r>
            <a:r>
              <a:rPr lang="en" sz="1400">
                <a:solidFill>
                  <a:srgbClr val="1155CC"/>
                </a:solidFill>
              </a:rPr>
              <a:t> enable a third-party application :</a:t>
            </a:r>
            <a:endParaRPr sz="1400">
              <a:solidFill>
                <a:srgbClr val="1155CC"/>
              </a:solidFill>
            </a:endParaRPr>
          </a:p>
          <a:p>
            <a:pPr marL="457200" lvl="0" indent="-317500" algn="l" rtl="0">
              <a:spcBef>
                <a:spcPts val="0"/>
              </a:spcBef>
              <a:spcAft>
                <a:spcPts val="0"/>
              </a:spcAft>
              <a:buClr>
                <a:srgbClr val="000000"/>
              </a:buClr>
              <a:buSzPts val="1400"/>
              <a:buChar char="❖"/>
            </a:pPr>
            <a:r>
              <a:rPr lang="en" sz="1400">
                <a:solidFill>
                  <a:srgbClr val="000000"/>
                </a:solidFill>
              </a:rPr>
              <a:t>Obtain limited access to an HTTP service</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Behalf of a resource owner by orchestrating an approval interaction between the resource owner and the HTTP service or by allowing the third-party application to obtain access on its own behalf</a:t>
            </a:r>
            <a:endParaRPr sz="1400">
              <a:solidFill>
                <a:srgbClr val="000000"/>
              </a:solidFill>
            </a:endParaRPr>
          </a:p>
          <a:p>
            <a:pPr marL="0" lvl="0" indent="0" algn="l" rtl="0">
              <a:spcBef>
                <a:spcPts val="0"/>
              </a:spcBef>
              <a:spcAft>
                <a:spcPts val="0"/>
              </a:spcAft>
              <a:buNone/>
            </a:pPr>
            <a:endParaRPr sz="14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sz="1400">
                <a:solidFill>
                  <a:srgbClr val="1155CC"/>
                </a:solidFill>
              </a:rPr>
              <a:t>Access Token: are credentials used to access protected resources</a:t>
            </a:r>
            <a:endParaRPr sz="1400">
              <a:solidFill>
                <a:srgbClr val="1155CC"/>
              </a:solidFill>
            </a:endParaRPr>
          </a:p>
          <a:p>
            <a:pPr marL="457200" lvl="0" indent="-317500" algn="l" rtl="0">
              <a:spcBef>
                <a:spcPts val="0"/>
              </a:spcBef>
              <a:spcAft>
                <a:spcPts val="0"/>
              </a:spcAft>
              <a:buClr>
                <a:srgbClr val="000000"/>
              </a:buClr>
              <a:buSzPts val="1400"/>
              <a:buChar char="❖"/>
            </a:pPr>
            <a:r>
              <a:rPr lang="en" sz="1400">
                <a:solidFill>
                  <a:srgbClr val="000000"/>
                </a:solidFill>
              </a:rPr>
              <a:t>Represent specific scopes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Durations of access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Granted by the resource owner</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Enforced by the resource server and authorization server.</a:t>
            </a:r>
            <a:endParaRPr sz="1400">
              <a:solidFill>
                <a:srgbClr val="000000"/>
              </a:solidFill>
            </a:endParaRPr>
          </a:p>
          <a:p>
            <a:pPr marL="0" lvl="0" indent="0" algn="l" rtl="0">
              <a:spcBef>
                <a:spcPts val="0"/>
              </a:spcBef>
              <a:spcAft>
                <a:spcPts val="0"/>
              </a:spcAft>
              <a:buNone/>
            </a:pPr>
            <a:endParaRPr sz="1400">
              <a:solidFill>
                <a:srgbClr val="1155CC"/>
              </a:solidFill>
            </a:endParaRPr>
          </a:p>
          <a:p>
            <a:pPr marL="0" lvl="0" indent="0" algn="l" rtl="0">
              <a:spcBef>
                <a:spcPts val="0"/>
              </a:spcBef>
              <a:spcAft>
                <a:spcPts val="0"/>
              </a:spcAft>
              <a:buNone/>
            </a:pPr>
            <a:r>
              <a:rPr lang="en" sz="1400">
                <a:solidFill>
                  <a:srgbClr val="1155CC"/>
                </a:solidFill>
              </a:rPr>
              <a:t>Refresh Token:</a:t>
            </a:r>
            <a:r>
              <a:rPr lang="en" sz="1400">
                <a:solidFill>
                  <a:schemeClr val="dk1"/>
                </a:solidFill>
              </a:rPr>
              <a:t> are credentials used to obtain access tokens</a:t>
            </a:r>
            <a:endParaRPr sz="1400">
              <a:solidFill>
                <a:srgbClr val="980000"/>
              </a:solidFill>
            </a:endParaRPr>
          </a:p>
        </p:txBody>
      </p:sp>
      <p:pic>
        <p:nvPicPr>
          <p:cNvPr id="158" name="Google Shape;158;p29"/>
          <p:cNvPicPr preferRelativeResize="0"/>
          <p:nvPr/>
        </p:nvPicPr>
        <p:blipFill>
          <a:blip r:embed="rId3">
            <a:alphaModFix/>
          </a:blip>
          <a:stretch>
            <a:fillRect/>
          </a:stretch>
        </p:blipFill>
        <p:spPr>
          <a:xfrm>
            <a:off x="311700" y="4260750"/>
            <a:ext cx="3954400" cy="781250"/>
          </a:xfrm>
          <a:prstGeom prst="rect">
            <a:avLst/>
          </a:prstGeom>
          <a:noFill/>
          <a:ln>
            <a:noFill/>
          </a:ln>
        </p:spPr>
      </p:pic>
      <p:grpSp>
        <p:nvGrpSpPr>
          <p:cNvPr id="159" name="Google Shape;159;p29"/>
          <p:cNvGrpSpPr/>
          <p:nvPr/>
        </p:nvGrpSpPr>
        <p:grpSpPr>
          <a:xfrm>
            <a:off x="5019050" y="4161800"/>
            <a:ext cx="4037375" cy="880200"/>
            <a:chOff x="5019050" y="4161800"/>
            <a:chExt cx="4037375" cy="880200"/>
          </a:xfrm>
        </p:grpSpPr>
        <p:pic>
          <p:nvPicPr>
            <p:cNvPr id="160" name="Google Shape;160;p29"/>
            <p:cNvPicPr preferRelativeResize="0"/>
            <p:nvPr/>
          </p:nvPicPr>
          <p:blipFill>
            <a:blip r:embed="rId4">
              <a:alphaModFix/>
            </a:blip>
            <a:stretch>
              <a:fillRect/>
            </a:stretch>
          </p:blipFill>
          <p:spPr>
            <a:xfrm>
              <a:off x="5019050" y="4161800"/>
              <a:ext cx="4037375" cy="880200"/>
            </a:xfrm>
            <a:prstGeom prst="rect">
              <a:avLst/>
            </a:prstGeom>
            <a:noFill/>
            <a:ln>
              <a:noFill/>
            </a:ln>
          </p:spPr>
        </p:pic>
        <p:pic>
          <p:nvPicPr>
            <p:cNvPr id="161" name="Google Shape;161;p29"/>
            <p:cNvPicPr preferRelativeResize="0"/>
            <p:nvPr/>
          </p:nvPicPr>
          <p:blipFill>
            <a:blip r:embed="rId5">
              <a:alphaModFix/>
            </a:blip>
            <a:stretch>
              <a:fillRect/>
            </a:stretch>
          </p:blipFill>
          <p:spPr>
            <a:xfrm>
              <a:off x="7891192" y="4260750"/>
              <a:ext cx="986008" cy="308125"/>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227550" y="4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B5394"/>
                </a:solidFill>
              </a:rPr>
              <a:t>Role &amp; Responsibility</a:t>
            </a:r>
            <a:endParaRPr b="1">
              <a:solidFill>
                <a:srgbClr val="0B5394"/>
              </a:solidFill>
            </a:endParaRPr>
          </a:p>
        </p:txBody>
      </p:sp>
      <p:pic>
        <p:nvPicPr>
          <p:cNvPr id="167" name="Google Shape;167;p30"/>
          <p:cNvPicPr preferRelativeResize="0"/>
          <p:nvPr/>
        </p:nvPicPr>
        <p:blipFill>
          <a:blip r:embed="rId3">
            <a:alphaModFix/>
          </a:blip>
          <a:stretch>
            <a:fillRect/>
          </a:stretch>
        </p:blipFill>
        <p:spPr>
          <a:xfrm>
            <a:off x="412675" y="1112875"/>
            <a:ext cx="8172300" cy="379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aphicFrame>
        <p:nvGraphicFramePr>
          <p:cNvPr id="172" name="Google Shape;172;p31"/>
          <p:cNvGraphicFramePr/>
          <p:nvPr/>
        </p:nvGraphicFramePr>
        <p:xfrm>
          <a:off x="252775" y="349550"/>
          <a:ext cx="8732550" cy="4418975"/>
        </p:xfrm>
        <a:graphic>
          <a:graphicData uri="http://schemas.openxmlformats.org/drawingml/2006/table">
            <a:tbl>
              <a:tblPr>
                <a:noFill/>
                <a:tableStyleId>{5D33DE1F-5AE8-4CF4-B5E5-7A8C8BCD05F6}</a:tableStyleId>
              </a:tblPr>
              <a:tblGrid>
                <a:gridCol w="1753725"/>
                <a:gridCol w="6978825"/>
              </a:tblGrid>
              <a:tr h="536525">
                <a:tc>
                  <a:txBody>
                    <a:bodyPr/>
                    <a:lstStyle/>
                    <a:p>
                      <a:pPr marL="0" lvl="0" indent="0" algn="ctr" rtl="0">
                        <a:lnSpc>
                          <a:spcPct val="100000"/>
                        </a:lnSpc>
                        <a:spcBef>
                          <a:spcPts val="0"/>
                        </a:spcBef>
                        <a:spcAft>
                          <a:spcPts val="0"/>
                        </a:spcAft>
                        <a:buNone/>
                      </a:pPr>
                      <a:r>
                        <a:rPr lang="en" sz="1800" b="1">
                          <a:solidFill>
                            <a:srgbClr val="F3F3F3"/>
                          </a:solidFill>
                        </a:rPr>
                        <a:t>Role</a:t>
                      </a:r>
                      <a:endParaRPr sz="1800" b="1">
                        <a:solidFill>
                          <a:srgbClr val="F3F3F3"/>
                        </a:solidFill>
                      </a:endParaRPr>
                    </a:p>
                  </a:txBody>
                  <a:tcPr marL="91425" marR="91425" marT="91425" marB="91425">
                    <a:solidFill>
                      <a:srgbClr val="0B5394"/>
                    </a:solidFill>
                  </a:tcPr>
                </a:tc>
                <a:tc>
                  <a:txBody>
                    <a:bodyPr/>
                    <a:lstStyle/>
                    <a:p>
                      <a:pPr marL="0" lvl="0" indent="0" algn="l" rtl="0">
                        <a:lnSpc>
                          <a:spcPct val="100000"/>
                        </a:lnSpc>
                        <a:spcBef>
                          <a:spcPts val="0"/>
                        </a:spcBef>
                        <a:spcAft>
                          <a:spcPts val="0"/>
                        </a:spcAft>
                        <a:buNone/>
                      </a:pPr>
                      <a:r>
                        <a:rPr lang="en" sz="1800" b="1">
                          <a:solidFill>
                            <a:srgbClr val="F3F3F3"/>
                          </a:solidFill>
                        </a:rPr>
                        <a:t>Responsibility</a:t>
                      </a:r>
                      <a:endParaRPr sz="1800" b="1">
                        <a:solidFill>
                          <a:srgbClr val="F3F3F3"/>
                        </a:solidFill>
                      </a:endParaRPr>
                    </a:p>
                  </a:txBody>
                  <a:tcPr marL="91425" marR="91425" marT="91425" marB="91425">
                    <a:solidFill>
                      <a:srgbClr val="0B5394"/>
                    </a:solidFill>
                  </a:tcPr>
                </a:tc>
              </a:tr>
              <a:tr h="899325">
                <a:tc>
                  <a:txBody>
                    <a:bodyPr/>
                    <a:lstStyle/>
                    <a:p>
                      <a:pPr marL="0" lvl="0" indent="0" algn="ctr" rtl="0">
                        <a:lnSpc>
                          <a:spcPct val="115000"/>
                        </a:lnSpc>
                        <a:spcBef>
                          <a:spcPts val="0"/>
                        </a:spcBef>
                        <a:spcAft>
                          <a:spcPts val="0"/>
                        </a:spcAft>
                        <a:buNone/>
                      </a:pPr>
                      <a:r>
                        <a:rPr lang="en" sz="1500">
                          <a:solidFill>
                            <a:schemeClr val="dk1"/>
                          </a:solidFill>
                        </a:rPr>
                        <a:t>Resource owner</a:t>
                      </a:r>
                      <a:endParaRPr sz="1500">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 sz="1500">
                          <a:solidFill>
                            <a:schemeClr val="dk1"/>
                          </a:solidFill>
                        </a:rPr>
                        <a:t>(end-user)</a:t>
                      </a:r>
                      <a:endParaRPr sz="1500">
                        <a:solidFill>
                          <a:schemeClr val="dk1"/>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500">
                          <a:solidFill>
                            <a:schemeClr val="dk1"/>
                          </a:solidFill>
                        </a:rPr>
                        <a:t>An entity capable of </a:t>
                      </a:r>
                      <a:r>
                        <a:rPr lang="en" sz="1500">
                          <a:solidFill>
                            <a:srgbClr val="980000"/>
                          </a:solidFill>
                        </a:rPr>
                        <a:t>granting access </a:t>
                      </a:r>
                      <a:r>
                        <a:rPr lang="en" sz="1500"/>
                        <a:t>to a protected resource</a:t>
                      </a:r>
                      <a:endParaRPr sz="1900"/>
                    </a:p>
                  </a:txBody>
                  <a:tcPr marL="91425" marR="91425" marT="91425" marB="91425">
                    <a:lnB w="9525" cap="flat" cmpd="sng">
                      <a:solidFill>
                        <a:srgbClr val="9E9E9E"/>
                      </a:solidFill>
                      <a:prstDash val="solid"/>
                      <a:round/>
                      <a:headEnd type="none" w="sm" len="sm"/>
                      <a:tailEnd type="none" w="sm" len="sm"/>
                    </a:lnB>
                  </a:tcPr>
                </a:tc>
              </a:tr>
              <a:tr h="1041900">
                <a:tc>
                  <a:txBody>
                    <a:bodyPr/>
                    <a:lstStyle/>
                    <a:p>
                      <a:pPr marL="0" lvl="0" indent="0" algn="ctr" rtl="0">
                        <a:lnSpc>
                          <a:spcPct val="115000"/>
                        </a:lnSpc>
                        <a:spcBef>
                          <a:spcPts val="0"/>
                        </a:spcBef>
                        <a:spcAft>
                          <a:spcPts val="0"/>
                        </a:spcAft>
                        <a:buNone/>
                      </a:pPr>
                      <a:r>
                        <a:rPr lang="en" sz="1500">
                          <a:solidFill>
                            <a:schemeClr val="dk1"/>
                          </a:solidFill>
                        </a:rPr>
                        <a:t>Client</a:t>
                      </a:r>
                      <a:endParaRPr sz="19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500">
                          <a:solidFill>
                            <a:schemeClr val="dk1"/>
                          </a:solidFill>
                        </a:rPr>
                        <a:t>An application making protected resource requests on </a:t>
                      </a:r>
                      <a:r>
                        <a:rPr lang="en" sz="1500">
                          <a:solidFill>
                            <a:srgbClr val="980000"/>
                          </a:solidFill>
                        </a:rPr>
                        <a:t>behalf of the resource owner and with its authorization</a:t>
                      </a:r>
                      <a:endParaRPr sz="1500">
                        <a:solidFill>
                          <a:srgbClr val="980000"/>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041900">
                <a:tc>
                  <a:txBody>
                    <a:bodyPr/>
                    <a:lstStyle/>
                    <a:p>
                      <a:pPr marL="0" lvl="0" indent="0" algn="ctr" rtl="0">
                        <a:lnSpc>
                          <a:spcPct val="115000"/>
                        </a:lnSpc>
                        <a:spcBef>
                          <a:spcPts val="0"/>
                        </a:spcBef>
                        <a:spcAft>
                          <a:spcPts val="0"/>
                        </a:spcAft>
                        <a:buNone/>
                      </a:pPr>
                      <a:r>
                        <a:rPr lang="en" sz="1500">
                          <a:solidFill>
                            <a:schemeClr val="dk1"/>
                          </a:solidFill>
                        </a:rPr>
                        <a:t>Resource server</a:t>
                      </a:r>
                      <a:endParaRPr sz="1900"/>
                    </a:p>
                  </a:txBody>
                  <a:tcPr marL="91425" marR="91425" marT="91425" marB="91425">
                    <a:lnT w="9525" cap="flat" cmpd="sng">
                      <a:solidFill>
                        <a:srgbClr val="9E9E9E"/>
                      </a:solidFill>
                      <a:prstDash val="solid"/>
                      <a:round/>
                      <a:headEnd type="none" w="sm" len="sm"/>
                      <a:tailEnd type="none" w="sm" len="sm"/>
                    </a:lnT>
                    <a:solidFill>
                      <a:srgbClr val="F3F3F3"/>
                    </a:solidFill>
                  </a:tcPr>
                </a:tc>
                <a:tc>
                  <a:txBody>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The server hosting the protected resources, capable of accepting and responding to protected resource requests using </a:t>
                      </a:r>
                      <a:r>
                        <a:rPr lang="en" sz="1500">
                          <a:solidFill>
                            <a:srgbClr val="980000"/>
                          </a:solidFill>
                        </a:rPr>
                        <a:t>access tokens</a:t>
                      </a:r>
                      <a:endParaRPr sz="1500">
                        <a:solidFill>
                          <a:srgbClr val="980000"/>
                        </a:solidFill>
                      </a:endParaRPr>
                    </a:p>
                    <a:p>
                      <a:pPr marL="0" lvl="0" indent="0" algn="l" rtl="0">
                        <a:lnSpc>
                          <a:spcPct val="115000"/>
                        </a:lnSpc>
                        <a:spcBef>
                          <a:spcPts val="0"/>
                        </a:spcBef>
                        <a:spcAft>
                          <a:spcPts val="0"/>
                        </a:spcAft>
                        <a:buNone/>
                      </a:pPr>
                      <a:endParaRPr sz="1500">
                        <a:solidFill>
                          <a:schemeClr val="dk1"/>
                        </a:solidFill>
                      </a:endParaRPr>
                    </a:p>
                  </a:txBody>
                  <a:tcPr marL="91425" marR="91425" marT="91425" marB="91425">
                    <a:lnT w="9525" cap="flat" cmpd="sng">
                      <a:solidFill>
                        <a:srgbClr val="9E9E9E"/>
                      </a:solidFill>
                      <a:prstDash val="solid"/>
                      <a:round/>
                      <a:headEnd type="none" w="sm" len="sm"/>
                      <a:tailEnd type="none" w="sm" len="sm"/>
                    </a:lnT>
                    <a:solidFill>
                      <a:srgbClr val="F3F3F3"/>
                    </a:solidFill>
                  </a:tcPr>
                </a:tc>
              </a:tr>
              <a:tr h="899325">
                <a:tc>
                  <a:txBody>
                    <a:bodyPr/>
                    <a:lstStyle/>
                    <a:p>
                      <a:pPr marL="0" lvl="0" indent="0" algn="ctr" rtl="0">
                        <a:lnSpc>
                          <a:spcPct val="115000"/>
                        </a:lnSpc>
                        <a:spcBef>
                          <a:spcPts val="0"/>
                        </a:spcBef>
                        <a:spcAft>
                          <a:spcPts val="0"/>
                        </a:spcAft>
                        <a:buClr>
                          <a:schemeClr val="dk1"/>
                        </a:buClr>
                        <a:buSzPts val="1100"/>
                        <a:buFont typeface="Arial"/>
                        <a:buNone/>
                      </a:pPr>
                      <a:r>
                        <a:rPr lang="en" sz="1500">
                          <a:solidFill>
                            <a:schemeClr val="dk1"/>
                          </a:solidFill>
                        </a:rPr>
                        <a:t>Authorization server</a:t>
                      </a:r>
                      <a:endParaRPr sz="1500">
                        <a:solidFill>
                          <a:schemeClr val="dk1"/>
                        </a:solidFill>
                      </a:endParaRPr>
                    </a:p>
                  </a:txBody>
                  <a:tcPr marL="91425" marR="91425" marT="91425" marB="91425">
                    <a:solidFill>
                      <a:srgbClr val="F3F3F3"/>
                    </a:solidFill>
                  </a:tcPr>
                </a:tc>
                <a:tc>
                  <a:txBody>
                    <a:bodyPr/>
                    <a:lstStyle/>
                    <a:p>
                      <a:pPr marL="0" lvl="0" indent="0" algn="l" rtl="0">
                        <a:lnSpc>
                          <a:spcPct val="115000"/>
                        </a:lnSpc>
                        <a:spcBef>
                          <a:spcPts val="0"/>
                        </a:spcBef>
                        <a:spcAft>
                          <a:spcPts val="0"/>
                        </a:spcAft>
                        <a:buNone/>
                      </a:pPr>
                      <a:r>
                        <a:rPr lang="en" sz="1500">
                          <a:solidFill>
                            <a:schemeClr val="dk1"/>
                          </a:solidFill>
                        </a:rPr>
                        <a:t>The server </a:t>
                      </a:r>
                      <a:r>
                        <a:rPr lang="en" sz="1500">
                          <a:solidFill>
                            <a:srgbClr val="980000"/>
                          </a:solidFill>
                        </a:rPr>
                        <a:t>issuing access tokens </a:t>
                      </a:r>
                      <a:r>
                        <a:rPr lang="en" sz="1500">
                          <a:solidFill>
                            <a:schemeClr val="dk1"/>
                          </a:solidFill>
                        </a:rPr>
                        <a:t>to the client after successfully authenticating the resource owner and obtaining authorization.</a:t>
                      </a:r>
                      <a:endParaRPr sz="1500">
                        <a:solidFill>
                          <a:schemeClr val="dk1"/>
                        </a:solidFill>
                      </a:endParaRPr>
                    </a:p>
                  </a:txBody>
                  <a:tcPr marL="91425" marR="91425" marT="91425" marB="91425">
                    <a:solidFill>
                      <a:srgbClr val="F3F3F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p:nvPr/>
        </p:nvSpPr>
        <p:spPr>
          <a:xfrm>
            <a:off x="407325" y="1306550"/>
            <a:ext cx="3485100" cy="324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400"/>
              </a:spcBef>
              <a:spcAft>
                <a:spcPts val="0"/>
              </a:spcAft>
              <a:buNone/>
            </a:pPr>
            <a:r>
              <a:rPr lang="en" b="1">
                <a:solidFill>
                  <a:srgbClr val="1155CC"/>
                </a:solidFill>
              </a:rPr>
              <a:t>Grant Type</a:t>
            </a:r>
            <a:endParaRPr b="1">
              <a:solidFill>
                <a:srgbClr val="1155CC"/>
              </a:solidFill>
            </a:endParaRPr>
          </a:p>
          <a:p>
            <a:pPr marL="457200" lvl="0" indent="-311150" algn="l" rtl="0">
              <a:lnSpc>
                <a:spcPct val="115000"/>
              </a:lnSpc>
              <a:spcBef>
                <a:spcPts val="400"/>
              </a:spcBef>
              <a:spcAft>
                <a:spcPts val="0"/>
              </a:spcAft>
              <a:buClr>
                <a:schemeClr val="dk1"/>
              </a:buClr>
              <a:buSzPts val="1300"/>
              <a:buChar char="❖"/>
            </a:pPr>
            <a:r>
              <a:rPr lang="en" sz="1300">
                <a:solidFill>
                  <a:schemeClr val="dk1"/>
                </a:solidFill>
              </a:rPr>
              <a:t>Authorization code</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Implicit</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Resource owner password credentials</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Client credentials</a:t>
            </a:r>
            <a:endParaRPr sz="1300">
              <a:solidFill>
                <a:srgbClr val="980000"/>
              </a:solidFill>
            </a:endParaRPr>
          </a:p>
          <a:p>
            <a:pPr marL="0" lvl="0" indent="0" algn="l" rtl="0">
              <a:lnSpc>
                <a:spcPct val="115000"/>
              </a:lnSpc>
              <a:spcBef>
                <a:spcPts val="0"/>
              </a:spcBef>
              <a:spcAft>
                <a:spcPts val="0"/>
              </a:spcAft>
              <a:buNone/>
            </a:pPr>
            <a:endParaRPr sz="1300">
              <a:solidFill>
                <a:srgbClr val="980000"/>
              </a:solidFill>
            </a:endParaRPr>
          </a:p>
          <a:p>
            <a:pPr marL="0" lvl="0" indent="0" algn="l" rtl="0">
              <a:lnSpc>
                <a:spcPct val="115000"/>
              </a:lnSpc>
              <a:spcBef>
                <a:spcPts val="0"/>
              </a:spcBef>
              <a:spcAft>
                <a:spcPts val="0"/>
              </a:spcAft>
              <a:buNone/>
            </a:pPr>
            <a:endParaRPr sz="1300">
              <a:solidFill>
                <a:srgbClr val="980000"/>
              </a:solidFill>
            </a:endParaRPr>
          </a:p>
          <a:p>
            <a:pPr marL="457200" lvl="0" indent="-311150" algn="l" rtl="0">
              <a:lnSpc>
                <a:spcPct val="115000"/>
              </a:lnSpc>
              <a:spcBef>
                <a:spcPts val="0"/>
              </a:spcBef>
              <a:spcAft>
                <a:spcPts val="0"/>
              </a:spcAft>
              <a:buClr>
                <a:srgbClr val="980000"/>
              </a:buClr>
              <a:buSzPts val="1300"/>
              <a:buChar char="❖"/>
            </a:pPr>
            <a:r>
              <a:rPr lang="en" sz="1300">
                <a:solidFill>
                  <a:srgbClr val="980000"/>
                </a:solidFill>
              </a:rPr>
              <a:t>Refresh Token</a:t>
            </a:r>
            <a:endParaRPr sz="1300">
              <a:solidFill>
                <a:srgbClr val="980000"/>
              </a:solidFill>
            </a:endParaRPr>
          </a:p>
          <a:p>
            <a:pPr marL="457200" lvl="0" indent="-311150" algn="l" rtl="0">
              <a:lnSpc>
                <a:spcPct val="115000"/>
              </a:lnSpc>
              <a:spcBef>
                <a:spcPts val="0"/>
              </a:spcBef>
              <a:spcAft>
                <a:spcPts val="0"/>
              </a:spcAft>
              <a:buClr>
                <a:srgbClr val="980000"/>
              </a:buClr>
              <a:buSzPts val="1300"/>
              <a:buChar char="❖"/>
            </a:pPr>
            <a:r>
              <a:rPr lang="en" sz="1300">
                <a:solidFill>
                  <a:srgbClr val="980000"/>
                </a:solidFill>
              </a:rPr>
              <a:t>Device Code (Ext)</a:t>
            </a:r>
            <a:endParaRPr b="1">
              <a:solidFill>
                <a:schemeClr val="dk1"/>
              </a:solidFill>
            </a:endParaRPr>
          </a:p>
        </p:txBody>
      </p:sp>
      <p:sp>
        <p:nvSpPr>
          <p:cNvPr id="178" name="Google Shape;178;p32"/>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B5394"/>
                </a:solidFill>
              </a:rPr>
              <a:t>Authorization Grant</a:t>
            </a:r>
            <a:endParaRPr b="1">
              <a:solidFill>
                <a:srgbClr val="0B5394"/>
              </a:solidFill>
            </a:endParaRPr>
          </a:p>
        </p:txBody>
      </p:sp>
      <p:pic>
        <p:nvPicPr>
          <p:cNvPr id="179" name="Google Shape;179;p32"/>
          <p:cNvPicPr preferRelativeResize="0"/>
          <p:nvPr/>
        </p:nvPicPr>
        <p:blipFill>
          <a:blip r:embed="rId3">
            <a:alphaModFix/>
          </a:blip>
          <a:stretch>
            <a:fillRect/>
          </a:stretch>
        </p:blipFill>
        <p:spPr>
          <a:xfrm>
            <a:off x="4320225" y="1510013"/>
            <a:ext cx="4512075" cy="2482964"/>
          </a:xfrm>
          <a:prstGeom prst="rect">
            <a:avLst/>
          </a:prstGeom>
          <a:noFill/>
          <a:ln>
            <a:noFill/>
          </a:ln>
        </p:spPr>
      </p:pic>
      <p:grpSp>
        <p:nvGrpSpPr>
          <p:cNvPr id="180" name="Google Shape;180;p32"/>
          <p:cNvGrpSpPr/>
          <p:nvPr/>
        </p:nvGrpSpPr>
        <p:grpSpPr>
          <a:xfrm>
            <a:off x="5154200" y="235250"/>
            <a:ext cx="3026100" cy="2480925"/>
            <a:chOff x="5154200" y="235250"/>
            <a:chExt cx="3026100" cy="2480925"/>
          </a:xfrm>
        </p:grpSpPr>
        <p:grpSp>
          <p:nvGrpSpPr>
            <p:cNvPr id="181" name="Google Shape;181;p32"/>
            <p:cNvGrpSpPr/>
            <p:nvPr/>
          </p:nvGrpSpPr>
          <p:grpSpPr>
            <a:xfrm>
              <a:off x="5635400" y="1924800"/>
              <a:ext cx="1636200" cy="791375"/>
              <a:chOff x="5635400" y="1924800"/>
              <a:chExt cx="1636200" cy="791375"/>
            </a:xfrm>
          </p:grpSpPr>
          <p:sp>
            <p:nvSpPr>
              <p:cNvPr id="182" name="Google Shape;182;p32"/>
              <p:cNvSpPr/>
              <p:nvPr/>
            </p:nvSpPr>
            <p:spPr>
              <a:xfrm>
                <a:off x="5635400" y="1924800"/>
                <a:ext cx="1636200" cy="2031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2"/>
              <p:cNvSpPr/>
              <p:nvPr/>
            </p:nvSpPr>
            <p:spPr>
              <a:xfrm>
                <a:off x="5656775" y="2470175"/>
                <a:ext cx="1593300" cy="2460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32"/>
            <p:cNvSpPr/>
            <p:nvPr/>
          </p:nvSpPr>
          <p:spPr>
            <a:xfrm>
              <a:off x="5154200" y="235250"/>
              <a:ext cx="3026100" cy="791400"/>
            </a:xfrm>
            <a:prstGeom prst="wedgeRoundRectCallout">
              <a:avLst>
                <a:gd name="adj1" fmla="val -15017"/>
                <a:gd name="adj2" fmla="val 159436"/>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a </a:t>
              </a:r>
              <a:r>
                <a:rPr lang="en" sz="1200">
                  <a:solidFill>
                    <a:srgbClr val="980000"/>
                  </a:solidFill>
                </a:rPr>
                <a:t>credential</a:t>
              </a:r>
              <a:r>
                <a:rPr lang="en" sz="1200">
                  <a:solidFill>
                    <a:schemeClr val="dk1"/>
                  </a:solidFill>
                </a:rPr>
                <a:t> behalf on </a:t>
              </a:r>
              <a:r>
                <a:rPr lang="en" sz="1200">
                  <a:solidFill>
                    <a:srgbClr val="980000"/>
                  </a:solidFill>
                </a:rPr>
                <a:t>resource owner's authorization</a:t>
              </a:r>
              <a:r>
                <a:rPr lang="en" sz="1200">
                  <a:solidFill>
                    <a:schemeClr val="dk1"/>
                  </a:solidFill>
                </a:rPr>
                <a:t> used by the </a:t>
              </a:r>
              <a:r>
                <a:rPr lang="en" sz="1200">
                  <a:solidFill>
                    <a:srgbClr val="980000"/>
                  </a:solidFill>
                </a:rPr>
                <a:t>client</a:t>
              </a:r>
              <a:r>
                <a:rPr lang="en" sz="1200">
                  <a:solidFill>
                    <a:schemeClr val="dk1"/>
                  </a:solidFill>
                </a:rPr>
                <a:t> to obtain an </a:t>
              </a:r>
              <a:r>
                <a:rPr lang="en" sz="1200">
                  <a:solidFill>
                    <a:srgbClr val="980000"/>
                  </a:solidFill>
                </a:rPr>
                <a:t>access token</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body" idx="1"/>
          </p:nvPr>
        </p:nvSpPr>
        <p:spPr>
          <a:xfrm>
            <a:off x="456675" y="1401525"/>
            <a:ext cx="28395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a:solidFill>
                  <a:srgbClr val="1155CC"/>
                </a:solidFill>
              </a:rPr>
              <a:t>Use when</a:t>
            </a:r>
            <a:endParaRPr sz="1400" b="1">
              <a:solidFill>
                <a:srgbClr val="1155CC"/>
              </a:solidFill>
            </a:endParaRPr>
          </a:p>
          <a:p>
            <a:pPr marL="457200" lvl="0" indent="-317500" algn="l" rtl="0">
              <a:spcBef>
                <a:spcPts val="0"/>
              </a:spcBef>
              <a:spcAft>
                <a:spcPts val="0"/>
              </a:spcAft>
              <a:buSzPts val="1400"/>
              <a:buChar char="❖"/>
            </a:pPr>
            <a:r>
              <a:rPr lang="en" sz="1400">
                <a:solidFill>
                  <a:schemeClr val="dk1"/>
                </a:solidFill>
              </a:rPr>
              <a:t>Current access token becomes </a:t>
            </a:r>
            <a:r>
              <a:rPr lang="en" sz="1400">
                <a:solidFill>
                  <a:srgbClr val="980000"/>
                </a:solidFill>
              </a:rPr>
              <a:t>invalid or expires</a:t>
            </a:r>
            <a:endParaRPr sz="1400">
              <a:solidFill>
                <a:srgbClr val="980000"/>
              </a:solidFill>
            </a:endParaRPr>
          </a:p>
          <a:p>
            <a:pPr marL="457200" lvl="0" indent="-317500" algn="l" rtl="0">
              <a:spcBef>
                <a:spcPts val="0"/>
              </a:spcBef>
              <a:spcAft>
                <a:spcPts val="0"/>
              </a:spcAft>
              <a:buSzPts val="1400"/>
              <a:buChar char="❖"/>
            </a:pPr>
            <a:r>
              <a:rPr lang="en" sz="1400">
                <a:solidFill>
                  <a:schemeClr val="dk1"/>
                </a:solidFill>
              </a:rPr>
              <a:t>To obtain </a:t>
            </a:r>
            <a:r>
              <a:rPr lang="en" sz="1400">
                <a:solidFill>
                  <a:srgbClr val="980000"/>
                </a:solidFill>
              </a:rPr>
              <a:t>additional access tokens</a:t>
            </a:r>
            <a:r>
              <a:rPr lang="en" sz="1400">
                <a:solidFill>
                  <a:schemeClr val="dk1"/>
                </a:solidFill>
              </a:rPr>
              <a:t> with </a:t>
            </a:r>
            <a:r>
              <a:rPr lang="en" sz="1400">
                <a:solidFill>
                  <a:srgbClr val="980000"/>
                </a:solidFill>
              </a:rPr>
              <a:t>identical</a:t>
            </a:r>
            <a:r>
              <a:rPr lang="en" sz="1400">
                <a:solidFill>
                  <a:schemeClr val="dk1"/>
                </a:solidFill>
              </a:rPr>
              <a:t> or </a:t>
            </a:r>
            <a:r>
              <a:rPr lang="en" sz="1400">
                <a:solidFill>
                  <a:srgbClr val="980000"/>
                </a:solidFill>
              </a:rPr>
              <a:t>narrower scope</a:t>
            </a:r>
            <a:endParaRPr sz="2200"/>
          </a:p>
        </p:txBody>
      </p:sp>
      <p:sp>
        <p:nvSpPr>
          <p:cNvPr id="190" name="Google Shape;190;p33"/>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B5394"/>
                </a:solidFill>
              </a:rPr>
              <a:t>Refresh Token</a:t>
            </a:r>
            <a:endParaRPr b="1">
              <a:solidFill>
                <a:srgbClr val="0B5394"/>
              </a:solidFill>
            </a:endParaRPr>
          </a:p>
        </p:txBody>
      </p:sp>
      <p:pic>
        <p:nvPicPr>
          <p:cNvPr id="191" name="Google Shape;191;p33"/>
          <p:cNvPicPr preferRelativeResize="0"/>
          <p:nvPr/>
        </p:nvPicPr>
        <p:blipFill>
          <a:blip r:embed="rId3">
            <a:alphaModFix/>
          </a:blip>
          <a:stretch>
            <a:fillRect/>
          </a:stretch>
        </p:blipFill>
        <p:spPr>
          <a:xfrm>
            <a:off x="3435900" y="1020525"/>
            <a:ext cx="5457825" cy="3352150"/>
          </a:xfrm>
          <a:prstGeom prst="rect">
            <a:avLst/>
          </a:prstGeom>
          <a:noFill/>
          <a:ln>
            <a:noFill/>
          </a:ln>
        </p:spPr>
      </p:pic>
      <p:sp>
        <p:nvSpPr>
          <p:cNvPr id="192" name="Google Shape;192;p33"/>
          <p:cNvSpPr/>
          <p:nvPr/>
        </p:nvSpPr>
        <p:spPr>
          <a:xfrm>
            <a:off x="5485675" y="3548850"/>
            <a:ext cx="1240500" cy="3207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3"/>
          <p:cNvSpPr/>
          <p:nvPr/>
        </p:nvSpPr>
        <p:spPr>
          <a:xfrm>
            <a:off x="4983100" y="3977925"/>
            <a:ext cx="2235000" cy="502500"/>
          </a:xfrm>
          <a:prstGeom prst="ellipse">
            <a:avLst/>
          </a:prstGeom>
          <a:noFill/>
          <a:ln w="2857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3"/>
          <p:cNvSpPr/>
          <p:nvPr/>
        </p:nvSpPr>
        <p:spPr>
          <a:xfrm>
            <a:off x="4662300" y="2833725"/>
            <a:ext cx="1796400" cy="606900"/>
          </a:xfrm>
          <a:prstGeom prst="ellipse">
            <a:avLst/>
          </a:prstGeom>
          <a:no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B5394"/>
                </a:solidFill>
              </a:rPr>
              <a:t>Client</a:t>
            </a:r>
            <a:endParaRPr b="1">
              <a:solidFill>
                <a:srgbClr val="0B5394"/>
              </a:solidFill>
            </a:endParaRPr>
          </a:p>
        </p:txBody>
      </p:sp>
      <p:graphicFrame>
        <p:nvGraphicFramePr>
          <p:cNvPr id="200" name="Google Shape;200;p34"/>
          <p:cNvGraphicFramePr/>
          <p:nvPr/>
        </p:nvGraphicFramePr>
        <p:xfrm>
          <a:off x="387900" y="2792725"/>
          <a:ext cx="8329350" cy="1996320"/>
        </p:xfrm>
        <a:graphic>
          <a:graphicData uri="http://schemas.openxmlformats.org/drawingml/2006/table">
            <a:tbl>
              <a:tblPr>
                <a:noFill/>
                <a:tableStyleId>{5D33DE1F-5AE8-4CF4-B5E5-7A8C8BCD05F6}</a:tableStyleId>
              </a:tblPr>
              <a:tblGrid>
                <a:gridCol w="1613725"/>
                <a:gridCol w="1019200"/>
                <a:gridCol w="5696425"/>
              </a:tblGrid>
              <a:tr h="381000">
                <a:tc>
                  <a:txBody>
                    <a:bodyPr/>
                    <a:lstStyle/>
                    <a:p>
                      <a:pPr marL="0" lvl="0" indent="0" algn="l" rtl="0">
                        <a:spcBef>
                          <a:spcPts val="0"/>
                        </a:spcBef>
                        <a:spcAft>
                          <a:spcPts val="0"/>
                        </a:spcAft>
                        <a:buNone/>
                      </a:pPr>
                      <a:r>
                        <a:rPr lang="en" b="1">
                          <a:solidFill>
                            <a:srgbClr val="FFFFFF"/>
                          </a:solidFill>
                        </a:rPr>
                        <a:t>Client Profile</a:t>
                      </a:r>
                      <a:endParaRPr b="1">
                        <a:solidFill>
                          <a:srgbClr val="FFFFFF"/>
                        </a:solidFill>
                      </a:endParaRPr>
                    </a:p>
                  </a:txBody>
                  <a:tcPr marL="91425" marR="91425" marT="91425" marB="91425">
                    <a:solidFill>
                      <a:srgbClr val="0B5394"/>
                    </a:solidFill>
                  </a:tcPr>
                </a:tc>
                <a:tc>
                  <a:txBody>
                    <a:bodyPr/>
                    <a:lstStyle/>
                    <a:p>
                      <a:pPr marL="0" lvl="0" indent="0" algn="l" rtl="0">
                        <a:spcBef>
                          <a:spcPts val="0"/>
                        </a:spcBef>
                        <a:spcAft>
                          <a:spcPts val="0"/>
                        </a:spcAft>
                        <a:buNone/>
                      </a:pPr>
                      <a:r>
                        <a:rPr lang="en" b="1">
                          <a:solidFill>
                            <a:srgbClr val="FFFFFF"/>
                          </a:solidFill>
                        </a:rPr>
                        <a:t>Type</a:t>
                      </a:r>
                      <a:endParaRPr b="1">
                        <a:solidFill>
                          <a:srgbClr val="FFFFFF"/>
                        </a:solidFill>
                      </a:endParaRPr>
                    </a:p>
                  </a:txBody>
                  <a:tcPr marL="91425" marR="91425" marT="91425" marB="91425">
                    <a:solidFill>
                      <a:srgbClr val="0B5394"/>
                    </a:solidFill>
                  </a:tcPr>
                </a:tc>
                <a:tc>
                  <a:txBody>
                    <a:bodyPr/>
                    <a:lstStyle/>
                    <a:p>
                      <a:pPr marL="0" lvl="0" indent="0" algn="l" rtl="0">
                        <a:spcBef>
                          <a:spcPts val="0"/>
                        </a:spcBef>
                        <a:spcAft>
                          <a:spcPts val="0"/>
                        </a:spcAft>
                        <a:buClr>
                          <a:schemeClr val="dk1"/>
                        </a:buClr>
                        <a:buSzPts val="1100"/>
                        <a:buFont typeface="Arial"/>
                        <a:buNone/>
                      </a:pPr>
                      <a:r>
                        <a:rPr lang="en" b="1">
                          <a:solidFill>
                            <a:srgbClr val="FFFFFF"/>
                          </a:solidFill>
                        </a:rPr>
                        <a:t>Description</a:t>
                      </a:r>
                      <a:endParaRPr b="1">
                        <a:solidFill>
                          <a:srgbClr val="FFFFFF"/>
                        </a:solidFill>
                      </a:endParaRPr>
                    </a:p>
                  </a:txBody>
                  <a:tcPr marL="91425" marR="91425" marT="91425" marB="91425">
                    <a:solidFill>
                      <a:srgbClr val="0B5394"/>
                    </a:solidFill>
                  </a:tcPr>
                </a:tc>
              </a:tr>
              <a:tr h="381000">
                <a:tc>
                  <a:txBody>
                    <a:bodyPr/>
                    <a:lstStyle/>
                    <a:p>
                      <a:pPr marL="0" lvl="0" indent="0" algn="l" rtl="0">
                        <a:lnSpc>
                          <a:spcPct val="115000"/>
                        </a:lnSpc>
                        <a:spcBef>
                          <a:spcPts val="0"/>
                        </a:spcBef>
                        <a:spcAft>
                          <a:spcPts val="0"/>
                        </a:spcAft>
                        <a:buNone/>
                      </a:pPr>
                      <a:r>
                        <a:rPr lang="en" sz="1200">
                          <a:solidFill>
                            <a:schemeClr val="dk1"/>
                          </a:solidFill>
                        </a:rPr>
                        <a:t>web application</a:t>
                      </a:r>
                      <a:endParaRPr sz="1200"/>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confidential</a:t>
                      </a:r>
                      <a:endParaRPr sz="1200">
                        <a:solidFill>
                          <a:schemeClr val="dk1"/>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Client credentials as well as any access token issued to the client are stored on the web server and are not exposed to or accessible by the resource owner</a:t>
                      </a:r>
                      <a:endParaRPr sz="1200">
                        <a:solidFill>
                          <a:schemeClr val="dk1"/>
                        </a:solidFill>
                      </a:endParaRPr>
                    </a:p>
                  </a:txBody>
                  <a:tcPr marL="91425" marR="91425" marT="91425" marB="91425"/>
                </a:tc>
              </a:tr>
              <a:tr h="381000">
                <a:tc>
                  <a:txBody>
                    <a:bodyPr/>
                    <a:lstStyle/>
                    <a:p>
                      <a:pPr marL="0" lvl="0" indent="0" algn="l" rtl="0">
                        <a:lnSpc>
                          <a:spcPct val="115000"/>
                        </a:lnSpc>
                        <a:spcBef>
                          <a:spcPts val="0"/>
                        </a:spcBef>
                        <a:spcAft>
                          <a:spcPts val="0"/>
                        </a:spcAft>
                        <a:buNone/>
                      </a:pPr>
                      <a:r>
                        <a:rPr lang="en" sz="1200">
                          <a:solidFill>
                            <a:schemeClr val="dk1"/>
                          </a:solidFill>
                        </a:rPr>
                        <a:t>User-agent based application</a:t>
                      </a:r>
                      <a:endParaRPr sz="1200"/>
                    </a:p>
                  </a:txBody>
                  <a:tcPr marL="91425" marR="91425" marT="91425" marB="91425"/>
                </a:tc>
                <a:tc>
                  <a:txBody>
                    <a:bodyPr/>
                    <a:lstStyle/>
                    <a:p>
                      <a:pPr marL="0" lvl="0" indent="0" algn="l" rtl="0">
                        <a:spcBef>
                          <a:spcPts val="0"/>
                        </a:spcBef>
                        <a:spcAft>
                          <a:spcPts val="0"/>
                        </a:spcAft>
                        <a:buNone/>
                      </a:pPr>
                      <a:r>
                        <a:rPr lang="en" sz="1200"/>
                        <a:t>public</a:t>
                      </a:r>
                      <a:endParaRPr sz="1200"/>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Where client code is downloaded from a web server and </a:t>
                      </a:r>
                      <a:r>
                        <a:rPr lang="en" sz="1200">
                          <a:solidFill>
                            <a:srgbClr val="980000"/>
                          </a:solidFill>
                        </a:rPr>
                        <a:t>executes within a user-agent </a:t>
                      </a:r>
                      <a:r>
                        <a:rPr lang="en" sz="1200">
                          <a:solidFill>
                            <a:schemeClr val="dk1"/>
                          </a:solidFill>
                        </a:rPr>
                        <a:t>on the device used by the resource owner.</a:t>
                      </a:r>
                      <a:endParaRPr sz="1200">
                        <a:solidFill>
                          <a:schemeClr val="dk1"/>
                        </a:solidFill>
                      </a:endParaRPr>
                    </a:p>
                  </a:txBody>
                  <a:tcPr marL="91425" marR="91425" marT="91425" marB="91425"/>
                </a:tc>
              </a:tr>
              <a:tr h="381000">
                <a:tc>
                  <a:txBody>
                    <a:bodyPr/>
                    <a:lstStyle/>
                    <a:p>
                      <a:pPr marL="0" lvl="0" indent="0" algn="l" rtl="0">
                        <a:lnSpc>
                          <a:spcPct val="115000"/>
                        </a:lnSpc>
                        <a:spcBef>
                          <a:spcPts val="0"/>
                        </a:spcBef>
                        <a:spcAft>
                          <a:spcPts val="0"/>
                        </a:spcAft>
                        <a:buNone/>
                      </a:pPr>
                      <a:r>
                        <a:rPr lang="en" sz="1200">
                          <a:solidFill>
                            <a:schemeClr val="dk1"/>
                          </a:solidFill>
                        </a:rPr>
                        <a:t>native application</a:t>
                      </a:r>
                      <a:endParaRPr sz="1200"/>
                    </a:p>
                  </a:txBody>
                  <a:tcPr marL="91425" marR="91425" marT="91425" marB="91425"/>
                </a:tc>
                <a:tc>
                  <a:txBody>
                    <a:bodyPr/>
                    <a:lstStyle/>
                    <a:p>
                      <a:pPr marL="0" lvl="0" indent="0" algn="l" rtl="0">
                        <a:spcBef>
                          <a:spcPts val="0"/>
                        </a:spcBef>
                        <a:spcAft>
                          <a:spcPts val="0"/>
                        </a:spcAft>
                        <a:buNone/>
                      </a:pPr>
                      <a:r>
                        <a:rPr lang="en" sz="1200"/>
                        <a:t>public</a:t>
                      </a:r>
                      <a:endParaRPr sz="1200"/>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is installed and executed on the device used by the resource owner</a:t>
                      </a:r>
                      <a:endParaRPr sz="1200"/>
                    </a:p>
                  </a:txBody>
                  <a:tcPr marL="91425" marR="91425" marT="91425" marB="91425"/>
                </a:tc>
              </a:tr>
            </a:tbl>
          </a:graphicData>
        </a:graphic>
      </p:graphicFrame>
      <p:graphicFrame>
        <p:nvGraphicFramePr>
          <p:cNvPr id="201" name="Google Shape;201;p34"/>
          <p:cNvGraphicFramePr/>
          <p:nvPr/>
        </p:nvGraphicFramePr>
        <p:xfrm>
          <a:off x="399125" y="941525"/>
          <a:ext cx="8329350" cy="1603158"/>
        </p:xfrm>
        <a:graphic>
          <a:graphicData uri="http://schemas.openxmlformats.org/drawingml/2006/table">
            <a:tbl>
              <a:tblPr>
                <a:noFill/>
                <a:tableStyleId>{5D33DE1F-5AE8-4CF4-B5E5-7A8C8BCD05F6}</a:tableStyleId>
              </a:tblPr>
              <a:tblGrid>
                <a:gridCol w="1772150"/>
                <a:gridCol w="6557200"/>
              </a:tblGrid>
              <a:tr h="0">
                <a:tc>
                  <a:txBody>
                    <a:bodyPr/>
                    <a:lstStyle/>
                    <a:p>
                      <a:pPr marL="0" lvl="0" indent="0" algn="ctr" rtl="0">
                        <a:spcBef>
                          <a:spcPts val="0"/>
                        </a:spcBef>
                        <a:spcAft>
                          <a:spcPts val="0"/>
                        </a:spcAft>
                        <a:buNone/>
                      </a:pPr>
                      <a:r>
                        <a:rPr lang="en" b="1">
                          <a:solidFill>
                            <a:srgbClr val="FFFFFF"/>
                          </a:solidFill>
                        </a:rPr>
                        <a:t>Client Type</a:t>
                      </a:r>
                      <a:endParaRPr b="1">
                        <a:solidFill>
                          <a:srgbClr val="FFFFFF"/>
                        </a:solidFill>
                      </a:endParaRPr>
                    </a:p>
                  </a:txBody>
                  <a:tcPr marL="91425" marR="91425" marT="91425" marB="91425">
                    <a:solidFill>
                      <a:srgbClr val="0B5394"/>
                    </a:solidFill>
                  </a:tcPr>
                </a:tc>
                <a:tc>
                  <a:txBody>
                    <a:bodyPr/>
                    <a:lstStyle/>
                    <a:p>
                      <a:pPr marL="0" lvl="0" indent="0" algn="l" rtl="0">
                        <a:spcBef>
                          <a:spcPts val="0"/>
                        </a:spcBef>
                        <a:spcAft>
                          <a:spcPts val="0"/>
                        </a:spcAft>
                        <a:buNone/>
                      </a:pPr>
                      <a:r>
                        <a:rPr lang="en" b="1">
                          <a:solidFill>
                            <a:srgbClr val="FFFFFF"/>
                          </a:solidFill>
                        </a:rPr>
                        <a:t>Description</a:t>
                      </a:r>
                      <a:endParaRPr b="1">
                        <a:solidFill>
                          <a:srgbClr val="FFFFFF"/>
                        </a:solidFill>
                      </a:endParaRPr>
                    </a:p>
                  </a:txBody>
                  <a:tcPr marL="91425" marR="91425" marT="91425" marB="91425">
                    <a:solidFill>
                      <a:srgbClr val="0B5394"/>
                    </a:solidFill>
                  </a:tcPr>
                </a:tc>
              </a:tr>
              <a:tr h="461475">
                <a:tc>
                  <a:txBody>
                    <a:bodyPr/>
                    <a:lstStyle/>
                    <a:p>
                      <a:pPr marL="0" lvl="0" indent="0" algn="ctr" rtl="0">
                        <a:lnSpc>
                          <a:spcPct val="115000"/>
                        </a:lnSpc>
                        <a:spcBef>
                          <a:spcPts val="0"/>
                        </a:spcBef>
                        <a:spcAft>
                          <a:spcPts val="0"/>
                        </a:spcAft>
                        <a:buNone/>
                      </a:pPr>
                      <a:r>
                        <a:rPr lang="en" sz="1200" b="1">
                          <a:solidFill>
                            <a:schemeClr val="dk1"/>
                          </a:solidFill>
                        </a:rPr>
                        <a:t>Confidential</a:t>
                      </a:r>
                      <a:endParaRPr sz="1200" b="1">
                        <a:solidFill>
                          <a:schemeClr val="dk1"/>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980000"/>
                          </a:solidFill>
                        </a:rPr>
                        <a:t>Capable</a:t>
                      </a:r>
                      <a:r>
                        <a:rPr lang="en" sz="1200">
                          <a:solidFill>
                            <a:schemeClr val="dk1"/>
                          </a:solidFill>
                        </a:rPr>
                        <a:t> of </a:t>
                      </a:r>
                      <a:r>
                        <a:rPr lang="en" sz="1200">
                          <a:solidFill>
                            <a:srgbClr val="980000"/>
                          </a:solidFill>
                        </a:rPr>
                        <a:t>maintaining the confidentiality </a:t>
                      </a:r>
                      <a:r>
                        <a:rPr lang="en" sz="1200"/>
                        <a:t>of their credentials </a:t>
                      </a:r>
                      <a:r>
                        <a:rPr lang="en" sz="1200">
                          <a:solidFill>
                            <a:schemeClr val="dk1"/>
                          </a:solidFill>
                        </a:rPr>
                        <a:t>or </a:t>
                      </a:r>
                      <a:r>
                        <a:rPr lang="en" sz="1200">
                          <a:solidFill>
                            <a:srgbClr val="980000"/>
                          </a:solidFill>
                        </a:rPr>
                        <a:t>capable of secure client authentication</a:t>
                      </a:r>
                      <a:r>
                        <a:rPr lang="en" sz="1200">
                          <a:solidFill>
                            <a:schemeClr val="dk1"/>
                          </a:solidFill>
                        </a:rPr>
                        <a:t> using other means. (</a:t>
                      </a:r>
                      <a:r>
                        <a:rPr lang="en" sz="1200">
                          <a:solidFill>
                            <a:srgbClr val="980000"/>
                          </a:solidFill>
                        </a:rPr>
                        <a:t>client_secret</a:t>
                      </a:r>
                      <a:r>
                        <a:rPr lang="en" sz="1200">
                          <a:solidFill>
                            <a:schemeClr val="dk1"/>
                          </a:solidFill>
                        </a:rPr>
                        <a:t>)</a:t>
                      </a:r>
                      <a:endParaRPr sz="1200">
                        <a:solidFill>
                          <a:schemeClr val="dk1"/>
                        </a:solidFill>
                      </a:endParaRPr>
                    </a:p>
                  </a:txBody>
                  <a:tcPr marL="91425" marR="91425" marT="91425" marB="91425"/>
                </a:tc>
              </a:tr>
              <a:tr h="0">
                <a:tc>
                  <a:txBody>
                    <a:bodyPr/>
                    <a:lstStyle/>
                    <a:p>
                      <a:pPr marL="0" lvl="0" indent="0" algn="ctr" rtl="0">
                        <a:lnSpc>
                          <a:spcPct val="115000"/>
                        </a:lnSpc>
                        <a:spcBef>
                          <a:spcPts val="0"/>
                        </a:spcBef>
                        <a:spcAft>
                          <a:spcPts val="0"/>
                        </a:spcAft>
                        <a:buNone/>
                      </a:pPr>
                      <a:r>
                        <a:rPr lang="en" sz="1200" b="1">
                          <a:solidFill>
                            <a:schemeClr val="dk1"/>
                          </a:solidFill>
                        </a:rPr>
                        <a:t>Public</a:t>
                      </a:r>
                      <a:endParaRPr sz="1200" b="1">
                        <a:solidFill>
                          <a:schemeClr val="dk1"/>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980000"/>
                          </a:solidFill>
                        </a:rPr>
                        <a:t>Incapable</a:t>
                      </a:r>
                      <a:r>
                        <a:rPr lang="en" sz="1200">
                          <a:solidFill>
                            <a:schemeClr val="dk1"/>
                          </a:solidFill>
                        </a:rPr>
                        <a:t> of </a:t>
                      </a:r>
                      <a:r>
                        <a:rPr lang="en" sz="1200">
                          <a:solidFill>
                            <a:srgbClr val="980000"/>
                          </a:solidFill>
                        </a:rPr>
                        <a:t>maintaining the confidentiality</a:t>
                      </a:r>
                      <a:r>
                        <a:rPr lang="en" sz="1200">
                          <a:solidFill>
                            <a:schemeClr val="dk1"/>
                          </a:solidFill>
                        </a:rPr>
                        <a:t> of their credentials and </a:t>
                      </a:r>
                      <a:r>
                        <a:rPr lang="en" sz="1200">
                          <a:solidFill>
                            <a:srgbClr val="980000"/>
                          </a:solidFill>
                        </a:rPr>
                        <a:t>incapable of secure client authentication </a:t>
                      </a:r>
                      <a:r>
                        <a:rPr lang="en" sz="1200">
                          <a:solidFill>
                            <a:schemeClr val="dk1"/>
                          </a:solidFill>
                        </a:rPr>
                        <a:t>via any other means</a:t>
                      </a:r>
                      <a:endParaRPr sz="1200">
                        <a:solidFill>
                          <a:schemeClr val="dk1"/>
                        </a:solidFill>
                      </a:endParaRPr>
                    </a:p>
                  </a:txBody>
                  <a:tcPr marL="91425" marR="91425" marT="91425" marB="91425"/>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2152</Words>
  <Application>Microsoft Macintosh PowerPoint</Application>
  <PresentationFormat>On-screen Show (16:9)</PresentationFormat>
  <Paragraphs>329</Paragraphs>
  <Slides>26</Slides>
  <Notes>26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PT Sans Narrow</vt:lpstr>
      <vt:lpstr>Arial</vt:lpstr>
      <vt:lpstr>Open Sans</vt:lpstr>
      <vt:lpstr>Simple Light</vt:lpstr>
      <vt:lpstr>Tropic</vt:lpstr>
      <vt:lpstr>OAUTH2</vt:lpstr>
      <vt:lpstr>Agenda</vt:lpstr>
      <vt:lpstr>Authentication (Traditional client-server)  </vt:lpstr>
      <vt:lpstr>Overview</vt:lpstr>
      <vt:lpstr>Role &amp; Responsibility</vt:lpstr>
      <vt:lpstr>PowerPoint Presentation</vt:lpstr>
      <vt:lpstr>Authorization Grant</vt:lpstr>
      <vt:lpstr>Refresh Token</vt:lpstr>
      <vt:lpstr>Client</vt:lpstr>
      <vt:lpstr>Protocol Endpoints</vt:lpstr>
      <vt:lpstr>Authorization Code Grant</vt:lpstr>
      <vt:lpstr>Authorization Code Grant (Authorization endpoint)</vt:lpstr>
      <vt:lpstr>Authorization Code Grant (Token endpoint)</vt:lpstr>
      <vt:lpstr>Authorization Code Grant (EQ)</vt:lpstr>
      <vt:lpstr>Authorization Code Grant</vt:lpstr>
      <vt:lpstr>Implicit Grant</vt:lpstr>
      <vt:lpstr>Implicit Grant (Authorization &amp; Token endpoint)</vt:lpstr>
      <vt:lpstr>Password Credentials Grant</vt:lpstr>
      <vt:lpstr>Password Credentials Grant (Token endpoint)</vt:lpstr>
      <vt:lpstr>Client Credentials Grant</vt:lpstr>
      <vt:lpstr>Client Credentials Grant (Token endpoint)</vt:lpstr>
      <vt:lpstr>Refresh Token Grant</vt:lpstr>
      <vt:lpstr>Device Code Grant</vt:lpstr>
      <vt:lpstr>Device Code Grant</vt:lpstr>
      <vt:lpstr>Database</vt:lpstr>
      <vt:lpstr>Reference</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OAUTH2</dc:title>
  <cp:lastModifiedBy>Nguyen Quang Vinh</cp:lastModifiedBy>
  <cp:revision>3</cp:revision>
  <dcterms:modified xsi:type="dcterms:W3CDTF">2018-10-13T17:26:57Z</dcterms:modified>
</cp:coreProperties>
</file>