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4"/>
  </p:sldMasterIdLst>
  <p:notesMasterIdLst>
    <p:notesMasterId r:id="rId23"/>
  </p:notesMasterIdLst>
  <p:sldIdLst>
    <p:sldId id="259" r:id="rId5"/>
    <p:sldId id="260" r:id="rId6"/>
    <p:sldId id="276" r:id="rId7"/>
    <p:sldId id="267" r:id="rId8"/>
    <p:sldId id="277" r:id="rId9"/>
    <p:sldId id="269" r:id="rId10"/>
    <p:sldId id="270" r:id="rId11"/>
    <p:sldId id="271" r:id="rId12"/>
    <p:sldId id="272" r:id="rId13"/>
    <p:sldId id="273" r:id="rId14"/>
    <p:sldId id="265" r:id="rId15"/>
    <p:sldId id="282" r:id="rId16"/>
    <p:sldId id="274" r:id="rId17"/>
    <p:sldId id="275" r:id="rId18"/>
    <p:sldId id="278" r:id="rId19"/>
    <p:sldId id="279" r:id="rId20"/>
    <p:sldId id="283" r:id="rId21"/>
    <p:sldId id="280"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A5362"/>
    <a:srgbClr val="52647F"/>
    <a:srgbClr val="FFFF66"/>
    <a:srgbClr val="EDEDED"/>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5383" autoAdjust="0"/>
  </p:normalViewPr>
  <p:slideViewPr>
    <p:cSldViewPr snapToGrid="0">
      <p:cViewPr varScale="1">
        <p:scale>
          <a:sx n="86" d="100"/>
          <a:sy n="86" d="100"/>
        </p:scale>
        <p:origin x="18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9C833-02FE-42D4-815E-FFFAF85B7232}" type="datetimeFigureOut">
              <a:rPr lang="en-GB" smtClean="0"/>
              <a:t>17/11/2023</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2B48A-47C7-4ED7-B4A2-854D1C4DB8DA}" type="slidenum">
              <a:rPr lang="en-GB" smtClean="0"/>
              <a:t>‹#›</a:t>
            </a:fld>
            <a:endParaRPr lang="en-GB"/>
          </a:p>
        </p:txBody>
      </p:sp>
    </p:spTree>
    <p:extLst>
      <p:ext uri="{BB962C8B-B14F-4D97-AF65-F5344CB8AC3E}">
        <p14:creationId xmlns:p14="http://schemas.microsoft.com/office/powerpoint/2010/main" val="173826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1</a:t>
            </a:fld>
            <a:endParaRPr lang="en-GB"/>
          </a:p>
        </p:txBody>
      </p:sp>
    </p:spTree>
    <p:extLst>
      <p:ext uri="{BB962C8B-B14F-4D97-AF65-F5344CB8AC3E}">
        <p14:creationId xmlns:p14="http://schemas.microsoft.com/office/powerpoint/2010/main" val="60720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these keywords you learned as a handy reference when you make your own programs.</a:t>
            </a:r>
          </a:p>
        </p:txBody>
      </p:sp>
      <p:sp>
        <p:nvSpPr>
          <p:cNvPr id="4" name="Slide Number Placeholder 3"/>
          <p:cNvSpPr>
            <a:spLocks noGrp="1"/>
          </p:cNvSpPr>
          <p:nvPr>
            <p:ph type="sldNum" sz="quarter" idx="5"/>
          </p:nvPr>
        </p:nvSpPr>
        <p:spPr/>
        <p:txBody>
          <a:bodyPr/>
          <a:lstStyle/>
          <a:p>
            <a:fld id="{40A2B48A-47C7-4ED7-B4A2-854D1C4DB8DA}" type="slidenum">
              <a:rPr lang="en-GB" smtClean="0"/>
              <a:t>10</a:t>
            </a:fld>
            <a:endParaRPr lang="en-GB"/>
          </a:p>
        </p:txBody>
      </p:sp>
    </p:spTree>
    <p:extLst>
      <p:ext uri="{BB962C8B-B14F-4D97-AF65-F5344CB8AC3E}">
        <p14:creationId xmlns:p14="http://schemas.microsoft.com/office/powerpoint/2010/main" val="300955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11</a:t>
            </a:fld>
            <a:endParaRPr lang="en-GB"/>
          </a:p>
        </p:txBody>
      </p:sp>
    </p:spTree>
    <p:extLst>
      <p:ext uri="{BB962C8B-B14F-4D97-AF65-F5344CB8AC3E}">
        <p14:creationId xmlns:p14="http://schemas.microsoft.com/office/powerpoint/2010/main" val="374727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12</a:t>
            </a:fld>
            <a:endParaRPr lang="en-GB"/>
          </a:p>
        </p:txBody>
      </p:sp>
    </p:spTree>
    <p:extLst>
      <p:ext uri="{BB962C8B-B14F-4D97-AF65-F5344CB8AC3E}">
        <p14:creationId xmlns:p14="http://schemas.microsoft.com/office/powerpoint/2010/main" val="365917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13</a:t>
            </a:fld>
            <a:endParaRPr lang="en-GB"/>
          </a:p>
        </p:txBody>
      </p:sp>
    </p:spTree>
    <p:extLst>
      <p:ext uri="{BB962C8B-B14F-4D97-AF65-F5344CB8AC3E}">
        <p14:creationId xmlns:p14="http://schemas.microsoft.com/office/powerpoint/2010/main" val="3680098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14</a:t>
            </a:fld>
            <a:endParaRPr lang="en-GB"/>
          </a:p>
        </p:txBody>
      </p:sp>
    </p:spTree>
    <p:extLst>
      <p:ext uri="{BB962C8B-B14F-4D97-AF65-F5344CB8AC3E}">
        <p14:creationId xmlns:p14="http://schemas.microsoft.com/office/powerpoint/2010/main" val="66015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15</a:t>
            </a:fld>
            <a:endParaRPr lang="en-GB"/>
          </a:p>
        </p:txBody>
      </p:sp>
    </p:spTree>
    <p:extLst>
      <p:ext uri="{BB962C8B-B14F-4D97-AF65-F5344CB8AC3E}">
        <p14:creationId xmlns:p14="http://schemas.microsoft.com/office/powerpoint/2010/main" val="90501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16</a:t>
            </a:fld>
            <a:endParaRPr lang="en-GB"/>
          </a:p>
        </p:txBody>
      </p:sp>
    </p:spTree>
    <p:extLst>
      <p:ext uri="{BB962C8B-B14F-4D97-AF65-F5344CB8AC3E}">
        <p14:creationId xmlns:p14="http://schemas.microsoft.com/office/powerpoint/2010/main" val="309573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Self assess your work by evaluating your solutions against these criteria. Enter yes or no in the “Self-assess” column.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Once you have completed the objective, show your programs to your teacher so you can review them together.</a:t>
            </a:r>
          </a:p>
        </p:txBody>
      </p:sp>
      <p:sp>
        <p:nvSpPr>
          <p:cNvPr id="4" name="Slide Number Placeholder 3"/>
          <p:cNvSpPr>
            <a:spLocks noGrp="1"/>
          </p:cNvSpPr>
          <p:nvPr>
            <p:ph type="sldNum" sz="quarter" idx="5"/>
          </p:nvPr>
        </p:nvSpPr>
        <p:spPr/>
        <p:txBody>
          <a:bodyPr/>
          <a:lstStyle/>
          <a:p>
            <a:fld id="{40A2B48A-47C7-4ED7-B4A2-854D1C4DB8DA}" type="slidenum">
              <a:rPr lang="en-GB" smtClean="0"/>
              <a:t>18</a:t>
            </a:fld>
            <a:endParaRPr lang="en-GB"/>
          </a:p>
        </p:txBody>
      </p:sp>
    </p:spTree>
    <p:extLst>
      <p:ext uri="{BB962C8B-B14F-4D97-AF65-F5344CB8AC3E}">
        <p14:creationId xmlns:p14="http://schemas.microsoft.com/office/powerpoint/2010/main" val="333720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four times to check it definitely works for ages: 16, 17, 18 and 20.</a:t>
            </a:r>
            <a:br>
              <a:rPr lang="en-GB" dirty="0"/>
            </a:br>
            <a:r>
              <a:rPr lang="en-GB" dirty="0"/>
              <a:t>This is a more comprehensive test because 16 is a boundary test, 17 checks that equals works, 18 is a boundary test and 20 checks that &gt;17 works. Boundary tests check values closest to the condition being either true or false.</a:t>
            </a:r>
          </a:p>
          <a:p>
            <a:pPr marL="228600" indent="-228600">
              <a:buFont typeface="+mj-lt"/>
              <a:buAutoNum type="arabicPeriod"/>
            </a:pPr>
            <a:endParaRPr lang="en-GB" dirty="0"/>
          </a:p>
          <a:p>
            <a:pPr marL="228600" indent="-228600">
              <a:buFont typeface="+mj-lt"/>
              <a:buAutoNum type="arabicPeriod"/>
            </a:pPr>
            <a:r>
              <a:rPr lang="en-GB" dirty="0"/>
              <a:t>Change the program so that it outputs if a child is eligible to go on a ride at a theme park. The child must be at least 104cm tall.</a:t>
            </a:r>
          </a:p>
        </p:txBody>
      </p:sp>
      <p:sp>
        <p:nvSpPr>
          <p:cNvPr id="4" name="Slide Number Placeholder 3"/>
          <p:cNvSpPr>
            <a:spLocks noGrp="1"/>
          </p:cNvSpPr>
          <p:nvPr>
            <p:ph type="sldNum" sz="quarter" idx="5"/>
          </p:nvPr>
        </p:nvSpPr>
        <p:spPr/>
        <p:txBody>
          <a:bodyPr/>
          <a:lstStyle/>
          <a:p>
            <a:fld id="{40A2B48A-47C7-4ED7-B4A2-854D1C4DB8DA}" type="slidenum">
              <a:rPr lang="en-GB" smtClean="0"/>
              <a:t>2</a:t>
            </a:fld>
            <a:endParaRPr lang="en-GB"/>
          </a:p>
        </p:txBody>
      </p:sp>
    </p:spTree>
    <p:extLst>
      <p:ext uri="{BB962C8B-B14F-4D97-AF65-F5344CB8AC3E}">
        <p14:creationId xmlns:p14="http://schemas.microsoft.com/office/powerpoint/2010/main" val="215225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3</a:t>
            </a:fld>
            <a:endParaRPr lang="en-GB"/>
          </a:p>
        </p:txBody>
      </p:sp>
    </p:spTree>
    <p:extLst>
      <p:ext uri="{BB962C8B-B14F-4D97-AF65-F5344CB8AC3E}">
        <p14:creationId xmlns:p14="http://schemas.microsoft.com/office/powerpoint/2010/main" val="72358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so that is checks if a child is eligible for preschool. The child must be aged between 2 and 5 inclusive, i.e. 2, 3, 4 or 5.</a:t>
            </a:r>
          </a:p>
          <a:p>
            <a:pPr marL="228600" indent="-228600">
              <a:buFont typeface="+mj-lt"/>
              <a:buAutoNum type="arabicPeriod"/>
            </a:pPr>
            <a:endParaRPr lang="en-GB" dirty="0"/>
          </a:p>
          <a:p>
            <a:pPr marL="228600" indent="-228600">
              <a:buFont typeface="+mj-lt"/>
              <a:buAutoNum type="arabicPeriod"/>
            </a:pPr>
            <a:r>
              <a:rPr lang="en-GB" dirty="0"/>
              <a:t>Test your program works with the data: -5, 0, 1, 2, 3, 5, 7. </a:t>
            </a:r>
          </a:p>
        </p:txBody>
      </p:sp>
      <p:sp>
        <p:nvSpPr>
          <p:cNvPr id="4" name="Slide Number Placeholder 3"/>
          <p:cNvSpPr>
            <a:spLocks noGrp="1"/>
          </p:cNvSpPr>
          <p:nvPr>
            <p:ph type="sldNum" sz="quarter" idx="5"/>
          </p:nvPr>
        </p:nvSpPr>
        <p:spPr/>
        <p:txBody>
          <a:bodyPr/>
          <a:lstStyle/>
          <a:p>
            <a:fld id="{40A2B48A-47C7-4ED7-B4A2-854D1C4DB8DA}" type="slidenum">
              <a:rPr lang="en-GB" smtClean="0"/>
              <a:t>4</a:t>
            </a:fld>
            <a:endParaRPr lang="en-GB"/>
          </a:p>
        </p:txBody>
      </p:sp>
    </p:spTree>
    <p:extLst>
      <p:ext uri="{BB962C8B-B14F-4D97-AF65-F5344CB8AC3E}">
        <p14:creationId xmlns:p14="http://schemas.microsoft.com/office/powerpoint/2010/main" val="258666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5</a:t>
            </a:fld>
            <a:endParaRPr lang="en-GB"/>
          </a:p>
        </p:txBody>
      </p:sp>
    </p:spTree>
    <p:extLst>
      <p:ext uri="{BB962C8B-B14F-4D97-AF65-F5344CB8AC3E}">
        <p14:creationId xmlns:p14="http://schemas.microsoft.com/office/powerpoint/2010/main" val="412179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Test the program with the data: 7, 11, 6 and 13.</a:t>
            </a:r>
          </a:p>
          <a:p>
            <a:pPr marL="228600" indent="-228600">
              <a:buFont typeface="+mj-lt"/>
              <a:buAutoNum type="arabicPeriod"/>
            </a:pPr>
            <a:endParaRPr lang="en-GB" dirty="0"/>
          </a:p>
          <a:p>
            <a:pPr marL="228600" indent="-228600">
              <a:buFont typeface="+mj-lt"/>
              <a:buAutoNum type="arabicPeriod"/>
            </a:pPr>
            <a:r>
              <a:rPr lang="en-GB" dirty="0"/>
              <a:t>Change the program so that it outputs Key Stage 1 for years 1-2, Key Stage 2 for years 3-6 and “Sixth Form” for years 12-14.</a:t>
            </a:r>
          </a:p>
          <a:p>
            <a:pPr marL="228600" indent="-228600">
              <a:buFont typeface="+mj-lt"/>
              <a:buAutoNum type="arabicPeriod"/>
            </a:pPr>
            <a:endParaRPr lang="en-GB" dirty="0"/>
          </a:p>
          <a:p>
            <a:pPr marL="228600" indent="-228600">
              <a:buFont typeface="+mj-lt"/>
              <a:buAutoNum type="arabicPeriod"/>
            </a:pPr>
            <a:r>
              <a:rPr lang="en-GB" dirty="0"/>
              <a:t>Change the program to also output “Reception” for year 0, “Error” for &lt;0 and “Post-school” for &gt;14.</a:t>
            </a:r>
          </a:p>
        </p:txBody>
      </p:sp>
      <p:sp>
        <p:nvSpPr>
          <p:cNvPr id="4" name="Slide Number Placeholder 3"/>
          <p:cNvSpPr>
            <a:spLocks noGrp="1"/>
          </p:cNvSpPr>
          <p:nvPr>
            <p:ph type="sldNum" sz="quarter" idx="5"/>
          </p:nvPr>
        </p:nvSpPr>
        <p:spPr/>
        <p:txBody>
          <a:bodyPr/>
          <a:lstStyle/>
          <a:p>
            <a:fld id="{40A2B48A-47C7-4ED7-B4A2-854D1C4DB8DA}" type="slidenum">
              <a:rPr lang="en-GB" smtClean="0"/>
              <a:t>6</a:t>
            </a:fld>
            <a:endParaRPr lang="en-GB"/>
          </a:p>
        </p:txBody>
      </p:sp>
    </p:spTree>
    <p:extLst>
      <p:ext uri="{BB962C8B-B14F-4D97-AF65-F5344CB8AC3E}">
        <p14:creationId xmlns:p14="http://schemas.microsoft.com/office/powerpoint/2010/main" val="29105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a:t>Read the summary of the key learning points for this objective.</a:t>
            </a:r>
            <a:endParaRPr lang="en-GB" dirty="0"/>
          </a:p>
        </p:txBody>
      </p:sp>
      <p:sp>
        <p:nvSpPr>
          <p:cNvPr id="4" name="Slide Number Placeholder 3"/>
          <p:cNvSpPr>
            <a:spLocks noGrp="1"/>
          </p:cNvSpPr>
          <p:nvPr>
            <p:ph type="sldNum" sz="quarter" idx="5"/>
          </p:nvPr>
        </p:nvSpPr>
        <p:spPr/>
        <p:txBody>
          <a:bodyPr/>
          <a:lstStyle/>
          <a:p>
            <a:fld id="{40A2B48A-47C7-4ED7-B4A2-854D1C4DB8DA}" type="slidenum">
              <a:rPr lang="en-GB" smtClean="0"/>
              <a:t>7</a:t>
            </a:fld>
            <a:endParaRPr lang="en-GB"/>
          </a:p>
        </p:txBody>
      </p:sp>
    </p:spTree>
    <p:extLst>
      <p:ext uri="{BB962C8B-B14F-4D97-AF65-F5344CB8AC3E}">
        <p14:creationId xmlns:p14="http://schemas.microsoft.com/office/powerpoint/2010/main" val="142505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8</a:t>
            </a:fld>
            <a:endParaRPr lang="en-GB"/>
          </a:p>
        </p:txBody>
      </p:sp>
    </p:spTree>
    <p:extLst>
      <p:ext uri="{BB962C8B-B14F-4D97-AF65-F5344CB8AC3E}">
        <p14:creationId xmlns:p14="http://schemas.microsoft.com/office/powerpoint/2010/main" val="2761088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9</a:t>
            </a:fld>
            <a:endParaRPr lang="en-GB"/>
          </a:p>
        </p:txBody>
      </p:sp>
    </p:spTree>
    <p:extLst>
      <p:ext uri="{BB962C8B-B14F-4D97-AF65-F5344CB8AC3E}">
        <p14:creationId xmlns:p14="http://schemas.microsoft.com/office/powerpoint/2010/main" val="127747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y">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C926F341-8F47-4BED-9E04-E99FAB7E56E8}"/>
              </a:ext>
            </a:extLst>
          </p:cNvPr>
          <p:cNvSpPr txBox="1"/>
          <p:nvPr userDrawn="1"/>
        </p:nvSpPr>
        <p:spPr>
          <a:xfrm>
            <a:off x="204819" y="949533"/>
            <a:ext cx="558166"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TRY</a:t>
            </a:r>
          </a:p>
        </p:txBody>
      </p:sp>
      <p:sp>
        <p:nvSpPr>
          <p:cNvPr id="29" name="Text Placeholder 28">
            <a:extLst>
              <a:ext uri="{FF2B5EF4-FFF2-40B4-BE49-F238E27FC236}">
                <a16:creationId xmlns:a16="http://schemas.microsoft.com/office/drawing/2014/main" id="{6016EC83-4A8C-4023-877F-145F589CA988}"/>
              </a:ext>
            </a:extLst>
          </p:cNvPr>
          <p:cNvSpPr>
            <a:spLocks noGrp="1"/>
          </p:cNvSpPr>
          <p:nvPr userDrawn="1">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57" name="Group 56">
            <a:extLst>
              <a:ext uri="{FF2B5EF4-FFF2-40B4-BE49-F238E27FC236}">
                <a16:creationId xmlns:a16="http://schemas.microsoft.com/office/drawing/2014/main" id="{6B7F2851-5BB6-4B4B-BD3D-62EAD409EF56}"/>
              </a:ext>
            </a:extLst>
          </p:cNvPr>
          <p:cNvGrpSpPr/>
          <p:nvPr userDrawn="1"/>
        </p:nvGrpSpPr>
        <p:grpSpPr>
          <a:xfrm>
            <a:off x="8060589" y="6291941"/>
            <a:ext cx="1593057" cy="566059"/>
            <a:chOff x="8060589" y="6291941"/>
            <a:chExt cx="1593057" cy="566059"/>
          </a:xfrm>
        </p:grpSpPr>
        <p:sp>
          <p:nvSpPr>
            <p:cNvPr id="46" name="Oval 45">
              <a:extLst>
                <a:ext uri="{FF2B5EF4-FFF2-40B4-BE49-F238E27FC236}">
                  <a16:creationId xmlns:a16="http://schemas.microsoft.com/office/drawing/2014/main" id="{53D84F72-66CF-4601-8ADB-54BAF04F34DB}"/>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artial Circle 2">
              <a:extLst>
                <a:ext uri="{FF2B5EF4-FFF2-40B4-BE49-F238E27FC236}">
                  <a16:creationId xmlns:a16="http://schemas.microsoft.com/office/drawing/2014/main" id="{019BF053-DF69-4103-8C64-8DD4A13123B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Oval 27">
              <a:extLst>
                <a:ext uri="{FF2B5EF4-FFF2-40B4-BE49-F238E27FC236}">
                  <a16:creationId xmlns:a16="http://schemas.microsoft.com/office/drawing/2014/main" id="{E342C595-30E7-450A-B1A2-8BCC2957D500}"/>
                </a:ext>
              </a:extLst>
            </p:cNvPr>
            <p:cNvSpPr/>
            <p:nvPr userDrawn="1"/>
          </p:nvSpPr>
          <p:spPr>
            <a:xfrm>
              <a:off x="8060589"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T</a:t>
              </a:r>
            </a:p>
          </p:txBody>
        </p:sp>
        <p:cxnSp>
          <p:nvCxnSpPr>
            <p:cNvPr id="31" name="Straight Connector 30">
              <a:extLst>
                <a:ext uri="{FF2B5EF4-FFF2-40B4-BE49-F238E27FC236}">
                  <a16:creationId xmlns:a16="http://schemas.microsoft.com/office/drawing/2014/main" id="{EAE0067B-F9D8-4280-A59A-A9EE6090ACA1}"/>
                </a:ext>
              </a:extLst>
            </p:cNvPr>
            <p:cNvCxnSpPr>
              <a:cxnSpLocks/>
              <a:stCxn id="28" idx="4"/>
              <a:endCxn id="32" idx="0"/>
            </p:cNvCxnSpPr>
            <p:nvPr userDrawn="1"/>
          </p:nvCxnSpPr>
          <p:spPr>
            <a:xfrm>
              <a:off x="8232039"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CCD1F97-A10E-4074-B1ED-7E9B7DB30030}"/>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artial Circle 33">
              <a:extLst>
                <a:ext uri="{FF2B5EF4-FFF2-40B4-BE49-F238E27FC236}">
                  <a16:creationId xmlns:a16="http://schemas.microsoft.com/office/drawing/2014/main" id="{9FF24E72-41E5-41C6-99F7-2E5428FB64E4}"/>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Oval 34">
              <a:extLst>
                <a:ext uri="{FF2B5EF4-FFF2-40B4-BE49-F238E27FC236}">
                  <a16:creationId xmlns:a16="http://schemas.microsoft.com/office/drawing/2014/main" id="{7ED7F4A8-FE26-4859-8E1F-AB24768A0744}"/>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36" name="Straight Connector 35">
              <a:extLst>
                <a:ext uri="{FF2B5EF4-FFF2-40B4-BE49-F238E27FC236}">
                  <a16:creationId xmlns:a16="http://schemas.microsoft.com/office/drawing/2014/main" id="{71C20E1D-C203-4158-B2C3-5F6C3CB2990D}"/>
                </a:ext>
              </a:extLst>
            </p:cNvPr>
            <p:cNvCxnSpPr>
              <a:cxnSpLocks/>
              <a:stCxn id="35" idx="4"/>
              <a:endCxn id="37"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322FD15-8BEB-42B5-BE26-FF961D878F09}"/>
                </a:ext>
              </a:extLst>
            </p:cNvPr>
            <p:cNvSpPr/>
            <p:nvPr userDrawn="1"/>
          </p:nvSpPr>
          <p:spPr>
            <a:xfrm>
              <a:off x="8614627"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Partial Circle 37">
              <a:extLst>
                <a:ext uri="{FF2B5EF4-FFF2-40B4-BE49-F238E27FC236}">
                  <a16:creationId xmlns:a16="http://schemas.microsoft.com/office/drawing/2014/main" id="{7EEC54B8-95D6-469F-9D50-E8A03C7F4BD0}"/>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Oval 38">
              <a:extLst>
                <a:ext uri="{FF2B5EF4-FFF2-40B4-BE49-F238E27FC236}">
                  <a16:creationId xmlns:a16="http://schemas.microsoft.com/office/drawing/2014/main" id="{635AA4FF-9CB0-4937-8B5E-929ABA69A2BE}"/>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40" name="Straight Connector 39">
              <a:extLst>
                <a:ext uri="{FF2B5EF4-FFF2-40B4-BE49-F238E27FC236}">
                  <a16:creationId xmlns:a16="http://schemas.microsoft.com/office/drawing/2014/main" id="{4228D8E2-D22F-44D1-BFC5-6F53B637EF4C}"/>
                </a:ext>
              </a:extLst>
            </p:cNvPr>
            <p:cNvCxnSpPr>
              <a:cxnSpLocks/>
              <a:stCxn id="39" idx="4"/>
              <a:endCxn id="41"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3A61C23-33E8-4EDE-9D4C-D24C1411107B}"/>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E2758FD5-06DB-42FF-9AC5-03BB3533AD53}"/>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44" name="Straight Connector 43">
              <a:extLst>
                <a:ext uri="{FF2B5EF4-FFF2-40B4-BE49-F238E27FC236}">
                  <a16:creationId xmlns:a16="http://schemas.microsoft.com/office/drawing/2014/main" id="{F3386E8B-DEF0-4869-9A57-DCB618DF0F29}"/>
                </a:ext>
              </a:extLst>
            </p:cNvPr>
            <p:cNvCxnSpPr>
              <a:cxnSpLocks/>
              <a:stCxn id="43" idx="4"/>
              <a:endCxn id="45"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26CF3658-6548-4B66-BFB9-D86C1CC425B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CEA53DDC-EBEE-4EFF-8D4A-C1D5476AD7DD}"/>
                </a:ext>
              </a:extLst>
            </p:cNvPr>
            <p:cNvCxnSpPr>
              <a:cxnSpLocks/>
              <a:stCxn id="32" idx="6"/>
              <a:endCxn id="37" idx="2"/>
            </p:cNvCxnSpPr>
            <p:nvPr userDrawn="1"/>
          </p:nvCxnSpPr>
          <p:spPr>
            <a:xfrm>
              <a:off x="8267758"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592D59-FC81-4FED-92CF-700969CE2E67}"/>
                </a:ext>
              </a:extLst>
            </p:cNvPr>
            <p:cNvCxnSpPr>
              <a:cxnSpLocks/>
              <a:stCxn id="37" idx="6"/>
              <a:endCxn id="41"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F380C7-3705-4BD2-89E0-767C383110A4}"/>
                </a:ext>
              </a:extLst>
            </p:cNvPr>
            <p:cNvCxnSpPr>
              <a:cxnSpLocks/>
              <a:stCxn id="41" idx="6"/>
              <a:endCxn id="45"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853C639-3A58-411B-B82B-A6C6660B205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80276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vestigate">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0DE8978-0CC9-4D56-9448-8C11D6A45C70}"/>
              </a:ext>
            </a:extLst>
          </p:cNvPr>
          <p:cNvSpPr txBox="1"/>
          <p:nvPr userDrawn="1"/>
        </p:nvSpPr>
        <p:spPr>
          <a:xfrm>
            <a:off x="204819" y="949533"/>
            <a:ext cx="1564852"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INVESTIGATE</a:t>
            </a:r>
          </a:p>
        </p:txBody>
      </p:sp>
      <p:sp>
        <p:nvSpPr>
          <p:cNvPr id="54" name="Text Placeholder 28">
            <a:extLst>
              <a:ext uri="{FF2B5EF4-FFF2-40B4-BE49-F238E27FC236}">
                <a16:creationId xmlns:a16="http://schemas.microsoft.com/office/drawing/2014/main" id="{E6555AE7-DC1C-454C-8C19-89D7D5C9CA79}"/>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 name="Group 3">
            <a:extLst>
              <a:ext uri="{FF2B5EF4-FFF2-40B4-BE49-F238E27FC236}">
                <a16:creationId xmlns:a16="http://schemas.microsoft.com/office/drawing/2014/main" id="{6BC9B131-A303-403C-AB96-5C1E9E72BF8A}"/>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6FB8453F-DCEF-47B4-8674-31F9601FEBCC}"/>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Partial Circle 73">
              <a:extLst>
                <a:ext uri="{FF2B5EF4-FFF2-40B4-BE49-F238E27FC236}">
                  <a16:creationId xmlns:a16="http://schemas.microsoft.com/office/drawing/2014/main" id="{609C947C-4869-46EF-9554-FDFC9F571D51}"/>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5" name="Oval 74">
              <a:extLst>
                <a:ext uri="{FF2B5EF4-FFF2-40B4-BE49-F238E27FC236}">
                  <a16:creationId xmlns:a16="http://schemas.microsoft.com/office/drawing/2014/main" id="{41517B0B-01D9-4474-8437-F17E5DF1E2D7}"/>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6" name="Straight Connector 75">
              <a:extLst>
                <a:ext uri="{FF2B5EF4-FFF2-40B4-BE49-F238E27FC236}">
                  <a16:creationId xmlns:a16="http://schemas.microsoft.com/office/drawing/2014/main" id="{C72EBBCA-7105-43BE-BCE5-87E6980898B6}"/>
                </a:ext>
              </a:extLst>
            </p:cNvPr>
            <p:cNvCxnSpPr>
              <a:cxnSpLocks/>
              <a:stCxn id="75" idx="4"/>
              <a:endCxn id="77"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37E3C8A-682B-4E76-A8B5-5347EDE52E1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Partial Circle 77">
              <a:extLst>
                <a:ext uri="{FF2B5EF4-FFF2-40B4-BE49-F238E27FC236}">
                  <a16:creationId xmlns:a16="http://schemas.microsoft.com/office/drawing/2014/main" id="{45AE0CFD-61CE-4FA4-8C89-B4553D78F27A}"/>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9" name="Oval 78">
              <a:extLst>
                <a:ext uri="{FF2B5EF4-FFF2-40B4-BE49-F238E27FC236}">
                  <a16:creationId xmlns:a16="http://schemas.microsoft.com/office/drawing/2014/main" id="{7A7C9DDE-CC4F-42B2-BED9-50EF8CE1B330}"/>
                </a:ext>
              </a:extLst>
            </p:cNvPr>
            <p:cNvSpPr/>
            <p:nvPr userDrawn="1"/>
          </p:nvSpPr>
          <p:spPr>
            <a:xfrm>
              <a:off x="8477308"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I</a:t>
              </a:r>
            </a:p>
          </p:txBody>
        </p:sp>
        <p:cxnSp>
          <p:nvCxnSpPr>
            <p:cNvPr id="80" name="Straight Connector 79">
              <a:extLst>
                <a:ext uri="{FF2B5EF4-FFF2-40B4-BE49-F238E27FC236}">
                  <a16:creationId xmlns:a16="http://schemas.microsoft.com/office/drawing/2014/main" id="{8AB62955-A5D3-424E-B951-EC8088E272E1}"/>
                </a:ext>
              </a:extLst>
            </p:cNvPr>
            <p:cNvCxnSpPr>
              <a:cxnSpLocks/>
              <a:stCxn id="79" idx="4"/>
              <a:endCxn id="81" idx="0"/>
            </p:cNvCxnSpPr>
            <p:nvPr userDrawn="1"/>
          </p:nvCxnSpPr>
          <p:spPr>
            <a:xfrm>
              <a:off x="8648758"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6AA09C7-A64C-4537-88E7-9DF4CE1A7E57}"/>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Partial Circle 81">
              <a:extLst>
                <a:ext uri="{FF2B5EF4-FFF2-40B4-BE49-F238E27FC236}">
                  <a16:creationId xmlns:a16="http://schemas.microsoft.com/office/drawing/2014/main" id="{DE1F390A-4258-40AA-B611-C95EB278C17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Oval 82">
              <a:extLst>
                <a:ext uri="{FF2B5EF4-FFF2-40B4-BE49-F238E27FC236}">
                  <a16:creationId xmlns:a16="http://schemas.microsoft.com/office/drawing/2014/main" id="{5C362095-3FCE-4AD9-AB4E-FBDE98CE3C55}"/>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4" name="Straight Connector 83">
              <a:extLst>
                <a:ext uri="{FF2B5EF4-FFF2-40B4-BE49-F238E27FC236}">
                  <a16:creationId xmlns:a16="http://schemas.microsoft.com/office/drawing/2014/main" id="{32EF6EFA-37E7-4D14-A9DD-021018D55531}"/>
                </a:ext>
              </a:extLst>
            </p:cNvPr>
            <p:cNvCxnSpPr>
              <a:cxnSpLocks/>
              <a:stCxn id="83" idx="4"/>
              <a:endCxn id="85"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DFB4AF24-6D11-450C-80CB-9CE25C2B6879}"/>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08D5B947-EC48-4951-A106-770F24C503DA}"/>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7" name="Straight Connector 86">
              <a:extLst>
                <a:ext uri="{FF2B5EF4-FFF2-40B4-BE49-F238E27FC236}">
                  <a16:creationId xmlns:a16="http://schemas.microsoft.com/office/drawing/2014/main" id="{C8213399-C97D-4493-BD60-83750F06ACA1}"/>
                </a:ext>
              </a:extLst>
            </p:cNvPr>
            <p:cNvCxnSpPr>
              <a:cxnSpLocks/>
              <a:stCxn id="86" idx="4"/>
              <a:endCxn id="88"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7ECDCEE0-C329-49C8-ADE1-19CE6922F893}"/>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B1EC546C-F50D-4722-829D-D6B55D3C6EC3}"/>
                </a:ext>
              </a:extLst>
            </p:cNvPr>
            <p:cNvCxnSpPr>
              <a:cxnSpLocks/>
              <a:stCxn id="77" idx="6"/>
              <a:endCxn id="81"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C0E4AA-F6DF-4D1C-BABA-1D8997F3DC05}"/>
                </a:ext>
              </a:extLst>
            </p:cNvPr>
            <p:cNvCxnSpPr>
              <a:cxnSpLocks/>
              <a:stCxn id="81" idx="6"/>
              <a:endCxn id="85"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4BCE6A-8A43-4EC0-BE7F-4A67FCB98B1C}"/>
                </a:ext>
              </a:extLst>
            </p:cNvPr>
            <p:cNvCxnSpPr>
              <a:cxnSpLocks/>
              <a:stCxn id="85" idx="6"/>
              <a:endCxn id="88"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4D946C7-708E-4AEB-9F32-888451039EB5}"/>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6958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ke">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DEC1193-FEC0-4D8B-8097-160309216E45}"/>
              </a:ext>
            </a:extLst>
          </p:cNvPr>
          <p:cNvSpPr txBox="1"/>
          <p:nvPr userDrawn="1"/>
        </p:nvSpPr>
        <p:spPr>
          <a:xfrm>
            <a:off x="204819" y="949533"/>
            <a:ext cx="827471"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MAKE</a:t>
            </a:r>
          </a:p>
        </p:txBody>
      </p:sp>
      <p:sp>
        <p:nvSpPr>
          <p:cNvPr id="30" name="Text Placeholder 28">
            <a:extLst>
              <a:ext uri="{FF2B5EF4-FFF2-40B4-BE49-F238E27FC236}">
                <a16:creationId xmlns:a16="http://schemas.microsoft.com/office/drawing/2014/main" id="{2D1FAA49-7A11-41A8-B75B-A03C17E9B1E8}"/>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421A2202-5A51-478D-B218-D08FCD55ABD0}"/>
              </a:ext>
            </a:extLst>
          </p:cNvPr>
          <p:cNvGrpSpPr/>
          <p:nvPr userDrawn="1"/>
        </p:nvGrpSpPr>
        <p:grpSpPr>
          <a:xfrm>
            <a:off x="8060589" y="6291941"/>
            <a:ext cx="1593057" cy="566059"/>
            <a:chOff x="8060589" y="6291941"/>
            <a:chExt cx="1593057" cy="566059"/>
          </a:xfrm>
        </p:grpSpPr>
        <p:sp>
          <p:nvSpPr>
            <p:cNvPr id="52" name="Oval 51">
              <a:extLst>
                <a:ext uri="{FF2B5EF4-FFF2-40B4-BE49-F238E27FC236}">
                  <a16:creationId xmlns:a16="http://schemas.microsoft.com/office/drawing/2014/main" id="{CF935AEB-403B-417F-8BFF-C98C1F26E398}"/>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51D8C0C7-D7C9-457B-9E50-8D740B99417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833E2093-7D4D-4161-BE22-7D2EE38DCCE2}"/>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ECC527A9-FBE2-4E38-BE51-01C9A913524D}"/>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3A62E2FD-FF93-4AC6-9933-F14C111EF33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C23A2026-477E-442D-A335-FC01759BEE17}"/>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591EFDE1-C1B8-4883-B8CB-2D57B9467B01}"/>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CB02039D-BF38-46EE-A12D-29603536988D}"/>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3ADEAD8-5B1B-4C1E-8FC1-7BC2ADF88A19}"/>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818D8C58-5C3B-466E-8D47-D8FC18EFA895}"/>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91021CC6-7EFD-4A0D-AE79-894FDB87DD72}"/>
                </a:ext>
              </a:extLst>
            </p:cNvPr>
            <p:cNvSpPr/>
            <p:nvPr userDrawn="1"/>
          </p:nvSpPr>
          <p:spPr>
            <a:xfrm>
              <a:off x="8894027"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M</a:t>
              </a:r>
            </a:p>
          </p:txBody>
        </p:sp>
        <p:cxnSp>
          <p:nvCxnSpPr>
            <p:cNvPr id="85" name="Straight Connector 84">
              <a:extLst>
                <a:ext uri="{FF2B5EF4-FFF2-40B4-BE49-F238E27FC236}">
                  <a16:creationId xmlns:a16="http://schemas.microsoft.com/office/drawing/2014/main" id="{49E7C171-C49C-480A-8A94-2DFFA8FD65B0}"/>
                </a:ext>
              </a:extLst>
            </p:cNvPr>
            <p:cNvCxnSpPr>
              <a:cxnSpLocks/>
              <a:stCxn id="84" idx="4"/>
              <a:endCxn id="86" idx="0"/>
            </p:cNvCxnSpPr>
            <p:nvPr userDrawn="1"/>
          </p:nvCxnSpPr>
          <p:spPr>
            <a:xfrm>
              <a:off x="9065477"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9F1B5B56-9EDD-4167-B1B6-DBA22F3D4862}"/>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0C6A8739-8AF6-41F7-8986-61C58EAE8425}"/>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8" name="Straight Connector 87">
              <a:extLst>
                <a:ext uri="{FF2B5EF4-FFF2-40B4-BE49-F238E27FC236}">
                  <a16:creationId xmlns:a16="http://schemas.microsoft.com/office/drawing/2014/main" id="{0A007335-649D-4644-B275-747B21E10379}"/>
                </a:ext>
              </a:extLst>
            </p:cNvPr>
            <p:cNvCxnSpPr>
              <a:cxnSpLocks/>
              <a:stCxn id="87" idx="4"/>
              <a:endCxn id="89"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C8C48218-EC8A-42F7-A772-153ACEB8AC4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F5E61897-C10C-4583-9ADF-4C4B6B0C5B45}"/>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8367A9-3638-4DCF-BBBF-B48FB04298B4}"/>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72FDB6D-9D68-4BE7-B392-D29F07D3F19B}"/>
                </a:ext>
              </a:extLst>
            </p:cNvPr>
            <p:cNvCxnSpPr>
              <a:cxnSpLocks/>
              <a:stCxn id="86" idx="6"/>
              <a:endCxn id="89"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3341DF1-D671-4A38-BDAB-44A7FF4E493F}"/>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8042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aluate">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0821199D-64CF-44EF-854E-BDF70A5954B4}"/>
              </a:ext>
            </a:extLst>
          </p:cNvPr>
          <p:cNvSpPr txBox="1"/>
          <p:nvPr userDrawn="1"/>
        </p:nvSpPr>
        <p:spPr>
          <a:xfrm>
            <a:off x="204819" y="949533"/>
            <a:ext cx="1274708"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EVALUATE</a:t>
            </a:r>
          </a:p>
        </p:txBody>
      </p:sp>
      <p:sp>
        <p:nvSpPr>
          <p:cNvPr id="53" name="Text Placeholder 28">
            <a:extLst>
              <a:ext uri="{FF2B5EF4-FFF2-40B4-BE49-F238E27FC236}">
                <a16:creationId xmlns:a16="http://schemas.microsoft.com/office/drawing/2014/main" id="{6843914E-1CE4-4F60-874E-6D83D0293F8E}"/>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DD47E625-8B80-49A1-B77A-3F370A744AE8}"/>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8537163A-A1B5-4BCB-9B32-AED8BE1ABA1F}"/>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9FB4EAE0-7D52-4A26-B2D1-F16C82BD65EA}"/>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5C37AADD-C22B-4F4D-8FCB-16DDAF72FE43}"/>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72081976-02B0-476E-987D-0111C6CD5B34}"/>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CB0AAAB-69BF-49E0-B4BC-172ACF770434}"/>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9E2DAC33-02C3-4D95-A3AA-70568D88F9C3}"/>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0879C478-3830-4176-904E-12E58FD037B9}"/>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602C35E8-A35C-4362-A169-821416E7BC26}"/>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6628B799-5ADF-4BDB-9949-B9C84F9DA68F}"/>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A8019A87-9B56-4CEA-AAAC-F7F6153E7B1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322C6441-B9BA-4291-931D-6093ED256172}"/>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5" name="Straight Connector 84">
              <a:extLst>
                <a:ext uri="{FF2B5EF4-FFF2-40B4-BE49-F238E27FC236}">
                  <a16:creationId xmlns:a16="http://schemas.microsoft.com/office/drawing/2014/main" id="{3D24AA59-85DB-471A-8F86-46744300042D}"/>
                </a:ext>
              </a:extLst>
            </p:cNvPr>
            <p:cNvCxnSpPr>
              <a:cxnSpLocks/>
              <a:stCxn id="84" idx="4"/>
              <a:endCxn id="86"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E509F7A7-36E8-4623-9B4C-65AB5FA974B1}"/>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55465F4-5BE4-43F8-A421-61D8D7D6958C}"/>
                </a:ext>
              </a:extLst>
            </p:cNvPr>
            <p:cNvSpPr/>
            <p:nvPr userDrawn="1"/>
          </p:nvSpPr>
          <p:spPr>
            <a:xfrm>
              <a:off x="9310746" y="6291941"/>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E</a:t>
              </a:r>
            </a:p>
          </p:txBody>
        </p:sp>
        <p:cxnSp>
          <p:nvCxnSpPr>
            <p:cNvPr id="88" name="Straight Connector 87">
              <a:extLst>
                <a:ext uri="{FF2B5EF4-FFF2-40B4-BE49-F238E27FC236}">
                  <a16:creationId xmlns:a16="http://schemas.microsoft.com/office/drawing/2014/main" id="{FEA1C2C7-41A1-429C-815E-A8CD869F8CA4}"/>
                </a:ext>
              </a:extLst>
            </p:cNvPr>
            <p:cNvCxnSpPr>
              <a:cxnSpLocks/>
              <a:stCxn id="87" idx="4"/>
              <a:endCxn id="89" idx="0"/>
            </p:cNvCxnSpPr>
            <p:nvPr userDrawn="1"/>
          </p:nvCxnSpPr>
          <p:spPr>
            <a:xfrm>
              <a:off x="9482196" y="6634841"/>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7C0AE128-36EC-4B9D-8A7E-E3D1815E22CD}"/>
                </a:ext>
              </a:extLst>
            </p:cNvPr>
            <p:cNvSpPr/>
            <p:nvPr userDrawn="1"/>
          </p:nvSpPr>
          <p:spPr>
            <a:xfrm>
              <a:off x="9448065" y="6785416"/>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0A7449DF-DFA2-49B5-AEF4-8939790B7A4E}"/>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9C2003-D414-4463-B1F5-7300F67743AE}"/>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9F25A0-64B3-4771-B323-5CF679C4DC22}"/>
                </a:ext>
              </a:extLst>
            </p:cNvPr>
            <p:cNvCxnSpPr>
              <a:cxnSpLocks/>
              <a:stCxn id="86" idx="6"/>
              <a:endCxn id="89" idx="2"/>
            </p:cNvCxnSpPr>
            <p:nvPr userDrawn="1"/>
          </p:nvCxnSpPr>
          <p:spPr>
            <a:xfrm flipV="1">
              <a:off x="9101196" y="6820341"/>
              <a:ext cx="346869" cy="273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FE95406-C8DC-4A13-888C-8CB57ED34FC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06179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048042-B34F-4B2D-A812-8C4AD244DBB9}"/>
              </a:ext>
            </a:extLst>
          </p:cNvPr>
          <p:cNvSpPr/>
          <p:nvPr/>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3" dirty="0"/>
          </a:p>
        </p:txBody>
      </p:sp>
      <p:cxnSp>
        <p:nvCxnSpPr>
          <p:cNvPr id="8" name="Straight Connector 7">
            <a:extLst>
              <a:ext uri="{FF2B5EF4-FFF2-40B4-BE49-F238E27FC236}">
                <a16:creationId xmlns:a16="http://schemas.microsoft.com/office/drawing/2014/main" id="{F1C823CE-9AF6-4D76-A695-2AF8B3752C1A}"/>
              </a:ext>
            </a:extLst>
          </p:cNvPr>
          <p:cNvCxnSpPr>
            <a:cxnSpLocks/>
          </p:cNvCxnSpPr>
          <p:nvPr/>
        </p:nvCxnSpPr>
        <p:spPr>
          <a:xfrm>
            <a:off x="0" y="678024"/>
            <a:ext cx="990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4009A8-0A7A-408C-A06E-28DB683FF575}"/>
              </a:ext>
            </a:extLst>
          </p:cNvPr>
          <p:cNvSpPr txBox="1"/>
          <p:nvPr/>
        </p:nvSpPr>
        <p:spPr>
          <a:xfrm>
            <a:off x="89525" y="146551"/>
            <a:ext cx="1369286" cy="317459"/>
          </a:xfrm>
          <a:prstGeom prst="rect">
            <a:avLst/>
          </a:prstGeom>
          <a:noFill/>
        </p:spPr>
        <p:txBody>
          <a:bodyPr wrap="none" rtlCol="0">
            <a:spAutoFit/>
          </a:bodyPr>
          <a:lstStyle/>
          <a:p>
            <a:r>
              <a:rPr lang="en-GB" sz="1463" b="1" dirty="0">
                <a:latin typeface="+mj-lt"/>
              </a:rPr>
              <a:t>[Header text]</a:t>
            </a:r>
          </a:p>
        </p:txBody>
      </p:sp>
      <p:grpSp>
        <p:nvGrpSpPr>
          <p:cNvPr id="10" name="Group 9">
            <a:extLst>
              <a:ext uri="{FF2B5EF4-FFF2-40B4-BE49-F238E27FC236}">
                <a16:creationId xmlns:a16="http://schemas.microsoft.com/office/drawing/2014/main" id="{7981AA10-9F9A-42B8-A5DF-2E39A374E85F}"/>
              </a:ext>
            </a:extLst>
          </p:cNvPr>
          <p:cNvGrpSpPr/>
          <p:nvPr/>
        </p:nvGrpSpPr>
        <p:grpSpPr>
          <a:xfrm>
            <a:off x="8521408" y="100848"/>
            <a:ext cx="1329894" cy="476316"/>
            <a:chOff x="10487885" y="222750"/>
            <a:chExt cx="1636793" cy="476316"/>
          </a:xfrm>
        </p:grpSpPr>
        <p:pic>
          <p:nvPicPr>
            <p:cNvPr id="11" name="Picture 10" descr="A close up of ware&#10;&#10;Description automatically generated">
              <a:extLst>
                <a:ext uri="{FF2B5EF4-FFF2-40B4-BE49-F238E27FC236}">
                  <a16:creationId xmlns:a16="http://schemas.microsoft.com/office/drawing/2014/main" id="{BFDF4789-A602-4A9B-86BD-09994AD35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7885" y="222750"/>
              <a:ext cx="476316" cy="476316"/>
            </a:xfrm>
            <a:prstGeom prst="rect">
              <a:avLst/>
            </a:prstGeom>
          </p:spPr>
        </p:pic>
        <p:sp>
          <p:nvSpPr>
            <p:cNvPr id="12" name="TextBox 11">
              <a:extLst>
                <a:ext uri="{FF2B5EF4-FFF2-40B4-BE49-F238E27FC236}">
                  <a16:creationId xmlns:a16="http://schemas.microsoft.com/office/drawing/2014/main" id="{2EBC4DFA-497E-4C66-AD9B-0A94D24C784F}"/>
                </a:ext>
              </a:extLst>
            </p:cNvPr>
            <p:cNvSpPr txBox="1"/>
            <p:nvPr/>
          </p:nvSpPr>
          <p:spPr>
            <a:xfrm>
              <a:off x="10964201" y="330103"/>
              <a:ext cx="1160477" cy="229935"/>
            </a:xfrm>
            <a:prstGeom prst="rect">
              <a:avLst/>
            </a:prstGeom>
            <a:noFill/>
          </p:spPr>
          <p:txBody>
            <a:bodyPr wrap="none" rtlCol="0">
              <a:spAutoFit/>
            </a:bodyPr>
            <a:lstStyle/>
            <a:p>
              <a:r>
                <a:rPr lang="en-GB" sz="894" dirty="0" err="1">
                  <a:latin typeface="+mj-lt"/>
                </a:rPr>
                <a:t>Craig’n’Dave</a:t>
              </a:r>
              <a:endParaRPr lang="en-GB" sz="894" dirty="0">
                <a:latin typeface="+mj-lt"/>
              </a:endParaRPr>
            </a:p>
          </p:txBody>
        </p:sp>
      </p:grpSp>
      <p:sp>
        <p:nvSpPr>
          <p:cNvPr id="13" name="Rectangle 12">
            <a:extLst>
              <a:ext uri="{FF2B5EF4-FFF2-40B4-BE49-F238E27FC236}">
                <a16:creationId xmlns:a16="http://schemas.microsoft.com/office/drawing/2014/main" id="{E4ACA9EC-E6BA-4D71-951B-10855D77D3B1}"/>
              </a:ext>
            </a:extLst>
          </p:cNvPr>
          <p:cNvSpPr/>
          <p:nvPr userDrawn="1"/>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cxnSp>
        <p:nvCxnSpPr>
          <p:cNvPr id="14" name="Straight Connector 13">
            <a:extLst>
              <a:ext uri="{FF2B5EF4-FFF2-40B4-BE49-F238E27FC236}">
                <a16:creationId xmlns:a16="http://schemas.microsoft.com/office/drawing/2014/main" id="{2973E5C6-7FE1-432F-973F-99FBAF916B4E}"/>
              </a:ext>
            </a:extLst>
          </p:cNvPr>
          <p:cNvCxnSpPr>
            <a:cxnSpLocks/>
          </p:cNvCxnSpPr>
          <p:nvPr userDrawn="1"/>
        </p:nvCxnSpPr>
        <p:spPr>
          <a:xfrm>
            <a:off x="0" y="678024"/>
            <a:ext cx="99060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50E46AD-1B76-4B96-B918-1A82087F35F9}"/>
              </a:ext>
            </a:extLst>
          </p:cNvPr>
          <p:cNvSpPr txBox="1"/>
          <p:nvPr userDrawn="1"/>
        </p:nvSpPr>
        <p:spPr>
          <a:xfrm>
            <a:off x="89525" y="146550"/>
            <a:ext cx="3135795" cy="369332"/>
          </a:xfrm>
          <a:prstGeom prst="rect">
            <a:avLst/>
          </a:prstGeom>
          <a:noFill/>
        </p:spPr>
        <p:txBody>
          <a:bodyPr wrap="none" rtlCol="0">
            <a:spAutoFit/>
          </a:bodyPr>
          <a:lstStyle/>
          <a:p>
            <a:r>
              <a:rPr lang="en-GB" sz="1800" b="1" dirty="0">
                <a:solidFill>
                  <a:schemeClr val="accent3"/>
                </a:solidFill>
                <a:latin typeface="+mj-lt"/>
              </a:rPr>
              <a:t>Learn how to use selection</a:t>
            </a:r>
          </a:p>
        </p:txBody>
      </p:sp>
      <p:grpSp>
        <p:nvGrpSpPr>
          <p:cNvPr id="19" name="Group 18">
            <a:extLst>
              <a:ext uri="{FF2B5EF4-FFF2-40B4-BE49-F238E27FC236}">
                <a16:creationId xmlns:a16="http://schemas.microsoft.com/office/drawing/2014/main" id="{5C10271A-6868-4D26-8D86-A5E051F31663}"/>
              </a:ext>
            </a:extLst>
          </p:cNvPr>
          <p:cNvGrpSpPr/>
          <p:nvPr userDrawn="1"/>
        </p:nvGrpSpPr>
        <p:grpSpPr>
          <a:xfrm>
            <a:off x="8267649" y="88592"/>
            <a:ext cx="1593930" cy="476316"/>
            <a:chOff x="10487885" y="222750"/>
            <a:chExt cx="1593930" cy="476316"/>
          </a:xfrm>
        </p:grpSpPr>
        <p:pic>
          <p:nvPicPr>
            <p:cNvPr id="20" name="Picture 19" descr="A close up of ware&#10;&#10;Description automatically generated">
              <a:extLst>
                <a:ext uri="{FF2B5EF4-FFF2-40B4-BE49-F238E27FC236}">
                  <a16:creationId xmlns:a16="http://schemas.microsoft.com/office/drawing/2014/main" id="{7243483D-ABB4-481A-A743-F91953B6D17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487885" y="222750"/>
              <a:ext cx="476316" cy="476316"/>
            </a:xfrm>
            <a:prstGeom prst="rect">
              <a:avLst/>
            </a:prstGeom>
          </p:spPr>
        </p:pic>
        <p:sp>
          <p:nvSpPr>
            <p:cNvPr id="21" name="TextBox 20">
              <a:extLst>
                <a:ext uri="{FF2B5EF4-FFF2-40B4-BE49-F238E27FC236}">
                  <a16:creationId xmlns:a16="http://schemas.microsoft.com/office/drawing/2014/main" id="{65878A0F-2376-461D-AFC6-0B919F3BF72B}"/>
                </a:ext>
              </a:extLst>
            </p:cNvPr>
            <p:cNvSpPr txBox="1"/>
            <p:nvPr userDrawn="1"/>
          </p:nvSpPr>
          <p:spPr>
            <a:xfrm>
              <a:off x="10964201" y="330103"/>
              <a:ext cx="1117614" cy="261610"/>
            </a:xfrm>
            <a:prstGeom prst="rect">
              <a:avLst/>
            </a:prstGeom>
            <a:noFill/>
          </p:spPr>
          <p:txBody>
            <a:bodyPr wrap="none" rtlCol="0">
              <a:spAutoFit/>
            </a:bodyPr>
            <a:lstStyle/>
            <a:p>
              <a:r>
                <a:rPr lang="en-GB" sz="1100" dirty="0" err="1">
                  <a:latin typeface="+mj-lt"/>
                </a:rPr>
                <a:t>Craig’n’Dave</a:t>
              </a:r>
              <a:endParaRPr lang="en-GB" sz="1100" dirty="0">
                <a:latin typeface="+mj-lt"/>
              </a:endParaRPr>
            </a:p>
          </p:txBody>
        </p:sp>
      </p:grpSp>
    </p:spTree>
    <p:extLst>
      <p:ext uri="{BB962C8B-B14F-4D97-AF65-F5344CB8AC3E}">
        <p14:creationId xmlns:p14="http://schemas.microsoft.com/office/powerpoint/2010/main" val="281738480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xStyles>
    <p:titleStyle>
      <a:lvl1pPr algn="l" defTabSz="742950" rtl="0" eaLnBrk="1" latinLnBrk="0" hangingPunct="1">
        <a:lnSpc>
          <a:spcPct val="90000"/>
        </a:lnSpc>
        <a:spcBef>
          <a:spcPct val="0"/>
        </a:spcBef>
        <a:buNone/>
        <a:defRPr sz="3575" kern="1200">
          <a:solidFill>
            <a:schemeClr val="accent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rgbClr val="595959"/>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rgbClr val="595959"/>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rgbClr val="595959"/>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1200"/>
              </a:spcBef>
            </a:pPr>
            <a:endParaRPr lang="en-GB" dirty="0">
              <a:solidFill>
                <a:schemeClr val="accent3"/>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Selection commands</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Subroutine to return eligibility to drive</a:t>
            </a:r>
          </a:p>
          <a:p>
            <a:pPr lvl="3">
              <a:lnSpc>
                <a:spcPct val="100000"/>
              </a:lnSpc>
              <a:spcBef>
                <a:spcPts val="60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lvl="3">
              <a:lnSpc>
                <a:spcPct val="100000"/>
              </a:lnSpc>
              <a:spcBef>
                <a:spcPts val="600"/>
              </a:spcBef>
            </a:pPr>
            <a:r>
              <a:rPr lang="en-GB" dirty="0">
                <a:solidFill>
                  <a:schemeClr val="accent1"/>
                </a:solidFill>
                <a:latin typeface="Consolas" panose="020B0609020204030204" pitchFamily="49" charset="0"/>
              </a:rPr>
              <a:t>    if Age &gt; 17:</a:t>
            </a:r>
          </a:p>
          <a:p>
            <a:pPr lvl="3">
              <a:lnSpc>
                <a:spcPct val="100000"/>
              </a:lnSpc>
              <a:spcBef>
                <a:spcPts val="600"/>
              </a:spcBef>
            </a:pPr>
            <a:r>
              <a:rPr lang="en-GB" dirty="0">
                <a:solidFill>
                  <a:schemeClr val="accent1"/>
                </a:solidFill>
                <a:latin typeface="Consolas" panose="020B0609020204030204" pitchFamily="49" charset="0"/>
              </a:rPr>
              <a:t>        print("You are old enough to learn to drive a car.")</a:t>
            </a:r>
          </a:p>
          <a:p>
            <a:pPr lvl="3">
              <a:lnSpc>
                <a:spcPct val="100000"/>
              </a:lnSpc>
              <a:spcBef>
                <a:spcPts val="600"/>
              </a:spcBef>
            </a:pPr>
            <a:r>
              <a:rPr lang="en-GB" dirty="0">
                <a:solidFill>
                  <a:schemeClr val="accent1"/>
                </a:solidFill>
                <a:latin typeface="Consolas" panose="020B0609020204030204" pitchFamily="49" charset="0"/>
              </a:rPr>
              <a:t>    else:</a:t>
            </a:r>
          </a:p>
          <a:p>
            <a:pPr lvl="3">
              <a:lnSpc>
                <a:spcPct val="100000"/>
              </a:lnSpc>
              <a:spcBef>
                <a:spcPts val="600"/>
              </a:spcBef>
            </a:pPr>
            <a:r>
              <a:rPr lang="en-GB" dirty="0">
                <a:solidFill>
                  <a:schemeClr val="accent1"/>
                </a:solidFill>
                <a:latin typeface="Consolas" panose="020B0609020204030204" pitchFamily="49" charset="0"/>
              </a:rPr>
              <a:t>        print("You are not old enough to learn to drive a car.") </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Main program</a:t>
            </a:r>
          </a:p>
          <a:p>
            <a:pPr lvl="3">
              <a:lnSpc>
                <a:spcPct val="100000"/>
              </a:lnSpc>
              <a:spcBef>
                <a:spcPts val="60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grpSp>
        <p:nvGrpSpPr>
          <p:cNvPr id="4" name="Group 3">
            <a:extLst>
              <a:ext uri="{FF2B5EF4-FFF2-40B4-BE49-F238E27FC236}">
                <a16:creationId xmlns:a16="http://schemas.microsoft.com/office/drawing/2014/main" id="{9C9EB2C6-B500-4465-8A35-BC728F739422}"/>
              </a:ext>
            </a:extLst>
          </p:cNvPr>
          <p:cNvGrpSpPr/>
          <p:nvPr/>
        </p:nvGrpSpPr>
        <p:grpSpPr>
          <a:xfrm>
            <a:off x="216694" y="2983573"/>
            <a:ext cx="969849" cy="357737"/>
            <a:chOff x="216694" y="2482830"/>
            <a:chExt cx="969849" cy="357737"/>
          </a:xfrm>
        </p:grpSpPr>
        <p:pic>
          <p:nvPicPr>
            <p:cNvPr id="5" name="Picture 4">
              <a:extLst>
                <a:ext uri="{FF2B5EF4-FFF2-40B4-BE49-F238E27FC236}">
                  <a16:creationId xmlns:a16="http://schemas.microsoft.com/office/drawing/2014/main" id="{262C69D5-E2F3-44A0-8B89-839E2686D1FC}"/>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6" name="Straight Arrow Connector 5">
              <a:extLst>
                <a:ext uri="{FF2B5EF4-FFF2-40B4-BE49-F238E27FC236}">
                  <a16:creationId xmlns:a16="http://schemas.microsoft.com/office/drawing/2014/main" id="{574180AF-32CE-4FB7-B033-52A2600FF8D7}"/>
                </a:ext>
              </a:extLst>
            </p:cNvPr>
            <p:cNvCxnSpPr>
              <a:stCxn id="5"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D5DA0C6-DF08-42B7-8894-C89B31B81CE2}"/>
              </a:ext>
            </a:extLst>
          </p:cNvPr>
          <p:cNvGrpSpPr/>
          <p:nvPr/>
        </p:nvGrpSpPr>
        <p:grpSpPr>
          <a:xfrm>
            <a:off x="663007" y="3244830"/>
            <a:ext cx="969849" cy="357737"/>
            <a:chOff x="216694" y="2482830"/>
            <a:chExt cx="969849" cy="357737"/>
          </a:xfrm>
        </p:grpSpPr>
        <p:pic>
          <p:nvPicPr>
            <p:cNvPr id="8" name="Picture 7">
              <a:extLst>
                <a:ext uri="{FF2B5EF4-FFF2-40B4-BE49-F238E27FC236}">
                  <a16:creationId xmlns:a16="http://schemas.microsoft.com/office/drawing/2014/main" id="{05203493-516E-49E9-9B83-B50DFBC9C032}"/>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9" name="Straight Arrow Connector 8">
              <a:extLst>
                <a:ext uri="{FF2B5EF4-FFF2-40B4-BE49-F238E27FC236}">
                  <a16:creationId xmlns:a16="http://schemas.microsoft.com/office/drawing/2014/main" id="{26770711-D6AE-4D57-82AB-C1982A8F7029}"/>
                </a:ext>
              </a:extLst>
            </p:cNvPr>
            <p:cNvCxnSpPr>
              <a:stCxn id="8"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BBDD933-8E04-44B5-8D47-395497C6102B}"/>
              </a:ext>
            </a:extLst>
          </p:cNvPr>
          <p:cNvGrpSpPr/>
          <p:nvPr/>
        </p:nvGrpSpPr>
        <p:grpSpPr>
          <a:xfrm>
            <a:off x="663007" y="3728499"/>
            <a:ext cx="969849" cy="357737"/>
            <a:chOff x="216694" y="2482830"/>
            <a:chExt cx="969849" cy="357737"/>
          </a:xfrm>
        </p:grpSpPr>
        <p:pic>
          <p:nvPicPr>
            <p:cNvPr id="11" name="Picture 10">
              <a:extLst>
                <a:ext uri="{FF2B5EF4-FFF2-40B4-BE49-F238E27FC236}">
                  <a16:creationId xmlns:a16="http://schemas.microsoft.com/office/drawing/2014/main" id="{3584DEED-C80F-4D17-ACC0-C8744D985F2A}"/>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12" name="Straight Arrow Connector 11">
              <a:extLst>
                <a:ext uri="{FF2B5EF4-FFF2-40B4-BE49-F238E27FC236}">
                  <a16:creationId xmlns:a16="http://schemas.microsoft.com/office/drawing/2014/main" id="{2CBF058E-65F2-48A5-88A6-C329B8335649}"/>
                </a:ext>
              </a:extLst>
            </p:cNvPr>
            <p:cNvCxnSpPr>
              <a:stCxn id="11"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688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76B27-053A-4B90-B5E3-4DF5E7FD2F63}"/>
              </a:ext>
            </a:extLst>
          </p:cNvPr>
          <p:cNvSpPr>
            <a:spLocks noGrp="1"/>
          </p:cNvSpPr>
          <p:nvPr>
            <p:ph type="body" sz="quarter" idx="10"/>
          </p:nvPr>
        </p:nvSpPr>
        <p:spPr>
          <a:xfrm>
            <a:off x="216694" y="1388917"/>
            <a:ext cx="9436952" cy="374569"/>
          </a:xfrm>
        </p:spPr>
        <p:txBody>
          <a:bodyPr/>
          <a:lstStyle/>
          <a:p>
            <a:r>
              <a:rPr lang="en-GB" sz="1800" dirty="0">
                <a:solidFill>
                  <a:schemeClr val="accent3"/>
                </a:solidFill>
              </a:rPr>
              <a:t>Keywords introduced in this objective:</a:t>
            </a:r>
            <a:endParaRPr lang="en-GB" sz="1800" dirty="0"/>
          </a:p>
        </p:txBody>
      </p:sp>
      <p:graphicFrame>
        <p:nvGraphicFramePr>
          <p:cNvPr id="4" name="Table 3">
            <a:extLst>
              <a:ext uri="{FF2B5EF4-FFF2-40B4-BE49-F238E27FC236}">
                <a16:creationId xmlns:a16="http://schemas.microsoft.com/office/drawing/2014/main" id="{3C71D3F0-6879-468D-A6AE-B63CF553B2E7}"/>
              </a:ext>
            </a:extLst>
          </p:cNvPr>
          <p:cNvGraphicFramePr>
            <a:graphicFrameLocks noGrp="1"/>
          </p:cNvGraphicFramePr>
          <p:nvPr>
            <p:extLst>
              <p:ext uri="{D42A27DB-BD31-4B8C-83A1-F6EECF244321}">
                <p14:modId xmlns:p14="http://schemas.microsoft.com/office/powerpoint/2010/main" val="1155844633"/>
              </p:ext>
            </p:extLst>
          </p:nvPr>
        </p:nvGraphicFramePr>
        <p:xfrm>
          <a:off x="216694" y="1886884"/>
          <a:ext cx="9525399" cy="1894840"/>
        </p:xfrm>
        <a:graphic>
          <a:graphicData uri="http://schemas.openxmlformats.org/drawingml/2006/table">
            <a:tbl>
              <a:tblPr bandRow="1">
                <a:tableStyleId>{00A15C55-8517-42AA-B614-E9B94910E393}</a:tableStyleId>
              </a:tblPr>
              <a:tblGrid>
                <a:gridCol w="2787763">
                  <a:extLst>
                    <a:ext uri="{9D8B030D-6E8A-4147-A177-3AD203B41FA5}">
                      <a16:colId xmlns:a16="http://schemas.microsoft.com/office/drawing/2014/main" val="2641042804"/>
                    </a:ext>
                  </a:extLst>
                </a:gridCol>
                <a:gridCol w="6737636">
                  <a:extLst>
                    <a:ext uri="{9D8B030D-6E8A-4147-A177-3AD203B41FA5}">
                      <a16:colId xmlns:a16="http://schemas.microsoft.com/office/drawing/2014/main" val="2254272094"/>
                    </a:ext>
                  </a:extLst>
                </a:gridCol>
              </a:tblGrid>
              <a:tr h="370840">
                <a:tc>
                  <a:txBody>
                    <a:bodyPr/>
                    <a:lstStyle/>
                    <a:p>
                      <a:r>
                        <a:rPr lang="en-GB" sz="1100" dirty="0">
                          <a:solidFill>
                            <a:srgbClr val="595959"/>
                          </a:solidFill>
                          <a:latin typeface="Consolas" panose="020B0609020204030204" pitchFamily="49" charset="0"/>
                        </a:rPr>
                        <a:t>if X == "Craig" or X == "Dave“:</a:t>
                      </a:r>
                      <a:br>
                        <a:rPr lang="en-GB" sz="1100" dirty="0">
                          <a:solidFill>
                            <a:srgbClr val="595959"/>
                          </a:solidFill>
                          <a:latin typeface="Consolas" panose="020B0609020204030204" pitchFamily="49" charset="0"/>
                        </a:rPr>
                      </a:br>
                      <a:r>
                        <a:rPr lang="en-GB" sz="1100" i="1" dirty="0">
                          <a:solidFill>
                            <a:srgbClr val="595959"/>
                          </a:solidFill>
                          <a:latin typeface="Consolas" panose="020B0609020204030204" pitchFamily="49" charset="0"/>
                        </a:rPr>
                        <a:t>  commands</a:t>
                      </a:r>
                      <a:endParaRPr lang="en-GB" sz="1100" dirty="0">
                        <a:solidFill>
                          <a:srgbClr val="595959"/>
                        </a:solidFill>
                        <a:latin typeface="Consolas" panose="020B0609020204030204" pitchFamily="49" charset="0"/>
                      </a:endParaRPr>
                    </a:p>
                    <a:p>
                      <a:endParaRPr lang="en-GB" sz="1100" dirty="0">
                        <a:solidFill>
                          <a:srgbClr val="595959"/>
                        </a:solidFill>
                        <a:latin typeface="Consolas" panose="020B0609020204030204" pitchFamily="49" charset="0"/>
                      </a:endParaRPr>
                    </a:p>
                    <a:p>
                      <a:r>
                        <a:rPr lang="en-GB" sz="1100" dirty="0">
                          <a:solidFill>
                            <a:srgbClr val="595959"/>
                          </a:solidFill>
                          <a:latin typeface="Consolas" panose="020B0609020204030204" pitchFamily="49" charset="0"/>
                        </a:rPr>
                        <a:t>if ((Y &gt; 6 and Y &lt; 10) or Z != 1):</a:t>
                      </a:r>
                      <a:br>
                        <a:rPr lang="en-GB" sz="1100" dirty="0">
                          <a:solidFill>
                            <a:srgbClr val="595959"/>
                          </a:solidFill>
                          <a:latin typeface="Consolas" panose="020B0609020204030204" pitchFamily="49" charset="0"/>
                        </a:rPr>
                      </a:br>
                      <a:r>
                        <a:rPr lang="en-GB" sz="1100" dirty="0">
                          <a:solidFill>
                            <a:srgbClr val="595959"/>
                          </a:solidFill>
                          <a:latin typeface="Consolas" panose="020B0609020204030204" pitchFamily="49" charset="0"/>
                        </a:rPr>
                        <a:t>  </a:t>
                      </a:r>
                      <a:r>
                        <a:rPr lang="en-GB" sz="1100" i="1" dirty="0">
                          <a:solidFill>
                            <a:srgbClr val="595959"/>
                          </a:solidFill>
                          <a:latin typeface="Consolas" panose="020B0609020204030204" pitchFamily="49" charset="0"/>
                        </a:rPr>
                        <a:t>commands</a:t>
                      </a:r>
                    </a:p>
                  </a:txBody>
                  <a:tcPr/>
                </a:tc>
                <a:tc>
                  <a:txBody>
                    <a:bodyPr/>
                    <a:lstStyle/>
                    <a:p>
                      <a:r>
                        <a:rPr lang="en-GB" sz="1100" dirty="0">
                          <a:solidFill>
                            <a:srgbClr val="595959"/>
                          </a:solidFill>
                          <a:latin typeface="+mn-lt"/>
                        </a:rPr>
                        <a:t>Branches to a sequence of instructions based on the condition.</a:t>
                      </a:r>
                    </a:p>
                    <a:p>
                      <a:r>
                        <a:rPr lang="en-GB" sz="1100" dirty="0">
                          <a:solidFill>
                            <a:srgbClr val="595959"/>
                          </a:solidFill>
                          <a:latin typeface="+mn-lt"/>
                        </a:rPr>
                        <a:t>In this situation if X is Craig or X is Dave.</a:t>
                      </a:r>
                    </a:p>
                    <a:p>
                      <a:endParaRPr lang="en-GB" sz="1100" dirty="0">
                        <a:solidFill>
                          <a:srgbClr val="595959"/>
                        </a:solidFill>
                        <a:latin typeface="+mn-lt"/>
                      </a:endParaRPr>
                    </a:p>
                    <a:p>
                      <a:endParaRPr lang="en-GB" sz="1100" dirty="0">
                        <a:solidFill>
                          <a:srgbClr val="595959"/>
                        </a:solidFill>
                        <a:latin typeface="+mn-lt"/>
                      </a:endParaRPr>
                    </a:p>
                    <a:p>
                      <a:endParaRPr lang="en-GB" sz="1100" dirty="0">
                        <a:solidFill>
                          <a:srgbClr val="595959"/>
                        </a:solidFill>
                        <a:latin typeface="+mn-lt"/>
                      </a:endParaRPr>
                    </a:p>
                    <a:p>
                      <a:r>
                        <a:rPr lang="en-GB" sz="1100" dirty="0">
                          <a:solidFill>
                            <a:srgbClr val="595959"/>
                          </a:solidFill>
                          <a:latin typeface="+mn-lt"/>
                        </a:rPr>
                        <a:t>Multiple conditions can be used with brackets. This means if Y is between 7 and 9 and Z is not 1…</a:t>
                      </a:r>
                    </a:p>
                  </a:txBody>
                  <a:tcPr/>
                </a:tc>
                <a:extLst>
                  <a:ext uri="{0D108BD9-81ED-4DB2-BD59-A6C34878D82A}">
                    <a16:rowId xmlns:a16="http://schemas.microsoft.com/office/drawing/2014/main" val="122701039"/>
                  </a:ext>
                </a:extLst>
              </a:tr>
              <a:tr h="370840">
                <a:tc>
                  <a:txBody>
                    <a:bodyPr/>
                    <a:lstStyle/>
                    <a:p>
                      <a:r>
                        <a:rPr lang="en-GB" sz="1100" i="0" dirty="0" err="1">
                          <a:solidFill>
                            <a:srgbClr val="595959"/>
                          </a:solidFill>
                          <a:latin typeface="Consolas" panose="020B0609020204030204" pitchFamily="49" charset="0"/>
                        </a:rPr>
                        <a:t>elif</a:t>
                      </a:r>
                      <a:endParaRPr lang="en-GB" sz="1100" i="0" dirty="0">
                        <a:solidFill>
                          <a:srgbClr val="595959"/>
                        </a:solidFill>
                        <a:latin typeface="Consolas" panose="020B0609020204030204" pitchFamily="49" charset="0"/>
                      </a:endParaRPr>
                    </a:p>
                  </a:txBody>
                  <a:tcPr/>
                </a:tc>
                <a:tc>
                  <a:txBody>
                    <a:bodyPr/>
                    <a:lstStyle/>
                    <a:p>
                      <a:r>
                        <a:rPr lang="en-GB" sz="1100" dirty="0">
                          <a:solidFill>
                            <a:srgbClr val="595959"/>
                          </a:solidFill>
                          <a:latin typeface="+mn-lt"/>
                        </a:rPr>
                        <a:t>Allows if statements to be nested. If the previous if / </a:t>
                      </a:r>
                      <a:r>
                        <a:rPr lang="en-GB" sz="1100" dirty="0" err="1">
                          <a:solidFill>
                            <a:srgbClr val="595959"/>
                          </a:solidFill>
                          <a:latin typeface="+mn-lt"/>
                        </a:rPr>
                        <a:t>elif</a:t>
                      </a:r>
                      <a:r>
                        <a:rPr lang="en-GB" sz="1100" dirty="0">
                          <a:solidFill>
                            <a:srgbClr val="595959"/>
                          </a:solidFill>
                          <a:latin typeface="+mn-lt"/>
                        </a:rPr>
                        <a:t> is false, execute this selection.</a:t>
                      </a:r>
                    </a:p>
                  </a:txBody>
                  <a:tcPr/>
                </a:tc>
                <a:extLst>
                  <a:ext uri="{0D108BD9-81ED-4DB2-BD59-A6C34878D82A}">
                    <a16:rowId xmlns:a16="http://schemas.microsoft.com/office/drawing/2014/main" val="3591079862"/>
                  </a:ext>
                </a:extLst>
              </a:tr>
              <a:tr h="370840">
                <a:tc>
                  <a:txBody>
                    <a:bodyPr/>
                    <a:lstStyle/>
                    <a:p>
                      <a:r>
                        <a:rPr lang="en-GB" sz="1100" i="0" dirty="0">
                          <a:solidFill>
                            <a:srgbClr val="595959"/>
                          </a:solidFill>
                          <a:latin typeface="Consolas" panose="020B0609020204030204" pitchFamily="49" charset="0"/>
                        </a:rPr>
                        <a:t>else</a:t>
                      </a:r>
                    </a:p>
                  </a:txBody>
                  <a:tcPr/>
                </a:tc>
                <a:tc>
                  <a:txBody>
                    <a:bodyPr/>
                    <a:lstStyle/>
                    <a:p>
                      <a:r>
                        <a:rPr lang="en-GB" sz="1100" dirty="0">
                          <a:solidFill>
                            <a:srgbClr val="595959"/>
                          </a:solidFill>
                          <a:latin typeface="+mn-lt"/>
                        </a:rPr>
                        <a:t>Catches all other possibilities when the condition is false.</a:t>
                      </a:r>
                      <a:br>
                        <a:rPr lang="en-GB" sz="1100" dirty="0">
                          <a:solidFill>
                            <a:srgbClr val="595959"/>
                          </a:solidFill>
                          <a:latin typeface="+mn-lt"/>
                        </a:rPr>
                      </a:br>
                      <a:r>
                        <a:rPr lang="en-GB" sz="1100" dirty="0">
                          <a:solidFill>
                            <a:srgbClr val="595959"/>
                          </a:solidFill>
                          <a:latin typeface="+mn-lt"/>
                        </a:rPr>
                        <a:t>It is good practice to ensure all possible outcomes are handled to avoid run-time errors.</a:t>
                      </a:r>
                    </a:p>
                  </a:txBody>
                  <a:tcPr/>
                </a:tc>
                <a:extLst>
                  <a:ext uri="{0D108BD9-81ED-4DB2-BD59-A6C34878D82A}">
                    <a16:rowId xmlns:a16="http://schemas.microsoft.com/office/drawing/2014/main" val="1195040873"/>
                  </a:ext>
                </a:extLst>
              </a:tr>
            </a:tbl>
          </a:graphicData>
        </a:graphic>
      </p:graphicFrame>
    </p:spTree>
    <p:extLst>
      <p:ext uri="{BB962C8B-B14F-4D97-AF65-F5344CB8AC3E}">
        <p14:creationId xmlns:p14="http://schemas.microsoft.com/office/powerpoint/2010/main" val="367903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3652015" cy="4758506"/>
          </a:xfrm>
        </p:spPr>
        <p:txBody>
          <a:bodyPr/>
          <a:lstStyle/>
          <a:p>
            <a:r>
              <a:rPr lang="en-GB" sz="1800" dirty="0">
                <a:solidFill>
                  <a:schemeClr val="accent3"/>
                </a:solidFill>
              </a:rPr>
              <a:t>Driving test problem:</a:t>
            </a:r>
          </a:p>
          <a:p>
            <a:r>
              <a:rPr lang="en-GB" dirty="0"/>
              <a:t>1 point.</a:t>
            </a:r>
          </a:p>
          <a:p>
            <a:r>
              <a:rPr lang="en-GB" dirty="0"/>
              <a:t>Write a subroutine that outputs “pass” if a parameter called </a:t>
            </a:r>
            <a:r>
              <a:rPr lang="en-GB" dirty="0" err="1"/>
              <a:t>MinorFaults</a:t>
            </a:r>
            <a:r>
              <a:rPr lang="en-GB" dirty="0"/>
              <a:t> is less than 16, or “fail” if it is greater than 15.</a:t>
            </a:r>
          </a:p>
          <a:p>
            <a:endParaRPr lang="en-GB" dirty="0"/>
          </a:p>
          <a:p>
            <a:endParaRPr lang="pt-BR" dirty="0">
              <a:latin typeface="Consolas" panose="020B0609020204030204" pitchFamily="49" charset="0"/>
            </a:endParaRPr>
          </a:p>
        </p:txBody>
      </p:sp>
      <p:pic>
        <p:nvPicPr>
          <p:cNvPr id="12" name="Graphic 11">
            <a:extLst>
              <a:ext uri="{FF2B5EF4-FFF2-40B4-BE49-F238E27FC236}">
                <a16:creationId xmlns:a16="http://schemas.microsoft.com/office/drawing/2014/main" id="{1ACB162E-9F4B-444F-810B-D736C2756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263734"/>
            <a:ext cx="1080000" cy="1080000"/>
          </a:xfrm>
          <a:prstGeom prst="rect">
            <a:avLst/>
          </a:prstGeom>
        </p:spPr>
      </p:pic>
      <p:sp>
        <p:nvSpPr>
          <p:cNvPr id="2" name="Freeform 63">
            <a:extLst>
              <a:ext uri="{FF2B5EF4-FFF2-40B4-BE49-F238E27FC236}">
                <a16:creationId xmlns:a16="http://schemas.microsoft.com/office/drawing/2014/main" id="{CDC9B38F-27FD-4D10-B7D0-4F6C2D9FD0AD}"/>
              </a:ext>
            </a:extLst>
          </p:cNvPr>
          <p:cNvSpPr>
            <a:spLocks noEditPoints="1"/>
          </p:cNvSpPr>
          <p:nvPr/>
        </p:nvSpPr>
        <p:spPr bwMode="auto">
          <a:xfrm>
            <a:off x="3990109" y="1109517"/>
            <a:ext cx="4217720" cy="339432"/>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0000" rIns="91440" bIns="45720" numCol="1" anchor="t" anchorCtr="0" compatLnSpc="1">
            <a:prstTxWarp prst="textNoShape">
              <a:avLst/>
            </a:prstTxWarp>
          </a:bodyPr>
          <a:lstStyle/>
          <a:p>
            <a:r>
              <a:rPr lang="en-GB" sz="1100" dirty="0">
                <a:solidFill>
                  <a:schemeClr val="accent1"/>
                </a:solidFill>
                <a:latin typeface="Consolas" panose="020B0609020204030204" pitchFamily="49" charset="0"/>
              </a:rPr>
              <a:t># Driving test problem</a:t>
            </a:r>
          </a:p>
        </p:txBody>
      </p:sp>
      <p:sp>
        <p:nvSpPr>
          <p:cNvPr id="3" name="Freeform 46">
            <a:extLst>
              <a:ext uri="{FF2B5EF4-FFF2-40B4-BE49-F238E27FC236}">
                <a16:creationId xmlns:a16="http://schemas.microsoft.com/office/drawing/2014/main" id="{156AD060-6334-4039-9043-FCC85712F427}"/>
              </a:ext>
            </a:extLst>
          </p:cNvPr>
          <p:cNvSpPr>
            <a:spLocks noEditPoints="1"/>
          </p:cNvSpPr>
          <p:nvPr/>
        </p:nvSpPr>
        <p:spPr bwMode="auto">
          <a:xfrm>
            <a:off x="3990109" y="1534105"/>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Subroutine to output pass or fail for driving test</a:t>
            </a:r>
          </a:p>
        </p:txBody>
      </p:sp>
      <p:sp>
        <p:nvSpPr>
          <p:cNvPr id="4" name="Freeform 46">
            <a:extLst>
              <a:ext uri="{FF2B5EF4-FFF2-40B4-BE49-F238E27FC236}">
                <a16:creationId xmlns:a16="http://schemas.microsoft.com/office/drawing/2014/main" id="{32FA334A-7457-4D26-88BF-70B4D2BA47F0}"/>
              </a:ext>
            </a:extLst>
          </p:cNvPr>
          <p:cNvSpPr>
            <a:spLocks noEditPoints="1"/>
          </p:cNvSpPr>
          <p:nvPr/>
        </p:nvSpPr>
        <p:spPr bwMode="auto">
          <a:xfrm>
            <a:off x="3980414" y="3348173"/>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def </a:t>
            </a:r>
            <a:r>
              <a:rPr lang="en-GB" sz="1100" dirty="0" err="1">
                <a:solidFill>
                  <a:schemeClr val="accent1"/>
                </a:solidFill>
                <a:latin typeface="Consolas" panose="020B0609020204030204" pitchFamily="49" charset="0"/>
              </a:rPr>
              <a:t>PassFail</a:t>
            </a:r>
            <a:r>
              <a:rPr lang="en-GB" sz="1100" dirty="0">
                <a:solidFill>
                  <a:schemeClr val="accent1"/>
                </a:solidFill>
                <a:latin typeface="Consolas" panose="020B0609020204030204" pitchFamily="49" charset="0"/>
              </a:rPr>
              <a:t>(</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a:t>
            </a:r>
          </a:p>
        </p:txBody>
      </p:sp>
      <p:sp>
        <p:nvSpPr>
          <p:cNvPr id="5" name="Freeform 46">
            <a:extLst>
              <a:ext uri="{FF2B5EF4-FFF2-40B4-BE49-F238E27FC236}">
                <a16:creationId xmlns:a16="http://schemas.microsoft.com/office/drawing/2014/main" id="{6A3FA065-F6AA-4B6C-8A96-BDCBE71FEDE5}"/>
              </a:ext>
            </a:extLst>
          </p:cNvPr>
          <p:cNvSpPr>
            <a:spLocks noEditPoints="1"/>
          </p:cNvSpPr>
          <p:nvPr/>
        </p:nvSpPr>
        <p:spPr bwMode="auto">
          <a:xfrm>
            <a:off x="3980414" y="2894656"/>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if </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 &lt; 16:</a:t>
            </a:r>
          </a:p>
        </p:txBody>
      </p:sp>
      <p:sp>
        <p:nvSpPr>
          <p:cNvPr id="6" name="Freeform 46">
            <a:extLst>
              <a:ext uri="{FF2B5EF4-FFF2-40B4-BE49-F238E27FC236}">
                <a16:creationId xmlns:a16="http://schemas.microsoft.com/office/drawing/2014/main" id="{EEB1C713-A6C9-41AF-B6CE-4711B1ACEAB9}"/>
              </a:ext>
            </a:extLst>
          </p:cNvPr>
          <p:cNvSpPr>
            <a:spLocks noEditPoints="1"/>
          </p:cNvSpPr>
          <p:nvPr/>
        </p:nvSpPr>
        <p:spPr bwMode="auto">
          <a:xfrm>
            <a:off x="3990109" y="2441139"/>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"pass"</a:t>
            </a:r>
          </a:p>
        </p:txBody>
      </p:sp>
      <p:sp>
        <p:nvSpPr>
          <p:cNvPr id="19" name="Freeform 46">
            <a:extLst>
              <a:ext uri="{FF2B5EF4-FFF2-40B4-BE49-F238E27FC236}">
                <a16:creationId xmlns:a16="http://schemas.microsoft.com/office/drawing/2014/main" id="{040EC228-5E9E-41C0-AED8-CED6E9D0BF61}"/>
              </a:ext>
            </a:extLst>
          </p:cNvPr>
          <p:cNvSpPr>
            <a:spLocks noEditPoints="1"/>
          </p:cNvSpPr>
          <p:nvPr/>
        </p:nvSpPr>
        <p:spPr bwMode="auto">
          <a:xfrm>
            <a:off x="3980414" y="1987622"/>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else:</a:t>
            </a:r>
          </a:p>
        </p:txBody>
      </p:sp>
      <p:sp>
        <p:nvSpPr>
          <p:cNvPr id="21" name="Freeform 46">
            <a:extLst>
              <a:ext uri="{FF2B5EF4-FFF2-40B4-BE49-F238E27FC236}">
                <a16:creationId xmlns:a16="http://schemas.microsoft.com/office/drawing/2014/main" id="{925609BB-5B16-49CA-8415-63F92592C37F}"/>
              </a:ext>
            </a:extLst>
          </p:cNvPr>
          <p:cNvSpPr>
            <a:spLocks noEditPoints="1"/>
          </p:cNvSpPr>
          <p:nvPr/>
        </p:nvSpPr>
        <p:spPr bwMode="auto">
          <a:xfrm>
            <a:off x="3980414" y="4255207"/>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"fail"</a:t>
            </a:r>
          </a:p>
        </p:txBody>
      </p:sp>
      <p:sp>
        <p:nvSpPr>
          <p:cNvPr id="23" name="Freeform 46">
            <a:extLst>
              <a:ext uri="{FF2B5EF4-FFF2-40B4-BE49-F238E27FC236}">
                <a16:creationId xmlns:a16="http://schemas.microsoft.com/office/drawing/2014/main" id="{4C886051-239E-4E98-8FFF-9B7ABF598E51}"/>
              </a:ext>
            </a:extLst>
          </p:cNvPr>
          <p:cNvSpPr>
            <a:spLocks noEditPoints="1"/>
          </p:cNvSpPr>
          <p:nvPr/>
        </p:nvSpPr>
        <p:spPr bwMode="auto">
          <a:xfrm>
            <a:off x="3980414" y="3801690"/>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Main program</a:t>
            </a:r>
          </a:p>
        </p:txBody>
      </p:sp>
      <p:grpSp>
        <p:nvGrpSpPr>
          <p:cNvPr id="24" name="Group 23">
            <a:extLst>
              <a:ext uri="{FF2B5EF4-FFF2-40B4-BE49-F238E27FC236}">
                <a16:creationId xmlns:a16="http://schemas.microsoft.com/office/drawing/2014/main" id="{741F9A1D-1240-4F3C-997C-C9C7E90DFF13}"/>
              </a:ext>
            </a:extLst>
          </p:cNvPr>
          <p:cNvGrpSpPr/>
          <p:nvPr/>
        </p:nvGrpSpPr>
        <p:grpSpPr>
          <a:xfrm>
            <a:off x="3990109" y="4708724"/>
            <a:ext cx="4217720" cy="339432"/>
            <a:chOff x="6776151" y="5669482"/>
            <a:chExt cx="2359932" cy="558800"/>
          </a:xfrm>
        </p:grpSpPr>
        <p:sp>
          <p:nvSpPr>
            <p:cNvPr id="25" name="Freeform 63">
              <a:extLst>
                <a:ext uri="{FF2B5EF4-FFF2-40B4-BE49-F238E27FC236}">
                  <a16:creationId xmlns:a16="http://schemas.microsoft.com/office/drawing/2014/main" id="{0ADFECEA-EBF6-47F5-8E69-173CE8FD30B0}"/>
                </a:ext>
              </a:extLst>
            </p:cNvPr>
            <p:cNvSpPr>
              <a:spLocks noEditPoints="1"/>
            </p:cNvSpPr>
            <p:nvPr/>
          </p:nvSpPr>
          <p:spPr bwMode="auto">
            <a:xfrm flipV="1">
              <a:off x="6776151" y="5669482"/>
              <a:ext cx="2359932" cy="558800"/>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108000" rIns="91440" bIns="45720" numCol="1" anchor="t" anchorCtr="0" compatLnSpc="1">
              <a:prstTxWarp prst="textNoShape">
                <a:avLst/>
              </a:prstTxWarp>
            </a:bodyPr>
            <a:lstStyle/>
            <a:p>
              <a:endParaRPr lang="en-GB" sz="1100" dirty="0">
                <a:solidFill>
                  <a:schemeClr val="accent1"/>
                </a:solidFill>
                <a:latin typeface="Consolas" panose="020B0609020204030204" pitchFamily="49" charset="0"/>
              </a:endParaRPr>
            </a:p>
          </p:txBody>
        </p:sp>
        <p:sp>
          <p:nvSpPr>
            <p:cNvPr id="26" name="TextBox 25">
              <a:extLst>
                <a:ext uri="{FF2B5EF4-FFF2-40B4-BE49-F238E27FC236}">
                  <a16:creationId xmlns:a16="http://schemas.microsoft.com/office/drawing/2014/main" id="{CCF9BB27-E2B6-4313-A1AD-DD84426A91CF}"/>
                </a:ext>
              </a:extLst>
            </p:cNvPr>
            <p:cNvSpPr txBox="1"/>
            <p:nvPr/>
          </p:nvSpPr>
          <p:spPr>
            <a:xfrm>
              <a:off x="6827137" y="5915357"/>
              <a:ext cx="2246444" cy="261610"/>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defRPr sz="1100">
                  <a:solidFill>
                    <a:schemeClr val="accent1"/>
                  </a:solidFill>
                  <a:latin typeface="Consolas" panose="020B0609020204030204" pitchFamily="49" charset="0"/>
                </a:defRPr>
              </a:lvl1pPr>
            </a:lstStyle>
            <a:p>
              <a:r>
                <a:rPr lang="en-GB" dirty="0"/>
                <a:t>print(</a:t>
              </a:r>
              <a:r>
                <a:rPr lang="en-GB" dirty="0" err="1"/>
                <a:t>PassFail</a:t>
              </a:r>
              <a:r>
                <a:rPr lang="en-GB" dirty="0"/>
                <a:t>(16))</a:t>
              </a:r>
            </a:p>
          </p:txBody>
        </p:sp>
      </p:grpSp>
      <p:sp>
        <p:nvSpPr>
          <p:cNvPr id="28" name="Speech Bubble: Oval 27">
            <a:extLst>
              <a:ext uri="{FF2B5EF4-FFF2-40B4-BE49-F238E27FC236}">
                <a16:creationId xmlns:a16="http://schemas.microsoft.com/office/drawing/2014/main" id="{FB69F9E1-99F8-4F46-B0E1-F0F30AB56266}"/>
              </a:ext>
            </a:extLst>
          </p:cNvPr>
          <p:cNvSpPr/>
          <p:nvPr/>
        </p:nvSpPr>
        <p:spPr>
          <a:xfrm>
            <a:off x="1742657" y="5255410"/>
            <a:ext cx="2219743" cy="1024006"/>
          </a:xfrm>
          <a:prstGeom prst="wedgeEllipseCallout">
            <a:avLst>
              <a:gd name="adj1" fmla="val 50120"/>
              <a:gd name="adj2" fmla="val -553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To help you get started, here is all the code you need with the statements jumbled up.</a:t>
            </a:r>
          </a:p>
        </p:txBody>
      </p:sp>
    </p:spTree>
    <p:extLst>
      <p:ext uri="{BB962C8B-B14F-4D97-AF65-F5344CB8AC3E}">
        <p14:creationId xmlns:p14="http://schemas.microsoft.com/office/powerpoint/2010/main" val="271451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2892200-7E6B-48BF-9EB3-261A3D013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2781009"/>
            <a:ext cx="1080000" cy="1080000"/>
          </a:xfrm>
          <a:prstGeom prst="rect">
            <a:avLst/>
          </a:prstGeom>
        </p:spPr>
      </p:pic>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Max problem:</a:t>
            </a:r>
          </a:p>
          <a:p>
            <a:r>
              <a:rPr lang="en-GB" dirty="0"/>
              <a:t>1 point.</a:t>
            </a:r>
          </a:p>
          <a:p>
            <a:r>
              <a:rPr lang="en-GB" dirty="0"/>
              <a:t>Write a function called Max that returns the highest of two number parameters. E.g. Max(50,32) would return 50.</a:t>
            </a:r>
            <a:br>
              <a:rPr lang="en-GB" dirty="0"/>
            </a:br>
            <a:r>
              <a:rPr lang="en-GB" dirty="0"/>
              <a:t>Output the returned value.</a:t>
            </a:r>
          </a:p>
          <a:p>
            <a:endParaRPr lang="en-GB" dirty="0"/>
          </a:p>
          <a:p>
            <a:r>
              <a:rPr lang="en-GB" sz="1800" dirty="0">
                <a:solidFill>
                  <a:schemeClr val="accent3"/>
                </a:solidFill>
              </a:rPr>
              <a:t>States of water problem:</a:t>
            </a:r>
          </a:p>
          <a:p>
            <a:r>
              <a:rPr lang="en-GB" dirty="0"/>
              <a:t>1 point.</a:t>
            </a:r>
          </a:p>
          <a:p>
            <a:r>
              <a:rPr lang="en-GB" dirty="0"/>
              <a:t>Write a subroutine that will output “gaseous” if the parameter is greater than or equal to 100, “liquid” if the parameter is between 1 and 99 inclusive, and “solid” if the parameter is less than 1. It should allow for decimal numbers, e.g. 37.2.</a:t>
            </a:r>
            <a:endParaRPr lang="pt-BR" dirty="0">
              <a:latin typeface="Consolas" panose="020B0609020204030204" pitchFamily="49" charset="0"/>
            </a:endParaRPr>
          </a:p>
        </p:txBody>
      </p:sp>
      <p:grpSp>
        <p:nvGrpSpPr>
          <p:cNvPr id="9" name="Group 8">
            <a:extLst>
              <a:ext uri="{FF2B5EF4-FFF2-40B4-BE49-F238E27FC236}">
                <a16:creationId xmlns:a16="http://schemas.microsoft.com/office/drawing/2014/main" id="{CB5C7685-4C7C-405E-AF44-962B1EB01355}"/>
              </a:ext>
            </a:extLst>
          </p:cNvPr>
          <p:cNvGrpSpPr/>
          <p:nvPr/>
        </p:nvGrpSpPr>
        <p:grpSpPr>
          <a:xfrm>
            <a:off x="8640000" y="1437847"/>
            <a:ext cx="1080000" cy="1080000"/>
            <a:chOff x="2275423" y="557191"/>
            <a:chExt cx="7601569" cy="6421958"/>
          </a:xfrm>
        </p:grpSpPr>
        <p:pic>
          <p:nvPicPr>
            <p:cNvPr id="10" name="Graphic 9">
              <a:extLst>
                <a:ext uri="{FF2B5EF4-FFF2-40B4-BE49-F238E27FC236}">
                  <a16:creationId xmlns:a16="http://schemas.microsoft.com/office/drawing/2014/main" id="{2E451BFA-EF8F-4390-B719-6ADF035BE1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3117" y="2645274"/>
              <a:ext cx="4333875" cy="4333875"/>
            </a:xfrm>
            <a:prstGeom prst="rect">
              <a:avLst/>
            </a:prstGeom>
          </p:spPr>
        </p:pic>
        <p:pic>
          <p:nvPicPr>
            <p:cNvPr id="11" name="Graphic 10">
              <a:extLst>
                <a:ext uri="{FF2B5EF4-FFF2-40B4-BE49-F238E27FC236}">
                  <a16:creationId xmlns:a16="http://schemas.microsoft.com/office/drawing/2014/main" id="{015FA895-1D9F-4969-A1BB-676B977F94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75423" y="557191"/>
              <a:ext cx="4333875" cy="4333875"/>
            </a:xfrm>
            <a:prstGeom prst="rect">
              <a:avLst/>
            </a:prstGeom>
          </p:spPr>
        </p:pic>
      </p:grpSp>
    </p:spTree>
    <p:extLst>
      <p:ext uri="{BB962C8B-B14F-4D97-AF65-F5344CB8AC3E}">
        <p14:creationId xmlns:p14="http://schemas.microsoft.com/office/powerpoint/2010/main" val="13394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F4D124C8-4327-4276-90F7-1D2B8FD224B7}"/>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Career quote problem:</a:t>
            </a:r>
          </a:p>
          <a:p>
            <a:r>
              <a:rPr lang="en-GB" dirty="0"/>
              <a:t>2 points.</a:t>
            </a:r>
          </a:p>
          <a:p>
            <a:r>
              <a:rPr lang="en-GB" dirty="0"/>
              <a:t>Write a subroutine that takes a parameter called Job. It outputs a quote as shown in the table below:</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1800" dirty="0">
                <a:solidFill>
                  <a:schemeClr val="accent3"/>
                </a:solidFill>
              </a:rPr>
              <a:t>Currency converter problem:</a:t>
            </a:r>
          </a:p>
          <a:p>
            <a:r>
              <a:rPr lang="en-GB" dirty="0"/>
              <a:t>2 points.</a:t>
            </a:r>
          </a:p>
          <a:p>
            <a:r>
              <a:rPr lang="en-GB" dirty="0"/>
              <a:t>Find out the latest foreign exchange rates for GBP to USD, Euro, Yuan and Yen.</a:t>
            </a:r>
          </a:p>
          <a:p>
            <a:r>
              <a:rPr lang="en-GB" dirty="0"/>
              <a:t>Write a function that takes two parameters. Pounds and name of currency. The function should convert money based on the current values. The main program should output the result. E.g. 100 GBP = 111.15 Euro.</a:t>
            </a:r>
          </a:p>
          <a:p>
            <a:r>
              <a:rPr lang="en-GB" dirty="0"/>
              <a:t> </a:t>
            </a:r>
          </a:p>
          <a:p>
            <a:endParaRPr lang="en-GB" dirty="0"/>
          </a:p>
        </p:txBody>
      </p:sp>
      <p:graphicFrame>
        <p:nvGraphicFramePr>
          <p:cNvPr id="11" name="Table 3">
            <a:extLst>
              <a:ext uri="{FF2B5EF4-FFF2-40B4-BE49-F238E27FC236}">
                <a16:creationId xmlns:a16="http://schemas.microsoft.com/office/drawing/2014/main" id="{376D9323-0F60-480D-9A80-3E8E5C380A50}"/>
              </a:ext>
            </a:extLst>
          </p:cNvPr>
          <p:cNvGraphicFramePr>
            <a:graphicFrameLocks noGrp="1"/>
          </p:cNvGraphicFramePr>
          <p:nvPr>
            <p:extLst>
              <p:ext uri="{D42A27DB-BD31-4B8C-83A1-F6EECF244321}">
                <p14:modId xmlns:p14="http://schemas.microsoft.com/office/powerpoint/2010/main" val="3759933073"/>
              </p:ext>
            </p:extLst>
          </p:nvPr>
        </p:nvGraphicFramePr>
        <p:xfrm>
          <a:off x="311298" y="2343734"/>
          <a:ext cx="5834321" cy="185420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Job</a:t>
                      </a:r>
                    </a:p>
                  </a:txBody>
                  <a:tcPr anchor="ctr"/>
                </a:tc>
                <a:tc>
                  <a:txBody>
                    <a:bodyPr/>
                    <a:lstStyle/>
                    <a:p>
                      <a:r>
                        <a:rPr lang="en-GB" sz="1100" dirty="0"/>
                        <a:t>Quote</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Engineer</a:t>
                      </a:r>
                    </a:p>
                  </a:txBody>
                  <a:tcPr anchor="ctr"/>
                </a:tc>
                <a:tc>
                  <a:txBody>
                    <a:bodyPr/>
                    <a:lstStyle/>
                    <a:p>
                      <a:r>
                        <a:rPr lang="en-GB" sz="1100" kern="1200" dirty="0">
                          <a:solidFill>
                            <a:srgbClr val="595959"/>
                          </a:solidFill>
                          <a:effectLst/>
                        </a:rPr>
                        <a:t>The engineer has been, and is, a maker of history.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a:solidFill>
                            <a:srgbClr val="595959"/>
                          </a:solidFill>
                        </a:rPr>
                        <a:t>Developer</a:t>
                      </a:r>
                    </a:p>
                  </a:txBody>
                  <a:tcPr anchor="ctr"/>
                </a:tc>
                <a:tc>
                  <a:txBody>
                    <a:bodyPr/>
                    <a:lstStyle/>
                    <a:p>
                      <a:r>
                        <a:rPr lang="en-GB" sz="1100" kern="1200" dirty="0">
                          <a:solidFill>
                            <a:srgbClr val="595959"/>
                          </a:solidFill>
                          <a:effectLst/>
                        </a:rPr>
                        <a:t>Logical thinking, passion and perseverance is the paint on your palette.</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Analyst</a:t>
                      </a:r>
                    </a:p>
                  </a:txBody>
                  <a:tcPr anchor="ctr"/>
                </a:tc>
                <a:tc>
                  <a:txBody>
                    <a:bodyPr/>
                    <a:lstStyle/>
                    <a:p>
                      <a:r>
                        <a:rPr lang="en-GB" sz="1100" kern="1200" dirty="0">
                          <a:solidFill>
                            <a:srgbClr val="595959"/>
                          </a:solidFill>
                          <a:effectLst/>
                        </a:rPr>
                        <a:t>Seeing what other people can’t see gives you great vision.</a:t>
                      </a:r>
                      <a:endParaRPr lang="en-GB" sz="1100" dirty="0">
                        <a:solidFill>
                          <a:srgbClr val="595959"/>
                        </a:solidFill>
                      </a:endParaRPr>
                    </a:p>
                  </a:txBody>
                  <a:tcPr anchor="ctr"/>
                </a:tc>
                <a:extLst>
                  <a:ext uri="{0D108BD9-81ED-4DB2-BD59-A6C34878D82A}">
                    <a16:rowId xmlns:a16="http://schemas.microsoft.com/office/drawing/2014/main" val="3780042906"/>
                  </a:ext>
                </a:extLst>
              </a:tr>
              <a:tr h="370840">
                <a:tc>
                  <a:txBody>
                    <a:bodyPr/>
                    <a:lstStyle/>
                    <a:p>
                      <a:r>
                        <a:rPr lang="en-GB" sz="1100" i="1" dirty="0">
                          <a:solidFill>
                            <a:srgbClr val="595959"/>
                          </a:solidFill>
                        </a:rPr>
                        <a:t>None of the above</a:t>
                      </a:r>
                    </a:p>
                  </a:txBody>
                  <a:tcPr anchor="ctr"/>
                </a:tc>
                <a:tc>
                  <a:txBody>
                    <a:bodyPr/>
                    <a:lstStyle/>
                    <a:p>
                      <a:r>
                        <a:rPr lang="en-GB" sz="1100" kern="1200" dirty="0">
                          <a:solidFill>
                            <a:srgbClr val="595959"/>
                          </a:solidFill>
                          <a:effectLst/>
                        </a:rPr>
                        <a:t>I'm sorry. We could not find a quote for your job.</a:t>
                      </a:r>
                      <a:endParaRPr lang="en-GB" sz="1100" dirty="0">
                        <a:solidFill>
                          <a:srgbClr val="595959"/>
                        </a:solidFill>
                      </a:endParaRPr>
                    </a:p>
                  </a:txBody>
                  <a:tcPr anchor="ctr"/>
                </a:tc>
                <a:extLst>
                  <a:ext uri="{0D108BD9-81ED-4DB2-BD59-A6C34878D82A}">
                    <a16:rowId xmlns:a16="http://schemas.microsoft.com/office/drawing/2014/main" val="4219201497"/>
                  </a:ext>
                </a:extLst>
              </a:tr>
            </a:tbl>
          </a:graphicData>
        </a:graphic>
      </p:graphicFrame>
      <p:grpSp>
        <p:nvGrpSpPr>
          <p:cNvPr id="12" name="Graphic 5">
            <a:extLst>
              <a:ext uri="{FF2B5EF4-FFF2-40B4-BE49-F238E27FC236}">
                <a16:creationId xmlns:a16="http://schemas.microsoft.com/office/drawing/2014/main" id="{5833AC6E-C735-4531-9665-407B9810BD5B}"/>
              </a:ext>
            </a:extLst>
          </p:cNvPr>
          <p:cNvGrpSpPr/>
          <p:nvPr/>
        </p:nvGrpSpPr>
        <p:grpSpPr>
          <a:xfrm>
            <a:off x="8658000" y="1255746"/>
            <a:ext cx="1042496" cy="1043997"/>
            <a:chOff x="8658000" y="1255746"/>
            <a:chExt cx="1042496" cy="1043997"/>
          </a:xfrm>
        </p:grpSpPr>
        <p:sp>
          <p:nvSpPr>
            <p:cNvPr id="13" name="Freeform: Shape 12">
              <a:extLst>
                <a:ext uri="{FF2B5EF4-FFF2-40B4-BE49-F238E27FC236}">
                  <a16:creationId xmlns:a16="http://schemas.microsoft.com/office/drawing/2014/main" id="{A8A67226-279C-4DDA-9EED-261D22399F5A}"/>
                </a:ext>
              </a:extLst>
            </p:cNvPr>
            <p:cNvSpPr/>
            <p:nvPr/>
          </p:nvSpPr>
          <p:spPr>
            <a:xfrm>
              <a:off x="8675935" y="1255746"/>
              <a:ext cx="612126" cy="643496"/>
            </a:xfrm>
            <a:custGeom>
              <a:avLst/>
              <a:gdLst>
                <a:gd name="connsiteX0" fmla="*/ 549065 w 612126"/>
                <a:gd name="connsiteY0" fmla="*/ 643497 h 643496"/>
                <a:gd name="connsiteX1" fmla="*/ 606485 w 612126"/>
                <a:gd name="connsiteY1" fmla="*/ 605877 h 643496"/>
                <a:gd name="connsiteX2" fmla="*/ 609073 w 612126"/>
                <a:gd name="connsiteY2" fmla="*/ 585446 h 643496"/>
                <a:gd name="connsiteX3" fmla="*/ 603425 w 612126"/>
                <a:gd name="connsiteY3" fmla="*/ 581037 h 643496"/>
                <a:gd name="connsiteX4" fmla="*/ 540065 w 612126"/>
                <a:gd name="connsiteY4" fmla="*/ 467997 h 643496"/>
                <a:gd name="connsiteX5" fmla="*/ 540065 w 612126"/>
                <a:gd name="connsiteY5" fmla="*/ 235617 h 643496"/>
                <a:gd name="connsiteX6" fmla="*/ 471665 w 612126"/>
                <a:gd name="connsiteY6" fmla="*/ 68937 h 643496"/>
                <a:gd name="connsiteX7" fmla="*/ 140995 w 612126"/>
                <a:gd name="connsiteY7" fmla="*/ 68033 h 643496"/>
                <a:gd name="connsiteX8" fmla="*/ 72065 w 612126"/>
                <a:gd name="connsiteY8" fmla="*/ 235617 h 643496"/>
                <a:gd name="connsiteX9" fmla="*/ 72065 w 612126"/>
                <a:gd name="connsiteY9" fmla="*/ 467997 h 643496"/>
                <a:gd name="connsiteX10" fmla="*/ 8705 w 612126"/>
                <a:gd name="connsiteY10" fmla="*/ 581037 h 643496"/>
                <a:gd name="connsiteX11" fmla="*/ 1235 w 612126"/>
                <a:gd name="connsiteY11" fmla="*/ 600228 h 643496"/>
                <a:gd name="connsiteX12" fmla="*/ 5645 w 612126"/>
                <a:gd name="connsiteY12" fmla="*/ 605877 h 643496"/>
                <a:gd name="connsiteX13" fmla="*/ 63065 w 612126"/>
                <a:gd name="connsiteY13" fmla="*/ 643497 h 64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126" h="643496">
                  <a:moveTo>
                    <a:pt x="549065" y="643497"/>
                  </a:moveTo>
                  <a:cubicBezTo>
                    <a:pt x="569228" y="632593"/>
                    <a:pt x="588436" y="620009"/>
                    <a:pt x="606485" y="605877"/>
                  </a:cubicBezTo>
                  <a:cubicBezTo>
                    <a:pt x="612841" y="600950"/>
                    <a:pt x="614000" y="591803"/>
                    <a:pt x="609073" y="585446"/>
                  </a:cubicBezTo>
                  <a:cubicBezTo>
                    <a:pt x="607587" y="583529"/>
                    <a:pt x="605646" y="582013"/>
                    <a:pt x="603425" y="581037"/>
                  </a:cubicBezTo>
                  <a:cubicBezTo>
                    <a:pt x="569945" y="567357"/>
                    <a:pt x="540065" y="527397"/>
                    <a:pt x="540065" y="467997"/>
                  </a:cubicBezTo>
                  <a:lnTo>
                    <a:pt x="540065" y="235617"/>
                  </a:lnTo>
                  <a:cubicBezTo>
                    <a:pt x="540226" y="173193"/>
                    <a:pt x="515629" y="113253"/>
                    <a:pt x="471665" y="68937"/>
                  </a:cubicBezTo>
                  <a:cubicBezTo>
                    <a:pt x="380602" y="-22625"/>
                    <a:pt x="232556" y="-23029"/>
                    <a:pt x="140995" y="68033"/>
                  </a:cubicBezTo>
                  <a:cubicBezTo>
                    <a:pt x="96426" y="112358"/>
                    <a:pt x="71582" y="172761"/>
                    <a:pt x="72065" y="235617"/>
                  </a:cubicBezTo>
                  <a:lnTo>
                    <a:pt x="72065" y="467997"/>
                  </a:lnTo>
                  <a:cubicBezTo>
                    <a:pt x="72065" y="527397"/>
                    <a:pt x="42185" y="567357"/>
                    <a:pt x="8705" y="581037"/>
                  </a:cubicBezTo>
                  <a:cubicBezTo>
                    <a:pt x="1343" y="584274"/>
                    <a:pt x="-2002" y="592866"/>
                    <a:pt x="1235" y="600228"/>
                  </a:cubicBezTo>
                  <a:cubicBezTo>
                    <a:pt x="2212" y="602449"/>
                    <a:pt x="3727" y="604391"/>
                    <a:pt x="5645" y="605877"/>
                  </a:cubicBezTo>
                  <a:cubicBezTo>
                    <a:pt x="23693" y="620009"/>
                    <a:pt x="42901" y="632593"/>
                    <a:pt x="63065" y="643497"/>
                  </a:cubicBezTo>
                  <a:close/>
                </a:path>
              </a:pathLst>
            </a:custGeom>
            <a:solidFill>
              <a:srgbClr val="80624B"/>
            </a:solidFill>
            <a:ln w="1793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497D7AD6-08E4-4E63-9AB6-45C81CC22B9D}"/>
                </a:ext>
              </a:extLst>
            </p:cNvPr>
            <p:cNvSpPr/>
            <p:nvPr/>
          </p:nvSpPr>
          <p:spPr>
            <a:xfrm>
              <a:off x="8658000" y="1885743"/>
              <a:ext cx="666000" cy="414000"/>
            </a:xfrm>
            <a:custGeom>
              <a:avLst/>
              <a:gdLst>
                <a:gd name="connsiteX0" fmla="*/ 486000 w 666000"/>
                <a:gd name="connsiteY0" fmla="*/ 0 h 414000"/>
                <a:gd name="connsiteX1" fmla="*/ 500760 w 666000"/>
                <a:gd name="connsiteY1" fmla="*/ 0 h 414000"/>
                <a:gd name="connsiteX2" fmla="*/ 648000 w 666000"/>
                <a:gd name="connsiteY2" fmla="*/ 150480 h 414000"/>
                <a:gd name="connsiteX3" fmla="*/ 648000 w 666000"/>
                <a:gd name="connsiteY3" fmla="*/ 197640 h 414000"/>
                <a:gd name="connsiteX4" fmla="*/ 666000 w 666000"/>
                <a:gd name="connsiteY4" fmla="*/ 414000 h 414000"/>
                <a:gd name="connsiteX5" fmla="*/ 36000 w 666000"/>
                <a:gd name="connsiteY5" fmla="*/ 414000 h 414000"/>
                <a:gd name="connsiteX6" fmla="*/ 0 w 666000"/>
                <a:gd name="connsiteY6" fmla="*/ 378000 h 414000"/>
                <a:gd name="connsiteX7" fmla="*/ 0 w 666000"/>
                <a:gd name="connsiteY7" fmla="*/ 150552 h 414000"/>
                <a:gd name="connsiteX8" fmla="*/ 147276 w 666000"/>
                <a:gd name="connsiteY8" fmla="*/ 0 h 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000" h="414000">
                  <a:moveTo>
                    <a:pt x="486000" y="0"/>
                  </a:moveTo>
                  <a:lnTo>
                    <a:pt x="500760" y="0"/>
                  </a:lnTo>
                  <a:cubicBezTo>
                    <a:pt x="590220" y="0"/>
                    <a:pt x="648000" y="61020"/>
                    <a:pt x="648000" y="150480"/>
                  </a:cubicBezTo>
                  <a:lnTo>
                    <a:pt x="648000" y="197640"/>
                  </a:lnTo>
                  <a:lnTo>
                    <a:pt x="666000" y="414000"/>
                  </a:lnTo>
                  <a:lnTo>
                    <a:pt x="36000" y="414000"/>
                  </a:lnTo>
                  <a:cubicBezTo>
                    <a:pt x="16118" y="414000"/>
                    <a:pt x="0" y="397882"/>
                    <a:pt x="0" y="378000"/>
                  </a:cubicBezTo>
                  <a:lnTo>
                    <a:pt x="0" y="150552"/>
                  </a:lnTo>
                  <a:cubicBezTo>
                    <a:pt x="0" y="61074"/>
                    <a:pt x="57798" y="0"/>
                    <a:pt x="147276" y="0"/>
                  </a:cubicBezTo>
                  <a:close/>
                </a:path>
              </a:pathLst>
            </a:custGeom>
            <a:solidFill>
              <a:srgbClr val="4C4C4C"/>
            </a:solidFill>
            <a:ln w="1793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199B03FF-B281-4AC0-A644-494572C23D82}"/>
                </a:ext>
              </a:extLst>
            </p:cNvPr>
            <p:cNvSpPr/>
            <p:nvPr/>
          </p:nvSpPr>
          <p:spPr>
            <a:xfrm>
              <a:off x="8892000" y="1781882"/>
              <a:ext cx="180000" cy="373860"/>
            </a:xfrm>
            <a:custGeom>
              <a:avLst/>
              <a:gdLst>
                <a:gd name="connsiteX0" fmla="*/ 180000 w 180000"/>
                <a:gd name="connsiteY0" fmla="*/ 0 h 373860"/>
                <a:gd name="connsiteX1" fmla="*/ 180000 w 180000"/>
                <a:gd name="connsiteY1" fmla="*/ 85860 h 373860"/>
                <a:gd name="connsiteX2" fmla="*/ 90000 w 180000"/>
                <a:gd name="connsiteY2" fmla="*/ 373860 h 373860"/>
                <a:gd name="connsiteX3" fmla="*/ 0 w 180000"/>
                <a:gd name="connsiteY3" fmla="*/ 85860 h 373860"/>
                <a:gd name="connsiteX4" fmla="*/ 0 w 180000"/>
                <a:gd name="connsiteY4" fmla="*/ 0 h 3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 h="373860">
                  <a:moveTo>
                    <a:pt x="180000" y="0"/>
                  </a:moveTo>
                  <a:lnTo>
                    <a:pt x="180000" y="85860"/>
                  </a:lnTo>
                  <a:lnTo>
                    <a:pt x="90000" y="373860"/>
                  </a:lnTo>
                  <a:lnTo>
                    <a:pt x="0" y="85860"/>
                  </a:lnTo>
                  <a:lnTo>
                    <a:pt x="0" y="0"/>
                  </a:lnTo>
                  <a:close/>
                </a:path>
              </a:pathLst>
            </a:custGeom>
            <a:solidFill>
              <a:srgbClr val="E2AC7F"/>
            </a:solidFill>
            <a:ln w="1793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BA2D524-E0D7-46D4-A3F2-624AC522C98C}"/>
                </a:ext>
              </a:extLst>
            </p:cNvPr>
            <p:cNvSpPr/>
            <p:nvPr/>
          </p:nvSpPr>
          <p:spPr>
            <a:xfrm>
              <a:off x="8747257" y="1417687"/>
              <a:ext cx="468742" cy="414054"/>
            </a:xfrm>
            <a:custGeom>
              <a:avLst/>
              <a:gdLst>
                <a:gd name="connsiteX0" fmla="*/ 421042 w 468742"/>
                <a:gd name="connsiteY0" fmla="*/ 203185 h 414054"/>
                <a:gd name="connsiteX1" fmla="*/ 409828 w 468742"/>
                <a:gd name="connsiteY1" fmla="*/ 217099 h 414054"/>
                <a:gd name="connsiteX2" fmla="*/ 344434 w 468742"/>
                <a:gd name="connsiteY2" fmla="*/ 348247 h 414054"/>
                <a:gd name="connsiteX3" fmla="*/ 286834 w 468742"/>
                <a:gd name="connsiteY3" fmla="*/ 395353 h 414054"/>
                <a:gd name="connsiteX4" fmla="*/ 182704 w 468742"/>
                <a:gd name="connsiteY4" fmla="*/ 395353 h 414054"/>
                <a:gd name="connsiteX5" fmla="*/ 125104 w 468742"/>
                <a:gd name="connsiteY5" fmla="*/ 348247 h 414054"/>
                <a:gd name="connsiteX6" fmla="*/ 59710 w 468742"/>
                <a:gd name="connsiteY6" fmla="*/ 217099 h 414054"/>
                <a:gd name="connsiteX7" fmla="*/ 48496 w 468742"/>
                <a:gd name="connsiteY7" fmla="*/ 203185 h 414054"/>
                <a:gd name="connsiteX8" fmla="*/ 15412 w 468742"/>
                <a:gd name="connsiteY8" fmla="*/ 180163 h 414054"/>
                <a:gd name="connsiteX9" fmla="*/ 742 w 468742"/>
                <a:gd name="connsiteY9" fmla="*/ 95851 h 414054"/>
                <a:gd name="connsiteX10" fmla="*/ 31919 w 468742"/>
                <a:gd name="connsiteY10" fmla="*/ 70280 h 414054"/>
                <a:gd name="connsiteX11" fmla="*/ 42430 w 468742"/>
                <a:gd name="connsiteY11" fmla="*/ 73441 h 414054"/>
                <a:gd name="connsiteX12" fmla="*/ 64030 w 468742"/>
                <a:gd name="connsiteY12" fmla="*/ 107875 h 414054"/>
                <a:gd name="connsiteX13" fmla="*/ 72130 w 468742"/>
                <a:gd name="connsiteY13" fmla="*/ 113905 h 414054"/>
                <a:gd name="connsiteX14" fmla="*/ 226930 w 468742"/>
                <a:gd name="connsiteY14" fmla="*/ 16345 h 414054"/>
                <a:gd name="connsiteX15" fmla="*/ 260986 w 468742"/>
                <a:gd name="connsiteY15" fmla="*/ 991 h 414054"/>
                <a:gd name="connsiteX16" fmla="*/ 399928 w 468742"/>
                <a:gd name="connsiteY16" fmla="*/ 88237 h 414054"/>
                <a:gd name="connsiteX17" fmla="*/ 409112 w 468742"/>
                <a:gd name="connsiteY17" fmla="*/ 92205 h 414054"/>
                <a:gd name="connsiteX18" fmla="*/ 412636 w 468742"/>
                <a:gd name="connsiteY18" fmla="*/ 89155 h 414054"/>
                <a:gd name="connsiteX19" fmla="*/ 427720 w 468742"/>
                <a:gd name="connsiteY19" fmla="*/ 73441 h 414054"/>
                <a:gd name="connsiteX20" fmla="*/ 465633 w 468742"/>
                <a:gd name="connsiteY20" fmla="*/ 85256 h 414054"/>
                <a:gd name="connsiteX21" fmla="*/ 468742 w 468742"/>
                <a:gd name="connsiteY21" fmla="*/ 95851 h 414054"/>
                <a:gd name="connsiteX22" fmla="*/ 454108 w 468742"/>
                <a:gd name="connsiteY22" fmla="*/ 180163 h 414054"/>
                <a:gd name="connsiteX23" fmla="*/ 421042 w 468742"/>
                <a:gd name="connsiteY23" fmla="*/ 203185 h 41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742" h="414054">
                  <a:moveTo>
                    <a:pt x="421042" y="203185"/>
                  </a:moveTo>
                  <a:cubicBezTo>
                    <a:pt x="414630" y="204820"/>
                    <a:pt x="410063" y="210486"/>
                    <a:pt x="409828" y="217099"/>
                  </a:cubicBezTo>
                  <a:cubicBezTo>
                    <a:pt x="406746" y="267882"/>
                    <a:pt x="383139" y="315227"/>
                    <a:pt x="344434" y="348247"/>
                  </a:cubicBezTo>
                  <a:lnTo>
                    <a:pt x="286834" y="395353"/>
                  </a:lnTo>
                  <a:cubicBezTo>
                    <a:pt x="256602" y="420288"/>
                    <a:pt x="212936" y="420288"/>
                    <a:pt x="182704" y="395353"/>
                  </a:cubicBezTo>
                  <a:lnTo>
                    <a:pt x="125104" y="348247"/>
                  </a:lnTo>
                  <a:cubicBezTo>
                    <a:pt x="86400" y="315227"/>
                    <a:pt x="62793" y="267882"/>
                    <a:pt x="59710" y="217099"/>
                  </a:cubicBezTo>
                  <a:cubicBezTo>
                    <a:pt x="59476" y="210486"/>
                    <a:pt x="54909" y="204820"/>
                    <a:pt x="48496" y="203185"/>
                  </a:cubicBezTo>
                  <a:cubicBezTo>
                    <a:pt x="34776" y="200376"/>
                    <a:pt x="22814" y="192052"/>
                    <a:pt x="15412" y="180163"/>
                  </a:cubicBezTo>
                  <a:cubicBezTo>
                    <a:pt x="3029" y="153890"/>
                    <a:pt x="-2039" y="124763"/>
                    <a:pt x="742" y="95851"/>
                  </a:cubicBezTo>
                  <a:cubicBezTo>
                    <a:pt x="2290" y="80181"/>
                    <a:pt x="16248" y="68732"/>
                    <a:pt x="31919" y="70280"/>
                  </a:cubicBezTo>
                  <a:cubicBezTo>
                    <a:pt x="35594" y="70643"/>
                    <a:pt x="39164" y="71717"/>
                    <a:pt x="42430" y="73441"/>
                  </a:cubicBezTo>
                  <a:cubicBezTo>
                    <a:pt x="54299" y="81228"/>
                    <a:pt x="62186" y="93801"/>
                    <a:pt x="64030" y="107875"/>
                  </a:cubicBezTo>
                  <a:cubicBezTo>
                    <a:pt x="64632" y="111759"/>
                    <a:pt x="68237" y="114443"/>
                    <a:pt x="72130" y="113905"/>
                  </a:cubicBezTo>
                  <a:cubicBezTo>
                    <a:pt x="99724" y="109585"/>
                    <a:pt x="191452" y="89515"/>
                    <a:pt x="226930" y="16345"/>
                  </a:cubicBezTo>
                  <a:cubicBezTo>
                    <a:pt x="233214" y="3809"/>
                    <a:pt x="247431" y="-2601"/>
                    <a:pt x="260986" y="991"/>
                  </a:cubicBezTo>
                  <a:cubicBezTo>
                    <a:pt x="302998" y="11611"/>
                    <a:pt x="378220" y="37945"/>
                    <a:pt x="399928" y="88237"/>
                  </a:cubicBezTo>
                  <a:cubicBezTo>
                    <a:pt x="401369" y="91869"/>
                    <a:pt x="405481" y="93645"/>
                    <a:pt x="409112" y="92205"/>
                  </a:cubicBezTo>
                  <a:cubicBezTo>
                    <a:pt x="410598" y="91615"/>
                    <a:pt x="411840" y="90541"/>
                    <a:pt x="412636" y="89155"/>
                  </a:cubicBezTo>
                  <a:cubicBezTo>
                    <a:pt x="416225" y="82704"/>
                    <a:pt x="421421" y="77291"/>
                    <a:pt x="427720" y="73441"/>
                  </a:cubicBezTo>
                  <a:cubicBezTo>
                    <a:pt x="441452" y="66234"/>
                    <a:pt x="458426" y="71524"/>
                    <a:pt x="465633" y="85256"/>
                  </a:cubicBezTo>
                  <a:cubicBezTo>
                    <a:pt x="467361" y="88547"/>
                    <a:pt x="468418" y="92148"/>
                    <a:pt x="468742" y="95851"/>
                  </a:cubicBezTo>
                  <a:cubicBezTo>
                    <a:pt x="468742" y="140581"/>
                    <a:pt x="468742" y="155683"/>
                    <a:pt x="454108" y="180163"/>
                  </a:cubicBezTo>
                  <a:cubicBezTo>
                    <a:pt x="446715" y="192052"/>
                    <a:pt x="434758" y="200378"/>
                    <a:pt x="421042" y="203185"/>
                  </a:cubicBezTo>
                  <a:close/>
                </a:path>
              </a:pathLst>
            </a:custGeom>
            <a:solidFill>
              <a:srgbClr val="EEBD91"/>
            </a:solidFill>
            <a:ln w="17939"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2A5C858C-D5C2-4F29-AA58-2E02E7632FB7}"/>
                </a:ext>
              </a:extLst>
            </p:cNvPr>
            <p:cNvSpPr/>
            <p:nvPr/>
          </p:nvSpPr>
          <p:spPr>
            <a:xfrm>
              <a:off x="9180000" y="2209743"/>
              <a:ext cx="126000" cy="90000"/>
            </a:xfrm>
            <a:custGeom>
              <a:avLst/>
              <a:gdLst>
                <a:gd name="connsiteX0" fmla="*/ 126000 w 126000"/>
                <a:gd name="connsiteY0" fmla="*/ 0 h 90000"/>
                <a:gd name="connsiteX1" fmla="*/ 18000 w 126000"/>
                <a:gd name="connsiteY1" fmla="*/ 0 h 90000"/>
                <a:gd name="connsiteX2" fmla="*/ 0 w 126000"/>
                <a:gd name="connsiteY2" fmla="*/ 18000 h 90000"/>
                <a:gd name="connsiteX3" fmla="*/ 0 w 126000"/>
                <a:gd name="connsiteY3" fmla="*/ 72000 h 90000"/>
                <a:gd name="connsiteX4" fmla="*/ 18000 w 126000"/>
                <a:gd name="connsiteY4" fmla="*/ 90000 h 90000"/>
                <a:gd name="connsiteX5" fmla="*/ 126000 w 126000"/>
                <a:gd name="connsiteY5" fmla="*/ 90000 h 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 h="90000">
                  <a:moveTo>
                    <a:pt x="126000" y="0"/>
                  </a:moveTo>
                  <a:lnTo>
                    <a:pt x="18000" y="0"/>
                  </a:lnTo>
                  <a:cubicBezTo>
                    <a:pt x="8059" y="0"/>
                    <a:pt x="0" y="8059"/>
                    <a:pt x="0" y="18000"/>
                  </a:cubicBezTo>
                  <a:lnTo>
                    <a:pt x="0" y="72000"/>
                  </a:lnTo>
                  <a:cubicBezTo>
                    <a:pt x="0" y="81941"/>
                    <a:pt x="8059" y="90000"/>
                    <a:pt x="18000" y="90000"/>
                  </a:cubicBezTo>
                  <a:lnTo>
                    <a:pt x="126000" y="90000"/>
                  </a:lnTo>
                  <a:close/>
                </a:path>
              </a:pathLst>
            </a:custGeom>
            <a:solidFill>
              <a:srgbClr val="DBDBDB"/>
            </a:solidFill>
            <a:ln w="17939"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AF1913F-2F90-4B5D-8B03-D83AC16436DD}"/>
                </a:ext>
              </a:extLst>
            </p:cNvPr>
            <p:cNvSpPr/>
            <p:nvPr/>
          </p:nvSpPr>
          <p:spPr>
            <a:xfrm>
              <a:off x="9288000" y="1867742"/>
              <a:ext cx="412496" cy="432000"/>
            </a:xfrm>
            <a:custGeom>
              <a:avLst/>
              <a:gdLst>
                <a:gd name="connsiteX0" fmla="*/ 378000 w 412496"/>
                <a:gd name="connsiteY0" fmla="*/ 432000 h 432000"/>
                <a:gd name="connsiteX1" fmla="*/ 0 w 412496"/>
                <a:gd name="connsiteY1" fmla="*/ 432000 h 432000"/>
                <a:gd name="connsiteX2" fmla="*/ 34632 w 412496"/>
                <a:gd name="connsiteY2" fmla="*/ 16506 h 432000"/>
                <a:gd name="connsiteX3" fmla="*/ 52632 w 412496"/>
                <a:gd name="connsiteY3" fmla="*/ 0 h 432000"/>
                <a:gd name="connsiteX4" fmla="*/ 394434 w 412496"/>
                <a:gd name="connsiteY4" fmla="*/ 0 h 432000"/>
                <a:gd name="connsiteX5" fmla="*/ 412496 w 412496"/>
                <a:gd name="connsiteY5" fmla="*/ 17938 h 432000"/>
                <a:gd name="connsiteX6" fmla="*/ 412434 w 412496"/>
                <a:gd name="connsiteY6" fmla="*/ 19494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496" h="432000">
                  <a:moveTo>
                    <a:pt x="378000" y="432000"/>
                  </a:moveTo>
                  <a:lnTo>
                    <a:pt x="0" y="432000"/>
                  </a:lnTo>
                  <a:lnTo>
                    <a:pt x="34632" y="16506"/>
                  </a:lnTo>
                  <a:cubicBezTo>
                    <a:pt x="35411" y="7153"/>
                    <a:pt x="43246" y="-32"/>
                    <a:pt x="52632" y="0"/>
                  </a:cubicBezTo>
                  <a:lnTo>
                    <a:pt x="394434" y="0"/>
                  </a:lnTo>
                  <a:cubicBezTo>
                    <a:pt x="404375" y="-34"/>
                    <a:pt x="412462" y="7997"/>
                    <a:pt x="412496" y="17938"/>
                  </a:cubicBezTo>
                  <a:cubicBezTo>
                    <a:pt x="412498" y="18457"/>
                    <a:pt x="412477" y="18977"/>
                    <a:pt x="412434" y="19494"/>
                  </a:cubicBezTo>
                  <a:close/>
                </a:path>
              </a:pathLst>
            </a:custGeom>
            <a:solidFill>
              <a:srgbClr val="C1C1C1"/>
            </a:solidFill>
            <a:ln w="1793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E48F96F-1CCC-4B8F-B938-2C5444B67E78}"/>
                </a:ext>
              </a:extLst>
            </p:cNvPr>
            <p:cNvSpPr/>
            <p:nvPr/>
          </p:nvSpPr>
          <p:spPr>
            <a:xfrm rot="-2546826">
              <a:off x="9445168" y="1998992"/>
              <a:ext cx="117951" cy="98905"/>
            </a:xfrm>
            <a:custGeom>
              <a:avLst/>
              <a:gdLst>
                <a:gd name="connsiteX0" fmla="*/ 117952 w 117951"/>
                <a:gd name="connsiteY0" fmla="*/ 49453 h 98905"/>
                <a:gd name="connsiteX1" fmla="*/ 58976 w 117951"/>
                <a:gd name="connsiteY1" fmla="*/ 98905 h 98905"/>
                <a:gd name="connsiteX2" fmla="*/ 0 w 117951"/>
                <a:gd name="connsiteY2" fmla="*/ 49453 h 98905"/>
                <a:gd name="connsiteX3" fmla="*/ 58976 w 117951"/>
                <a:gd name="connsiteY3" fmla="*/ 0 h 98905"/>
                <a:gd name="connsiteX4" fmla="*/ 117952 w 117951"/>
                <a:gd name="connsiteY4" fmla="*/ 49453 h 98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51" h="98905">
                  <a:moveTo>
                    <a:pt x="117952" y="49453"/>
                  </a:moveTo>
                  <a:cubicBezTo>
                    <a:pt x="117952" y="76765"/>
                    <a:pt x="91547" y="98905"/>
                    <a:pt x="58976" y="98905"/>
                  </a:cubicBezTo>
                  <a:cubicBezTo>
                    <a:pt x="26404" y="98905"/>
                    <a:pt x="0" y="76765"/>
                    <a:pt x="0" y="49453"/>
                  </a:cubicBezTo>
                  <a:cubicBezTo>
                    <a:pt x="0" y="22141"/>
                    <a:pt x="26404" y="0"/>
                    <a:pt x="58976" y="0"/>
                  </a:cubicBezTo>
                  <a:cubicBezTo>
                    <a:pt x="91547" y="0"/>
                    <a:pt x="117952" y="22141"/>
                    <a:pt x="117952" y="49453"/>
                  </a:cubicBezTo>
                  <a:close/>
                </a:path>
              </a:pathLst>
            </a:custGeom>
            <a:solidFill>
              <a:srgbClr val="DBDBDB"/>
            </a:solidFill>
            <a:ln w="1794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3BA70F-D147-4708-B186-071E536A6F5B}"/>
                </a:ext>
              </a:extLst>
            </p:cNvPr>
            <p:cNvSpPr/>
            <p:nvPr/>
          </p:nvSpPr>
          <p:spPr>
            <a:xfrm>
              <a:off x="8784052" y="1849743"/>
              <a:ext cx="197947" cy="450000"/>
            </a:xfrm>
            <a:custGeom>
              <a:avLst/>
              <a:gdLst>
                <a:gd name="connsiteX0" fmla="*/ 175807 w 197947"/>
                <a:gd name="connsiteY0" fmla="*/ 450000 h 450000"/>
                <a:gd name="connsiteX1" fmla="*/ 78787 w 197947"/>
                <a:gd name="connsiteY1" fmla="*/ 135540 h 450000"/>
                <a:gd name="connsiteX2" fmla="*/ 65107 w 197947"/>
                <a:gd name="connsiteY2" fmla="*/ 126000 h 450000"/>
                <a:gd name="connsiteX3" fmla="*/ 14707 w 197947"/>
                <a:gd name="connsiteY3" fmla="*/ 126000 h 450000"/>
                <a:gd name="connsiteX4" fmla="*/ 0 w 197947"/>
                <a:gd name="connsiteY4" fmla="*/ 111331 h 450000"/>
                <a:gd name="connsiteX5" fmla="*/ 1207 w 197947"/>
                <a:gd name="connsiteY5" fmla="*/ 105480 h 450000"/>
                <a:gd name="connsiteX6" fmla="*/ 35947 w 197947"/>
                <a:gd name="connsiteY6" fmla="*/ 36000 h 450000"/>
                <a:gd name="connsiteX7" fmla="*/ 107947 w 197947"/>
                <a:gd name="connsiteY7" fmla="*/ 0 h 450000"/>
                <a:gd name="connsiteX8" fmla="*/ 197947 w 197947"/>
                <a:gd name="connsiteY8" fmla="*/ 288000 h 450000"/>
                <a:gd name="connsiteX9" fmla="*/ 197947 w 197947"/>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47" h="450000">
                  <a:moveTo>
                    <a:pt x="175807" y="450000"/>
                  </a:moveTo>
                  <a:lnTo>
                    <a:pt x="78787" y="135540"/>
                  </a:lnTo>
                  <a:cubicBezTo>
                    <a:pt x="76617" y="129855"/>
                    <a:pt x="71193" y="126072"/>
                    <a:pt x="65107" y="126000"/>
                  </a:cubicBezTo>
                  <a:lnTo>
                    <a:pt x="14707" y="126000"/>
                  </a:lnTo>
                  <a:cubicBezTo>
                    <a:pt x="6596" y="126011"/>
                    <a:pt x="11" y="119443"/>
                    <a:pt x="0" y="111331"/>
                  </a:cubicBezTo>
                  <a:cubicBezTo>
                    <a:pt x="-3" y="109319"/>
                    <a:pt x="408" y="107327"/>
                    <a:pt x="1207" y="105480"/>
                  </a:cubicBezTo>
                  <a:lnTo>
                    <a:pt x="35947" y="36000"/>
                  </a:lnTo>
                  <a:lnTo>
                    <a:pt x="107947" y="0"/>
                  </a:lnTo>
                  <a:lnTo>
                    <a:pt x="197947" y="288000"/>
                  </a:lnTo>
                  <a:lnTo>
                    <a:pt x="197947" y="450000"/>
                  </a:lnTo>
                </a:path>
              </a:pathLst>
            </a:custGeom>
            <a:solidFill>
              <a:srgbClr val="F0F2F5"/>
            </a:solidFill>
            <a:ln w="1793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0B21A6A-330C-4EE9-9DA7-EC9E9C298B2F}"/>
                </a:ext>
              </a:extLst>
            </p:cNvPr>
            <p:cNvSpPr/>
            <p:nvPr/>
          </p:nvSpPr>
          <p:spPr>
            <a:xfrm>
              <a:off x="8982000" y="1849743"/>
              <a:ext cx="197951" cy="450000"/>
            </a:xfrm>
            <a:custGeom>
              <a:avLst/>
              <a:gdLst>
                <a:gd name="connsiteX0" fmla="*/ 0 w 197951"/>
                <a:gd name="connsiteY0" fmla="*/ 450000 h 450000"/>
                <a:gd name="connsiteX1" fmla="*/ 0 w 197951"/>
                <a:gd name="connsiteY1" fmla="*/ 288000 h 450000"/>
                <a:gd name="connsiteX2" fmla="*/ 90000 w 197951"/>
                <a:gd name="connsiteY2" fmla="*/ 0 h 450000"/>
                <a:gd name="connsiteX3" fmla="*/ 162000 w 197951"/>
                <a:gd name="connsiteY3" fmla="*/ 36000 h 450000"/>
                <a:gd name="connsiteX4" fmla="*/ 196740 w 197951"/>
                <a:gd name="connsiteY4" fmla="*/ 105480 h 450000"/>
                <a:gd name="connsiteX5" fmla="*/ 189091 w 197951"/>
                <a:gd name="connsiteY5" fmla="*/ 124793 h 450000"/>
                <a:gd name="connsiteX6" fmla="*/ 183240 w 197951"/>
                <a:gd name="connsiteY6" fmla="*/ 126000 h 450000"/>
                <a:gd name="connsiteX7" fmla="*/ 132840 w 197951"/>
                <a:gd name="connsiteY7" fmla="*/ 126000 h 450000"/>
                <a:gd name="connsiteX8" fmla="*/ 119160 w 197951"/>
                <a:gd name="connsiteY8" fmla="*/ 135540 h 450000"/>
                <a:gd name="connsiteX9" fmla="*/ 22140 w 197951"/>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1" h="450000">
                  <a:moveTo>
                    <a:pt x="0" y="450000"/>
                  </a:moveTo>
                  <a:lnTo>
                    <a:pt x="0" y="288000"/>
                  </a:lnTo>
                  <a:lnTo>
                    <a:pt x="90000" y="0"/>
                  </a:lnTo>
                  <a:lnTo>
                    <a:pt x="162000" y="36000"/>
                  </a:lnTo>
                  <a:lnTo>
                    <a:pt x="196740" y="105480"/>
                  </a:lnTo>
                  <a:cubicBezTo>
                    <a:pt x="199961" y="112925"/>
                    <a:pt x="196537" y="121572"/>
                    <a:pt x="189091" y="124793"/>
                  </a:cubicBezTo>
                  <a:cubicBezTo>
                    <a:pt x="187244" y="125592"/>
                    <a:pt x="185253" y="126003"/>
                    <a:pt x="183240" y="126000"/>
                  </a:cubicBezTo>
                  <a:lnTo>
                    <a:pt x="132840" y="126000"/>
                  </a:lnTo>
                  <a:cubicBezTo>
                    <a:pt x="126755" y="126072"/>
                    <a:pt x="121331" y="129855"/>
                    <a:pt x="119160" y="135540"/>
                  </a:cubicBezTo>
                  <a:lnTo>
                    <a:pt x="22140" y="450000"/>
                  </a:lnTo>
                </a:path>
              </a:pathLst>
            </a:custGeom>
            <a:solidFill>
              <a:srgbClr val="F0F2F5"/>
            </a:solidFill>
            <a:ln w="1793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81A33A4-FBB9-44B5-ACB7-3D295ED63EDC}"/>
                </a:ext>
              </a:extLst>
            </p:cNvPr>
            <p:cNvSpPr/>
            <p:nvPr/>
          </p:nvSpPr>
          <p:spPr>
            <a:xfrm>
              <a:off x="9432000" y="2155743"/>
              <a:ext cx="108000" cy="36000"/>
            </a:xfrm>
            <a:custGeom>
              <a:avLst/>
              <a:gdLst>
                <a:gd name="connsiteX0" fmla="*/ 90000 w 108000"/>
                <a:gd name="connsiteY0" fmla="*/ 36000 h 36000"/>
                <a:gd name="connsiteX1" fmla="*/ 18000 w 108000"/>
                <a:gd name="connsiteY1" fmla="*/ 36000 h 36000"/>
                <a:gd name="connsiteX2" fmla="*/ 0 w 108000"/>
                <a:gd name="connsiteY2" fmla="*/ 18000 h 36000"/>
                <a:gd name="connsiteX3" fmla="*/ 18000 w 108000"/>
                <a:gd name="connsiteY3" fmla="*/ 0 h 36000"/>
                <a:gd name="connsiteX4" fmla="*/ 90000 w 108000"/>
                <a:gd name="connsiteY4" fmla="*/ 0 h 36000"/>
                <a:gd name="connsiteX5" fmla="*/ 108000 w 108000"/>
                <a:gd name="connsiteY5" fmla="*/ 18000 h 36000"/>
                <a:gd name="connsiteX6" fmla="*/ 90000 w 108000"/>
                <a:gd name="connsiteY6" fmla="*/ 36000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36000">
                  <a:moveTo>
                    <a:pt x="90000" y="36000"/>
                  </a:moveTo>
                  <a:lnTo>
                    <a:pt x="18000" y="36000"/>
                  </a:lnTo>
                  <a:cubicBezTo>
                    <a:pt x="8059" y="36000"/>
                    <a:pt x="0" y="27941"/>
                    <a:pt x="0" y="18000"/>
                  </a:cubicBezTo>
                  <a:cubicBezTo>
                    <a:pt x="0" y="8059"/>
                    <a:pt x="8059" y="0"/>
                    <a:pt x="18000" y="0"/>
                  </a:cubicBezTo>
                  <a:lnTo>
                    <a:pt x="90000" y="0"/>
                  </a:lnTo>
                  <a:cubicBezTo>
                    <a:pt x="99941" y="0"/>
                    <a:pt x="108000" y="8059"/>
                    <a:pt x="108000" y="18000"/>
                  </a:cubicBezTo>
                  <a:cubicBezTo>
                    <a:pt x="108000" y="27941"/>
                    <a:pt x="99941" y="36000"/>
                    <a:pt x="90000" y="36000"/>
                  </a:cubicBezTo>
                  <a:close/>
                </a:path>
              </a:pathLst>
            </a:custGeom>
            <a:solidFill>
              <a:srgbClr val="AFAFAF"/>
            </a:solidFill>
            <a:ln w="17939" cap="flat">
              <a:noFill/>
              <a:prstDash val="solid"/>
              <a:miter/>
            </a:ln>
          </p:spPr>
          <p:txBody>
            <a:bodyPr rtlCol="0" anchor="ctr"/>
            <a:lstStyle/>
            <a:p>
              <a:endParaRPr lang="en-GB"/>
            </a:p>
          </p:txBody>
        </p:sp>
      </p:grpSp>
      <p:pic>
        <p:nvPicPr>
          <p:cNvPr id="23" name="Graphic 22">
            <a:extLst>
              <a:ext uri="{FF2B5EF4-FFF2-40B4-BE49-F238E27FC236}">
                <a16:creationId xmlns:a16="http://schemas.microsoft.com/office/drawing/2014/main" id="{82D2FAE8-4238-4A3C-8DC0-02C8048B97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4403659"/>
            <a:ext cx="1080000" cy="1080000"/>
          </a:xfrm>
          <a:prstGeom prst="rect">
            <a:avLst/>
          </a:prstGeom>
        </p:spPr>
      </p:pic>
    </p:spTree>
    <p:extLst>
      <p:ext uri="{BB962C8B-B14F-4D97-AF65-F5344CB8AC3E}">
        <p14:creationId xmlns:p14="http://schemas.microsoft.com/office/powerpoint/2010/main" val="418900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59CE5F38-2C15-4292-A1B2-A52EFCC6CA8B}"/>
              </a:ext>
            </a:extLst>
          </p:cNvPr>
          <p:cNvSpPr>
            <a:spLocks noGrp="1"/>
          </p:cNvSpPr>
          <p:nvPr>
            <p:ph type="body" sz="quarter" idx="10"/>
          </p:nvPr>
        </p:nvSpPr>
        <p:spPr>
          <a:xfrm>
            <a:off x="216695" y="1388917"/>
            <a:ext cx="2542948" cy="4758506"/>
          </a:xfrm>
        </p:spPr>
        <p:txBody>
          <a:bodyPr/>
          <a:lstStyle/>
          <a:p>
            <a:r>
              <a:rPr lang="en-GB" sz="1800" dirty="0">
                <a:solidFill>
                  <a:schemeClr val="accent3"/>
                </a:solidFill>
              </a:rPr>
              <a:t>Nitrate problem:</a:t>
            </a:r>
          </a:p>
          <a:p>
            <a:r>
              <a:rPr lang="en-GB" dirty="0"/>
              <a:t>2 points.</a:t>
            </a:r>
          </a:p>
          <a:p>
            <a:r>
              <a:rPr lang="en-GB" dirty="0"/>
              <a:t>When keeping fish, one of the goals to reduce algae is to keep nitrates to a minimum. One way of doing this is to dose a carbon source which nitrifying bacteria within an aquarium consume together with nitrates. The carbon source must be dosed very precisely.</a:t>
            </a:r>
          </a:p>
          <a:p>
            <a:r>
              <a:rPr lang="en-GB" dirty="0"/>
              <a:t>Write this function to determine and return the dose.</a:t>
            </a:r>
          </a:p>
          <a:p>
            <a:r>
              <a:rPr lang="en-GB" dirty="0"/>
              <a:t>The program should output:</a:t>
            </a:r>
            <a:br>
              <a:rPr lang="en-GB" dirty="0"/>
            </a:br>
            <a:r>
              <a:rPr lang="en-GB" dirty="0"/>
              <a:t>“For x nitrate dose y ml”</a:t>
            </a:r>
          </a:p>
          <a:p>
            <a:r>
              <a:rPr lang="en-GB" dirty="0"/>
              <a:t>Where x is the parameter and y is the returned value.</a:t>
            </a:r>
          </a:p>
        </p:txBody>
      </p:sp>
      <p:pic>
        <p:nvPicPr>
          <p:cNvPr id="26" name="Graphic 25">
            <a:extLst>
              <a:ext uri="{FF2B5EF4-FFF2-40B4-BE49-F238E27FC236}">
                <a16:creationId xmlns:a16="http://schemas.microsoft.com/office/drawing/2014/main" id="{A034DEF0-EEF7-4AC0-89BE-FF9B334DDF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94644"/>
            <a:ext cx="1080000" cy="1080000"/>
          </a:xfrm>
          <a:prstGeom prst="rect">
            <a:avLst/>
          </a:prstGeom>
        </p:spPr>
      </p:pic>
      <p:sp>
        <p:nvSpPr>
          <p:cNvPr id="27" name="Flowchart: Terminator 26">
            <a:extLst>
              <a:ext uri="{FF2B5EF4-FFF2-40B4-BE49-F238E27FC236}">
                <a16:creationId xmlns:a16="http://schemas.microsoft.com/office/drawing/2014/main" id="{3982DB01-8DED-44A0-A144-2B5B27398B9C}"/>
              </a:ext>
            </a:extLst>
          </p:cNvPr>
          <p:cNvSpPr/>
          <p:nvPr/>
        </p:nvSpPr>
        <p:spPr>
          <a:xfrm>
            <a:off x="4576026" y="917062"/>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Function Dose</a:t>
            </a:r>
          </a:p>
        </p:txBody>
      </p:sp>
      <p:sp>
        <p:nvSpPr>
          <p:cNvPr id="28" name="Flowchart: Decision 27">
            <a:extLst>
              <a:ext uri="{FF2B5EF4-FFF2-40B4-BE49-F238E27FC236}">
                <a16:creationId xmlns:a16="http://schemas.microsoft.com/office/drawing/2014/main" id="{D5CD3CF0-9BD1-4405-B6FD-77C49458C984}"/>
              </a:ext>
            </a:extLst>
          </p:cNvPr>
          <p:cNvSpPr/>
          <p:nvPr/>
        </p:nvSpPr>
        <p:spPr>
          <a:xfrm>
            <a:off x="4475017" y="1663996"/>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10?</a:t>
            </a:r>
          </a:p>
        </p:txBody>
      </p:sp>
      <p:sp>
        <p:nvSpPr>
          <p:cNvPr id="29" name="Flowchart: Decision 28">
            <a:extLst>
              <a:ext uri="{FF2B5EF4-FFF2-40B4-BE49-F238E27FC236}">
                <a16:creationId xmlns:a16="http://schemas.microsoft.com/office/drawing/2014/main" id="{9B9978DE-7331-4486-8E09-D5C2ABDD13C6}"/>
              </a:ext>
            </a:extLst>
          </p:cNvPr>
          <p:cNvSpPr/>
          <p:nvPr/>
        </p:nvSpPr>
        <p:spPr>
          <a:xfrm>
            <a:off x="6588885" y="237106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2.5?</a:t>
            </a:r>
          </a:p>
        </p:txBody>
      </p:sp>
      <p:sp>
        <p:nvSpPr>
          <p:cNvPr id="30" name="Flowchart: Decision 29">
            <a:extLst>
              <a:ext uri="{FF2B5EF4-FFF2-40B4-BE49-F238E27FC236}">
                <a16:creationId xmlns:a16="http://schemas.microsoft.com/office/drawing/2014/main" id="{DC2E2EB7-802D-40A4-9C2E-E15FA2515B67}"/>
              </a:ext>
            </a:extLst>
          </p:cNvPr>
          <p:cNvSpPr/>
          <p:nvPr/>
        </p:nvSpPr>
        <p:spPr>
          <a:xfrm>
            <a:off x="6588885" y="365121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a:t>
            </a:r>
          </a:p>
        </p:txBody>
      </p:sp>
      <p:sp>
        <p:nvSpPr>
          <p:cNvPr id="31" name="Flowchart: Data 30">
            <a:extLst>
              <a:ext uri="{FF2B5EF4-FFF2-40B4-BE49-F238E27FC236}">
                <a16:creationId xmlns:a16="http://schemas.microsoft.com/office/drawing/2014/main" id="{5B47DC26-CA95-49F9-95DF-2F760202AB7A}"/>
              </a:ext>
            </a:extLst>
          </p:cNvPr>
          <p:cNvSpPr/>
          <p:nvPr/>
        </p:nvSpPr>
        <p:spPr>
          <a:xfrm>
            <a:off x="2737319"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3</a:t>
            </a:r>
          </a:p>
        </p:txBody>
      </p:sp>
      <p:sp>
        <p:nvSpPr>
          <p:cNvPr id="32" name="Flowchart: Data 31">
            <a:extLst>
              <a:ext uri="{FF2B5EF4-FFF2-40B4-BE49-F238E27FC236}">
                <a16:creationId xmlns:a16="http://schemas.microsoft.com/office/drawing/2014/main" id="{D37A9DDE-4986-43D4-8A69-F1D211BB8AF9}"/>
              </a:ext>
            </a:extLst>
          </p:cNvPr>
          <p:cNvSpPr/>
          <p:nvPr/>
        </p:nvSpPr>
        <p:spPr>
          <a:xfrm>
            <a:off x="4543146"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2</a:t>
            </a:r>
          </a:p>
        </p:txBody>
      </p:sp>
      <p:sp>
        <p:nvSpPr>
          <p:cNvPr id="33" name="Flowchart: Data 32">
            <a:extLst>
              <a:ext uri="{FF2B5EF4-FFF2-40B4-BE49-F238E27FC236}">
                <a16:creationId xmlns:a16="http://schemas.microsoft.com/office/drawing/2014/main" id="{9F9C4373-DCCE-4CB4-8607-49B11C2DC074}"/>
              </a:ext>
            </a:extLst>
          </p:cNvPr>
          <p:cNvSpPr/>
          <p:nvPr/>
        </p:nvSpPr>
        <p:spPr>
          <a:xfrm>
            <a:off x="5728228" y="4775642"/>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1</a:t>
            </a:r>
          </a:p>
        </p:txBody>
      </p:sp>
      <p:sp>
        <p:nvSpPr>
          <p:cNvPr id="34" name="Flowchart: Data 33">
            <a:extLst>
              <a:ext uri="{FF2B5EF4-FFF2-40B4-BE49-F238E27FC236}">
                <a16:creationId xmlns:a16="http://schemas.microsoft.com/office/drawing/2014/main" id="{3E73BF2A-BE26-4AF2-A4CC-D2C741876BA5}"/>
              </a:ext>
            </a:extLst>
          </p:cNvPr>
          <p:cNvSpPr/>
          <p:nvPr/>
        </p:nvSpPr>
        <p:spPr>
          <a:xfrm>
            <a:off x="7597014" y="4775641"/>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0.5</a:t>
            </a:r>
          </a:p>
        </p:txBody>
      </p:sp>
      <p:sp>
        <p:nvSpPr>
          <p:cNvPr id="35" name="Flowchart: Terminator 34">
            <a:extLst>
              <a:ext uri="{FF2B5EF4-FFF2-40B4-BE49-F238E27FC236}">
                <a16:creationId xmlns:a16="http://schemas.microsoft.com/office/drawing/2014/main" id="{48C74F27-A60D-400C-B05E-8D5842E0C4E7}"/>
              </a:ext>
            </a:extLst>
          </p:cNvPr>
          <p:cNvSpPr/>
          <p:nvPr/>
        </p:nvSpPr>
        <p:spPr>
          <a:xfrm>
            <a:off x="4576026" y="5762541"/>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End Function</a:t>
            </a:r>
          </a:p>
        </p:txBody>
      </p:sp>
      <p:cxnSp>
        <p:nvCxnSpPr>
          <p:cNvPr id="36" name="Straight Arrow Connector 35">
            <a:extLst>
              <a:ext uri="{FF2B5EF4-FFF2-40B4-BE49-F238E27FC236}">
                <a16:creationId xmlns:a16="http://schemas.microsoft.com/office/drawing/2014/main" id="{96ACF300-BF8C-402F-891B-5980803B1A26}"/>
              </a:ext>
            </a:extLst>
          </p:cNvPr>
          <p:cNvCxnSpPr>
            <a:cxnSpLocks/>
            <a:stCxn id="27" idx="2"/>
            <a:endCxn id="28" idx="0"/>
          </p:cNvCxnSpPr>
          <p:nvPr/>
        </p:nvCxnSpPr>
        <p:spPr>
          <a:xfrm>
            <a:off x="5325138" y="1411476"/>
            <a:ext cx="0" cy="25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B6CB83E-4C4E-4247-B2B9-88B471180A76}"/>
              </a:ext>
            </a:extLst>
          </p:cNvPr>
          <p:cNvCxnSpPr>
            <a:stCxn id="28" idx="3"/>
            <a:endCxn id="29" idx="0"/>
          </p:cNvCxnSpPr>
          <p:nvPr/>
        </p:nvCxnSpPr>
        <p:spPr>
          <a:xfrm>
            <a:off x="6175259" y="2134486"/>
            <a:ext cx="1263747" cy="236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C6781F-59D3-4E0D-B18A-FFF4BBB32625}"/>
              </a:ext>
            </a:extLst>
          </p:cNvPr>
          <p:cNvCxnSpPr>
            <a:stCxn id="29" idx="2"/>
            <a:endCxn id="30" idx="0"/>
          </p:cNvCxnSpPr>
          <p:nvPr/>
        </p:nvCxnSpPr>
        <p:spPr>
          <a:xfrm>
            <a:off x="7439006" y="3312041"/>
            <a:ext cx="0" cy="33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6BD3218-49A9-4C19-8989-BBAC13A4DA1C}"/>
              </a:ext>
            </a:extLst>
          </p:cNvPr>
          <p:cNvCxnSpPr>
            <a:stCxn id="29" idx="1"/>
            <a:endCxn id="32" idx="1"/>
          </p:cNvCxnSpPr>
          <p:nvPr/>
        </p:nvCxnSpPr>
        <p:spPr>
          <a:xfrm rot="10800000" flipV="1">
            <a:off x="5324639" y="2841550"/>
            <a:ext cx="1264246" cy="1069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5CDCE89-74F8-49F6-8EEA-2FFB64650E13}"/>
              </a:ext>
            </a:extLst>
          </p:cNvPr>
          <p:cNvCxnSpPr>
            <a:cxnSpLocks/>
            <a:stCxn id="28" idx="1"/>
            <a:endCxn id="31" idx="1"/>
          </p:cNvCxnSpPr>
          <p:nvPr/>
        </p:nvCxnSpPr>
        <p:spPr>
          <a:xfrm rot="10800000" flipV="1">
            <a:off x="3518813" y="2134486"/>
            <a:ext cx="956205" cy="17761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60087848-D001-4D7D-8FCB-B2418D072A62}"/>
              </a:ext>
            </a:extLst>
          </p:cNvPr>
          <p:cNvCxnSpPr>
            <a:cxnSpLocks/>
            <a:stCxn id="30" idx="3"/>
            <a:endCxn id="34" idx="1"/>
          </p:cNvCxnSpPr>
          <p:nvPr/>
        </p:nvCxnSpPr>
        <p:spPr>
          <a:xfrm>
            <a:off x="8289127" y="4121701"/>
            <a:ext cx="89380" cy="6539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3DBBAEA-D814-4AD5-8278-65B1B03E9802}"/>
              </a:ext>
            </a:extLst>
          </p:cNvPr>
          <p:cNvCxnSpPr>
            <a:cxnSpLocks/>
            <a:stCxn id="30" idx="1"/>
            <a:endCxn id="33" idx="1"/>
          </p:cNvCxnSpPr>
          <p:nvPr/>
        </p:nvCxnSpPr>
        <p:spPr>
          <a:xfrm rot="10800000" flipV="1">
            <a:off x="6509721" y="4121700"/>
            <a:ext cx="79164" cy="653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C494D58-A868-44CC-8CBD-081991D97087}"/>
              </a:ext>
            </a:extLst>
          </p:cNvPr>
          <p:cNvCxnSpPr>
            <a:stCxn id="31" idx="4"/>
            <a:endCxn id="35" idx="1"/>
          </p:cNvCxnSpPr>
          <p:nvPr/>
        </p:nvCxnSpPr>
        <p:spPr>
          <a:xfrm rot="16200000" flipH="1">
            <a:off x="3338641" y="4772362"/>
            <a:ext cx="1417557" cy="10572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611546D-F40C-4C93-996F-647EB04D4BEF}"/>
              </a:ext>
            </a:extLst>
          </p:cNvPr>
          <p:cNvCxnSpPr>
            <a:stCxn id="33" idx="4"/>
            <a:endCxn id="35" idx="3"/>
          </p:cNvCxnSpPr>
          <p:nvPr/>
        </p:nvCxnSpPr>
        <p:spPr>
          <a:xfrm rot="5400000">
            <a:off x="6015712" y="5515738"/>
            <a:ext cx="552549" cy="435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7321598C-8BBC-47FE-A819-0789A09B9072}"/>
              </a:ext>
            </a:extLst>
          </p:cNvPr>
          <p:cNvCxnSpPr>
            <a:stCxn id="34" idx="4"/>
            <a:endCxn id="35" idx="3"/>
          </p:cNvCxnSpPr>
          <p:nvPr/>
        </p:nvCxnSpPr>
        <p:spPr>
          <a:xfrm rot="5400000">
            <a:off x="6950104" y="4581345"/>
            <a:ext cx="552550" cy="23042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E8E3658-FB88-47E6-995A-7FAA7B107901}"/>
              </a:ext>
            </a:extLst>
          </p:cNvPr>
          <p:cNvSpPr txBox="1"/>
          <p:nvPr/>
        </p:nvSpPr>
        <p:spPr>
          <a:xfrm>
            <a:off x="4096386" y="1858509"/>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7" name="TextBox 46">
            <a:extLst>
              <a:ext uri="{FF2B5EF4-FFF2-40B4-BE49-F238E27FC236}">
                <a16:creationId xmlns:a16="http://schemas.microsoft.com/office/drawing/2014/main" id="{4F0E40D0-819B-47F1-B392-CF8FC0EE5AE9}"/>
              </a:ext>
            </a:extLst>
          </p:cNvPr>
          <p:cNvSpPr txBox="1"/>
          <p:nvPr/>
        </p:nvSpPr>
        <p:spPr>
          <a:xfrm>
            <a:off x="6153731" y="1853474"/>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48" name="TextBox 47">
            <a:extLst>
              <a:ext uri="{FF2B5EF4-FFF2-40B4-BE49-F238E27FC236}">
                <a16:creationId xmlns:a16="http://schemas.microsoft.com/office/drawing/2014/main" id="{BFCA0FAB-D5A2-4062-A0D8-EB23F1536190}"/>
              </a:ext>
            </a:extLst>
          </p:cNvPr>
          <p:cNvSpPr txBox="1"/>
          <p:nvPr/>
        </p:nvSpPr>
        <p:spPr>
          <a:xfrm>
            <a:off x="6202237" y="2560537"/>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9" name="TextBox 48">
            <a:extLst>
              <a:ext uri="{FF2B5EF4-FFF2-40B4-BE49-F238E27FC236}">
                <a16:creationId xmlns:a16="http://schemas.microsoft.com/office/drawing/2014/main" id="{3CF81AF4-0319-4D5F-A68D-5B51FB1D32BB}"/>
              </a:ext>
            </a:extLst>
          </p:cNvPr>
          <p:cNvSpPr txBox="1"/>
          <p:nvPr/>
        </p:nvSpPr>
        <p:spPr>
          <a:xfrm>
            <a:off x="7432759" y="3258797"/>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50" name="TextBox 49">
            <a:extLst>
              <a:ext uri="{FF2B5EF4-FFF2-40B4-BE49-F238E27FC236}">
                <a16:creationId xmlns:a16="http://schemas.microsoft.com/office/drawing/2014/main" id="{55D5ECAE-BD69-42C7-AA68-219B1EA790A8}"/>
              </a:ext>
            </a:extLst>
          </p:cNvPr>
          <p:cNvSpPr txBox="1"/>
          <p:nvPr/>
        </p:nvSpPr>
        <p:spPr>
          <a:xfrm>
            <a:off x="6124877" y="4080242"/>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51" name="TextBox 50">
            <a:extLst>
              <a:ext uri="{FF2B5EF4-FFF2-40B4-BE49-F238E27FC236}">
                <a16:creationId xmlns:a16="http://schemas.microsoft.com/office/drawing/2014/main" id="{2C0B0C11-8713-411A-B2E4-F691F26C2D8F}"/>
              </a:ext>
            </a:extLst>
          </p:cNvPr>
          <p:cNvSpPr txBox="1"/>
          <p:nvPr/>
        </p:nvSpPr>
        <p:spPr>
          <a:xfrm>
            <a:off x="8388362" y="4080242"/>
            <a:ext cx="349776" cy="261610"/>
          </a:xfrm>
          <a:prstGeom prst="rect">
            <a:avLst/>
          </a:prstGeom>
          <a:noFill/>
        </p:spPr>
        <p:txBody>
          <a:bodyPr wrap="none" rtlCol="0">
            <a:spAutoFit/>
          </a:bodyPr>
          <a:lstStyle/>
          <a:p>
            <a:pPr algn="ctr"/>
            <a:r>
              <a:rPr lang="en-GB" sz="1100" dirty="0">
                <a:solidFill>
                  <a:schemeClr val="accent1"/>
                </a:solidFill>
              </a:rPr>
              <a:t>No</a:t>
            </a:r>
          </a:p>
        </p:txBody>
      </p:sp>
      <p:cxnSp>
        <p:nvCxnSpPr>
          <p:cNvPr id="52" name="Straight Arrow Connector 51">
            <a:extLst>
              <a:ext uri="{FF2B5EF4-FFF2-40B4-BE49-F238E27FC236}">
                <a16:creationId xmlns:a16="http://schemas.microsoft.com/office/drawing/2014/main" id="{2B61ABAF-68CC-463C-A288-F8D8B4F5655E}"/>
              </a:ext>
            </a:extLst>
          </p:cNvPr>
          <p:cNvCxnSpPr>
            <a:stCxn id="32" idx="4"/>
            <a:endCxn id="35" idx="0"/>
          </p:cNvCxnSpPr>
          <p:nvPr/>
        </p:nvCxnSpPr>
        <p:spPr>
          <a:xfrm>
            <a:off x="5324639" y="4592191"/>
            <a:ext cx="499" cy="117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9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2">
            <a:extLst>
              <a:ext uri="{FF2B5EF4-FFF2-40B4-BE49-F238E27FC236}">
                <a16:creationId xmlns:a16="http://schemas.microsoft.com/office/drawing/2014/main" id="{22F926BF-181B-49D1-ADBF-0B4B43AF7DC0}"/>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Exam grade problem:</a:t>
            </a:r>
          </a:p>
          <a:p>
            <a:r>
              <a:rPr lang="en-GB" dirty="0"/>
              <a:t>3 points.</a:t>
            </a:r>
          </a:p>
          <a:p>
            <a:r>
              <a:rPr lang="en-GB" dirty="0"/>
              <a:t>Write a function that returns the grade and the number of marks to the next grade from an exam result using the data below. The main program should output a suitable message to the student. E.g. A mark of 59 is grade 7. You needed 8 more marks for the next grade.</a:t>
            </a:r>
          </a:p>
          <a:p>
            <a:endParaRPr lang="en-GB" dirty="0"/>
          </a:p>
          <a:p>
            <a:endParaRPr lang="en-GB" dirty="0"/>
          </a:p>
          <a:p>
            <a:endParaRPr lang="pt-BR" dirty="0"/>
          </a:p>
          <a:p>
            <a:endParaRPr lang="en-GB" dirty="0"/>
          </a:p>
          <a:p>
            <a:r>
              <a:rPr lang="en-GB" sz="1800" dirty="0">
                <a:solidFill>
                  <a:schemeClr val="accent3"/>
                </a:solidFill>
              </a:rPr>
              <a:t>Periodic table problem:</a:t>
            </a:r>
          </a:p>
          <a:p>
            <a:r>
              <a:rPr lang="en-GB" dirty="0"/>
              <a:t>3 points.</a:t>
            </a:r>
          </a:p>
          <a:p>
            <a:r>
              <a:rPr lang="en-GB" dirty="0"/>
              <a:t>Find a copy of the periodic table. Write a function that takes a single parameter which could be the name of an element, the symbol or group it belongs to.  The function should output the name of the element, its atomic weight and the group it belongs to.  E.g. for the parameter “Li” the program would output:</a:t>
            </a:r>
            <a:br>
              <a:rPr lang="en-GB" dirty="0"/>
            </a:br>
            <a:br>
              <a:rPr lang="en-GB" dirty="0"/>
            </a:br>
            <a:r>
              <a:rPr lang="en-GB" dirty="0"/>
              <a:t>Element: Lithium</a:t>
            </a:r>
            <a:br>
              <a:rPr lang="en-GB" dirty="0"/>
            </a:br>
            <a:r>
              <a:rPr lang="en-GB" dirty="0"/>
              <a:t>Atomic weight: 6.94</a:t>
            </a:r>
            <a:br>
              <a:rPr lang="en-GB" dirty="0"/>
            </a:br>
            <a:r>
              <a:rPr lang="en-GB" dirty="0"/>
              <a:t>Group: Alkali metals</a:t>
            </a:r>
          </a:p>
          <a:p>
            <a:r>
              <a:rPr lang="en-GB" dirty="0"/>
              <a:t>You only need to use six elements from two different groups.</a:t>
            </a:r>
          </a:p>
        </p:txBody>
      </p:sp>
      <p:graphicFrame>
        <p:nvGraphicFramePr>
          <p:cNvPr id="54" name="Table 3">
            <a:extLst>
              <a:ext uri="{FF2B5EF4-FFF2-40B4-BE49-F238E27FC236}">
                <a16:creationId xmlns:a16="http://schemas.microsoft.com/office/drawing/2014/main" id="{03931F37-EA7A-47B7-8248-BC99CEE3D029}"/>
              </a:ext>
            </a:extLst>
          </p:cNvPr>
          <p:cNvGraphicFramePr>
            <a:graphicFrameLocks noGrp="1"/>
          </p:cNvGraphicFramePr>
          <p:nvPr>
            <p:extLst>
              <p:ext uri="{D42A27DB-BD31-4B8C-83A1-F6EECF244321}">
                <p14:modId xmlns:p14="http://schemas.microsoft.com/office/powerpoint/2010/main" val="1728144083"/>
              </p:ext>
            </p:extLst>
          </p:nvPr>
        </p:nvGraphicFramePr>
        <p:xfrm>
          <a:off x="311297" y="2450061"/>
          <a:ext cx="7705654" cy="741680"/>
        </p:xfrm>
        <a:graphic>
          <a:graphicData uri="http://schemas.openxmlformats.org/drawingml/2006/table">
            <a:tbl>
              <a:tblPr firstCol="1" bandRow="1">
                <a:tableStyleId>{00A15C55-8517-42AA-B614-E9B94910E393}</a:tableStyleId>
              </a:tblPr>
              <a:tblGrid>
                <a:gridCol w="547554">
                  <a:extLst>
                    <a:ext uri="{9D8B030D-6E8A-4147-A177-3AD203B41FA5}">
                      <a16:colId xmlns:a16="http://schemas.microsoft.com/office/drawing/2014/main" val="1361074762"/>
                    </a:ext>
                  </a:extLst>
                </a:gridCol>
                <a:gridCol w="715810">
                  <a:extLst>
                    <a:ext uri="{9D8B030D-6E8A-4147-A177-3AD203B41FA5}">
                      <a16:colId xmlns:a16="http://schemas.microsoft.com/office/drawing/2014/main" val="1048701107"/>
                    </a:ext>
                  </a:extLst>
                </a:gridCol>
                <a:gridCol w="715810">
                  <a:extLst>
                    <a:ext uri="{9D8B030D-6E8A-4147-A177-3AD203B41FA5}">
                      <a16:colId xmlns:a16="http://schemas.microsoft.com/office/drawing/2014/main" val="931376738"/>
                    </a:ext>
                  </a:extLst>
                </a:gridCol>
                <a:gridCol w="715810">
                  <a:extLst>
                    <a:ext uri="{9D8B030D-6E8A-4147-A177-3AD203B41FA5}">
                      <a16:colId xmlns:a16="http://schemas.microsoft.com/office/drawing/2014/main" val="967089754"/>
                    </a:ext>
                  </a:extLst>
                </a:gridCol>
                <a:gridCol w="715810">
                  <a:extLst>
                    <a:ext uri="{9D8B030D-6E8A-4147-A177-3AD203B41FA5}">
                      <a16:colId xmlns:a16="http://schemas.microsoft.com/office/drawing/2014/main" val="2153653546"/>
                    </a:ext>
                  </a:extLst>
                </a:gridCol>
                <a:gridCol w="715810">
                  <a:extLst>
                    <a:ext uri="{9D8B030D-6E8A-4147-A177-3AD203B41FA5}">
                      <a16:colId xmlns:a16="http://schemas.microsoft.com/office/drawing/2014/main" val="623126231"/>
                    </a:ext>
                  </a:extLst>
                </a:gridCol>
                <a:gridCol w="715810">
                  <a:extLst>
                    <a:ext uri="{9D8B030D-6E8A-4147-A177-3AD203B41FA5}">
                      <a16:colId xmlns:a16="http://schemas.microsoft.com/office/drawing/2014/main" val="1455770619"/>
                    </a:ext>
                  </a:extLst>
                </a:gridCol>
                <a:gridCol w="715810">
                  <a:extLst>
                    <a:ext uri="{9D8B030D-6E8A-4147-A177-3AD203B41FA5}">
                      <a16:colId xmlns:a16="http://schemas.microsoft.com/office/drawing/2014/main" val="4078878830"/>
                    </a:ext>
                  </a:extLst>
                </a:gridCol>
                <a:gridCol w="715810">
                  <a:extLst>
                    <a:ext uri="{9D8B030D-6E8A-4147-A177-3AD203B41FA5}">
                      <a16:colId xmlns:a16="http://schemas.microsoft.com/office/drawing/2014/main" val="3930477031"/>
                    </a:ext>
                  </a:extLst>
                </a:gridCol>
                <a:gridCol w="715810">
                  <a:extLst>
                    <a:ext uri="{9D8B030D-6E8A-4147-A177-3AD203B41FA5}">
                      <a16:colId xmlns:a16="http://schemas.microsoft.com/office/drawing/2014/main" val="986571664"/>
                    </a:ext>
                  </a:extLst>
                </a:gridCol>
                <a:gridCol w="715810">
                  <a:extLst>
                    <a:ext uri="{9D8B030D-6E8A-4147-A177-3AD203B41FA5}">
                      <a16:colId xmlns:a16="http://schemas.microsoft.com/office/drawing/2014/main" val="3040314480"/>
                    </a:ext>
                  </a:extLst>
                </a:gridCol>
              </a:tblGrid>
              <a:tr h="370840">
                <a:tc>
                  <a:txBody>
                    <a:bodyPr/>
                    <a:lstStyle/>
                    <a:p>
                      <a:pPr algn="ctr"/>
                      <a:r>
                        <a:rPr lang="en-GB" sz="1100" dirty="0"/>
                        <a:t>Mark</a:t>
                      </a:r>
                    </a:p>
                  </a:txBody>
                  <a:tcPr anchor="ctr"/>
                </a:tc>
                <a:tc>
                  <a:txBody>
                    <a:bodyPr/>
                    <a:lstStyle/>
                    <a:p>
                      <a:pPr algn="ctr"/>
                      <a:r>
                        <a:rPr lang="en-GB" sz="1100" dirty="0">
                          <a:solidFill>
                            <a:srgbClr val="595959"/>
                          </a:solidFill>
                        </a:rPr>
                        <a:t>&lt;2</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13</a:t>
                      </a:r>
                    </a:p>
                  </a:txBody>
                  <a:tcPr anchor="ctr"/>
                </a:tc>
                <a:tc>
                  <a:txBody>
                    <a:bodyPr/>
                    <a:lstStyle/>
                    <a:p>
                      <a:pPr algn="ctr"/>
                      <a:r>
                        <a:rPr lang="en-GB" sz="1100" dirty="0">
                          <a:solidFill>
                            <a:srgbClr val="595959"/>
                          </a:solidFill>
                        </a:rPr>
                        <a:t>22</a:t>
                      </a:r>
                    </a:p>
                  </a:txBody>
                  <a:tcPr anchor="ctr"/>
                </a:tc>
                <a:tc>
                  <a:txBody>
                    <a:bodyPr/>
                    <a:lstStyle/>
                    <a:p>
                      <a:pPr algn="ctr"/>
                      <a:r>
                        <a:rPr lang="en-GB" sz="1100" dirty="0">
                          <a:solidFill>
                            <a:srgbClr val="595959"/>
                          </a:solidFill>
                        </a:rPr>
                        <a:t>31</a:t>
                      </a:r>
                    </a:p>
                  </a:txBody>
                  <a:tcPr anchor="ctr"/>
                </a:tc>
                <a:tc>
                  <a:txBody>
                    <a:bodyPr/>
                    <a:lstStyle/>
                    <a:p>
                      <a:pPr algn="ctr"/>
                      <a:r>
                        <a:rPr lang="en-GB" sz="1100" dirty="0">
                          <a:solidFill>
                            <a:srgbClr val="595959"/>
                          </a:solidFill>
                        </a:rPr>
                        <a:t>41</a:t>
                      </a:r>
                    </a:p>
                  </a:txBody>
                  <a:tcPr anchor="ctr"/>
                </a:tc>
                <a:tc>
                  <a:txBody>
                    <a:bodyPr/>
                    <a:lstStyle/>
                    <a:p>
                      <a:pPr algn="ctr"/>
                      <a:r>
                        <a:rPr lang="en-GB" sz="1100" dirty="0">
                          <a:solidFill>
                            <a:srgbClr val="595959"/>
                          </a:solidFill>
                        </a:rPr>
                        <a:t>54</a:t>
                      </a:r>
                    </a:p>
                  </a:txBody>
                  <a:tcPr anchor="ctr"/>
                </a:tc>
                <a:tc>
                  <a:txBody>
                    <a:bodyPr/>
                    <a:lstStyle/>
                    <a:p>
                      <a:pPr algn="ctr"/>
                      <a:r>
                        <a:rPr lang="en-GB" sz="1100" dirty="0">
                          <a:solidFill>
                            <a:srgbClr val="595959"/>
                          </a:solidFill>
                        </a:rPr>
                        <a:t>67</a:t>
                      </a:r>
                    </a:p>
                  </a:txBody>
                  <a:tcPr anchor="ctr"/>
                </a:tc>
                <a:tc>
                  <a:txBody>
                    <a:bodyPr/>
                    <a:lstStyle/>
                    <a:p>
                      <a:pPr algn="ctr"/>
                      <a:r>
                        <a:rPr lang="en-GB" sz="1100" dirty="0">
                          <a:solidFill>
                            <a:srgbClr val="595959"/>
                          </a:solidFill>
                        </a:rPr>
                        <a:t>80</a:t>
                      </a:r>
                    </a:p>
                  </a:txBody>
                  <a:tcPr anchor="ctr"/>
                </a:tc>
                <a:extLst>
                  <a:ext uri="{0D108BD9-81ED-4DB2-BD59-A6C34878D82A}">
                    <a16:rowId xmlns:a16="http://schemas.microsoft.com/office/drawing/2014/main" val="4235674836"/>
                  </a:ext>
                </a:extLst>
              </a:tr>
              <a:tr h="370840">
                <a:tc>
                  <a:txBody>
                    <a:bodyPr/>
                    <a:lstStyle/>
                    <a:p>
                      <a:pPr algn="ctr"/>
                      <a:r>
                        <a:rPr lang="en-GB" sz="1100" dirty="0">
                          <a:solidFill>
                            <a:schemeClr val="bg1"/>
                          </a:solidFill>
                        </a:rPr>
                        <a:t>Grade</a:t>
                      </a:r>
                    </a:p>
                  </a:txBody>
                  <a:tcPr anchor="ctr"/>
                </a:tc>
                <a:tc>
                  <a:txBody>
                    <a:bodyPr/>
                    <a:lstStyle/>
                    <a:p>
                      <a:pPr algn="ctr"/>
                      <a:r>
                        <a:rPr lang="en-GB" sz="1100" dirty="0">
                          <a:solidFill>
                            <a:srgbClr val="595959"/>
                          </a:solidFill>
                        </a:rPr>
                        <a:t>U</a:t>
                      </a:r>
                    </a:p>
                  </a:txBody>
                  <a:tcPr anchor="ctr"/>
                </a:tc>
                <a:tc>
                  <a:txBody>
                    <a:bodyPr/>
                    <a:lstStyle/>
                    <a:p>
                      <a:pPr algn="ctr"/>
                      <a:r>
                        <a:rPr lang="en-GB" sz="1100" dirty="0">
                          <a:solidFill>
                            <a:srgbClr val="595959"/>
                          </a:solidFill>
                        </a:rPr>
                        <a:t>1</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3</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5</a:t>
                      </a:r>
                    </a:p>
                  </a:txBody>
                  <a:tcPr anchor="ctr"/>
                </a:tc>
                <a:tc>
                  <a:txBody>
                    <a:bodyPr/>
                    <a:lstStyle/>
                    <a:p>
                      <a:pPr algn="ctr"/>
                      <a:r>
                        <a:rPr lang="en-GB" sz="1100" dirty="0">
                          <a:solidFill>
                            <a:srgbClr val="595959"/>
                          </a:solidFill>
                        </a:rPr>
                        <a:t>6</a:t>
                      </a:r>
                    </a:p>
                  </a:txBody>
                  <a:tcPr anchor="ctr"/>
                </a:tc>
                <a:tc>
                  <a:txBody>
                    <a:bodyPr/>
                    <a:lstStyle/>
                    <a:p>
                      <a:pPr algn="ctr"/>
                      <a:r>
                        <a:rPr lang="en-GB" sz="1100" dirty="0">
                          <a:solidFill>
                            <a:srgbClr val="595959"/>
                          </a:solidFill>
                        </a:rPr>
                        <a:t>7</a:t>
                      </a:r>
                    </a:p>
                  </a:txBody>
                  <a:tcPr anchor="ctr"/>
                </a:tc>
                <a:tc>
                  <a:txBody>
                    <a:bodyPr/>
                    <a:lstStyle/>
                    <a:p>
                      <a:pPr algn="ctr"/>
                      <a:r>
                        <a:rPr lang="en-GB" sz="1100" dirty="0">
                          <a:solidFill>
                            <a:srgbClr val="595959"/>
                          </a:solidFill>
                        </a:rPr>
                        <a:t>8</a:t>
                      </a:r>
                    </a:p>
                  </a:txBody>
                  <a:tcPr anchor="ctr"/>
                </a:tc>
                <a:tc>
                  <a:txBody>
                    <a:bodyPr/>
                    <a:lstStyle/>
                    <a:p>
                      <a:pPr algn="ctr"/>
                      <a:r>
                        <a:rPr lang="en-GB" sz="1100" dirty="0">
                          <a:solidFill>
                            <a:srgbClr val="595959"/>
                          </a:solidFill>
                        </a:rPr>
                        <a:t>9</a:t>
                      </a:r>
                    </a:p>
                  </a:txBody>
                  <a:tcPr anchor="ctr"/>
                </a:tc>
                <a:extLst>
                  <a:ext uri="{0D108BD9-81ED-4DB2-BD59-A6C34878D82A}">
                    <a16:rowId xmlns:a16="http://schemas.microsoft.com/office/drawing/2014/main" val="750772158"/>
                  </a:ext>
                </a:extLst>
              </a:tr>
            </a:tbl>
          </a:graphicData>
        </a:graphic>
      </p:graphicFrame>
      <p:pic>
        <p:nvPicPr>
          <p:cNvPr id="55" name="Graphic 54">
            <a:extLst>
              <a:ext uri="{FF2B5EF4-FFF2-40B4-BE49-F238E27FC236}">
                <a16:creationId xmlns:a16="http://schemas.microsoft.com/office/drawing/2014/main" id="{8E180A65-8726-4058-ADEF-7A8F4F8D07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54881"/>
            <a:ext cx="1080000" cy="1080000"/>
          </a:xfrm>
          <a:prstGeom prst="rect">
            <a:avLst/>
          </a:prstGeom>
        </p:spPr>
      </p:pic>
      <p:pic>
        <p:nvPicPr>
          <p:cNvPr id="56" name="Graphic 55">
            <a:extLst>
              <a:ext uri="{FF2B5EF4-FFF2-40B4-BE49-F238E27FC236}">
                <a16:creationId xmlns:a16="http://schemas.microsoft.com/office/drawing/2014/main" id="{157841C4-613F-4A1E-92ED-16F69A8831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0000" y="3542423"/>
            <a:ext cx="1080000" cy="1080000"/>
          </a:xfrm>
          <a:prstGeom prst="rect">
            <a:avLst/>
          </a:prstGeom>
        </p:spPr>
      </p:pic>
    </p:spTree>
    <p:extLst>
      <p:ext uri="{BB962C8B-B14F-4D97-AF65-F5344CB8AC3E}">
        <p14:creationId xmlns:p14="http://schemas.microsoft.com/office/powerpoint/2010/main" val="58614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41D18C6-E2D6-458A-AA3B-3248B3107766}"/>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Day format problem:</a:t>
            </a:r>
          </a:p>
          <a:p>
            <a:r>
              <a:rPr lang="en-GB" dirty="0"/>
              <a:t>3 points.</a:t>
            </a:r>
          </a:p>
          <a:p>
            <a:r>
              <a:rPr lang="en-GB" dirty="0"/>
              <a:t>Write a function called </a:t>
            </a:r>
            <a:r>
              <a:rPr lang="en-GB" dirty="0" err="1"/>
              <a:t>DayFormat</a:t>
            </a:r>
            <a:r>
              <a:rPr lang="en-GB" dirty="0"/>
              <a:t> that takes two parameters, the day as a number (e.g. Monday is 1, Tuesday is 2) and the output format required. The function should return the day formatted as shown:</a:t>
            </a:r>
          </a:p>
          <a:p>
            <a:endParaRPr lang="en-GB" dirty="0"/>
          </a:p>
          <a:p>
            <a:endParaRPr lang="en-GB" dirty="0"/>
          </a:p>
          <a:p>
            <a:endParaRPr lang="en-GB" dirty="0"/>
          </a:p>
          <a:p>
            <a:endParaRPr lang="en-GB" dirty="0"/>
          </a:p>
          <a:p>
            <a:endParaRPr lang="en-GB" dirty="0"/>
          </a:p>
          <a:p>
            <a:endParaRPr lang="en-GB" dirty="0"/>
          </a:p>
          <a:p>
            <a:endParaRPr lang="en-GB" dirty="0"/>
          </a:p>
          <a:p>
            <a:r>
              <a:rPr lang="en-GB" dirty="0"/>
              <a:t>E.g. </a:t>
            </a:r>
            <a:r>
              <a:rPr lang="en-GB" dirty="0" err="1"/>
              <a:t>DayFormat</a:t>
            </a:r>
            <a:r>
              <a:rPr lang="en-GB" dirty="0"/>
              <a:t>(2, "day") would return Tuesday.</a:t>
            </a:r>
          </a:p>
        </p:txBody>
      </p:sp>
      <p:graphicFrame>
        <p:nvGraphicFramePr>
          <p:cNvPr id="9" name="Table 8">
            <a:extLst>
              <a:ext uri="{FF2B5EF4-FFF2-40B4-BE49-F238E27FC236}">
                <a16:creationId xmlns:a16="http://schemas.microsoft.com/office/drawing/2014/main" id="{E2A68DE0-306B-4214-8368-30E85B28317B}"/>
              </a:ext>
            </a:extLst>
          </p:cNvPr>
          <p:cNvGraphicFramePr>
            <a:graphicFrameLocks noGrp="1"/>
          </p:cNvGraphicFramePr>
          <p:nvPr>
            <p:extLst>
              <p:ext uri="{D42A27DB-BD31-4B8C-83A1-F6EECF244321}">
                <p14:modId xmlns:p14="http://schemas.microsoft.com/office/powerpoint/2010/main" val="4290470537"/>
              </p:ext>
            </p:extLst>
          </p:nvPr>
        </p:nvGraphicFramePr>
        <p:xfrm>
          <a:off x="311298" y="2428796"/>
          <a:ext cx="5834321" cy="148336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Parameter</a:t>
                      </a:r>
                    </a:p>
                  </a:txBody>
                  <a:tcPr anchor="ctr"/>
                </a:tc>
                <a:tc>
                  <a:txBody>
                    <a:bodyPr/>
                    <a:lstStyle/>
                    <a:p>
                      <a:r>
                        <a:rPr lang="en-GB" sz="1100" dirty="0"/>
                        <a:t>Format returned</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day</a:t>
                      </a:r>
                    </a:p>
                  </a:txBody>
                  <a:tcPr anchor="ctr"/>
                </a:tc>
                <a:tc>
                  <a:txBody>
                    <a:bodyPr/>
                    <a:lstStyle/>
                    <a:p>
                      <a:r>
                        <a:rPr lang="en-GB" sz="1100" kern="1200" dirty="0">
                          <a:solidFill>
                            <a:srgbClr val="595959"/>
                          </a:solidFill>
                          <a:effectLst/>
                        </a:rPr>
                        <a:t>Monday, Tuesday, Wednesday, Thursday, Friday, Saturday, Sunday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err="1">
                          <a:solidFill>
                            <a:srgbClr val="595959"/>
                          </a:solidFill>
                        </a:rPr>
                        <a:t>shortday</a:t>
                      </a:r>
                      <a:endParaRPr lang="en-GB" sz="1100" dirty="0">
                        <a:solidFill>
                          <a:srgbClr val="595959"/>
                        </a:solidFill>
                      </a:endParaRPr>
                    </a:p>
                  </a:txBody>
                  <a:tcPr anchor="ctr"/>
                </a:tc>
                <a:tc>
                  <a:txBody>
                    <a:bodyPr/>
                    <a:lstStyle/>
                    <a:p>
                      <a:r>
                        <a:rPr lang="en-GB" sz="1100" kern="1200" dirty="0">
                          <a:solidFill>
                            <a:srgbClr val="595959"/>
                          </a:solidFill>
                          <a:effectLst/>
                        </a:rPr>
                        <a:t>Mon, Tue, Wed, Thu, Fri, Sat, Sun</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char</a:t>
                      </a:r>
                    </a:p>
                  </a:txBody>
                  <a:tcPr anchor="ctr"/>
                </a:tc>
                <a:tc>
                  <a:txBody>
                    <a:bodyPr/>
                    <a:lstStyle/>
                    <a:p>
                      <a:r>
                        <a:rPr lang="en-GB" sz="1100" kern="1200" dirty="0">
                          <a:solidFill>
                            <a:srgbClr val="595959"/>
                          </a:solidFill>
                          <a:effectLst/>
                        </a:rPr>
                        <a:t>M, Tu, W, Th, F, Sa, </a:t>
                      </a:r>
                      <a:r>
                        <a:rPr lang="en-GB" sz="1100" kern="1200" dirty="0" err="1">
                          <a:solidFill>
                            <a:srgbClr val="595959"/>
                          </a:solidFill>
                          <a:effectLst/>
                        </a:rPr>
                        <a:t>Su</a:t>
                      </a:r>
                      <a:endParaRPr lang="en-GB" sz="1100" dirty="0">
                        <a:solidFill>
                          <a:srgbClr val="595959"/>
                        </a:solidFill>
                      </a:endParaRPr>
                    </a:p>
                  </a:txBody>
                  <a:tcPr anchor="ctr"/>
                </a:tc>
                <a:extLst>
                  <a:ext uri="{0D108BD9-81ED-4DB2-BD59-A6C34878D82A}">
                    <a16:rowId xmlns:a16="http://schemas.microsoft.com/office/drawing/2014/main" val="3780042906"/>
                  </a:ext>
                </a:extLst>
              </a:tr>
            </a:tbl>
          </a:graphicData>
        </a:graphic>
      </p:graphicFrame>
      <p:pic>
        <p:nvPicPr>
          <p:cNvPr id="10" name="Graphic 9">
            <a:extLst>
              <a:ext uri="{FF2B5EF4-FFF2-40B4-BE49-F238E27FC236}">
                <a16:creationId xmlns:a16="http://schemas.microsoft.com/office/drawing/2014/main" id="{8EB7DD4A-3519-4EB7-A5B4-770B347F8B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56432"/>
            <a:ext cx="1080000" cy="1080000"/>
          </a:xfrm>
          <a:prstGeom prst="rect">
            <a:avLst/>
          </a:prstGeom>
        </p:spPr>
      </p:pic>
    </p:spTree>
    <p:extLst>
      <p:ext uri="{BB962C8B-B14F-4D97-AF65-F5344CB8AC3E}">
        <p14:creationId xmlns:p14="http://schemas.microsoft.com/office/powerpoint/2010/main" val="350646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6151E-CB6C-4B99-9548-2EFA0D77B712}"/>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90501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BD0B03-9594-45F9-9C8A-1E6A68C4A8C0}"/>
              </a:ext>
            </a:extLst>
          </p:cNvPr>
          <p:cNvSpPr>
            <a:spLocks noGrp="1"/>
          </p:cNvSpPr>
          <p:nvPr>
            <p:ph type="body" sz="quarter" idx="10"/>
          </p:nvPr>
        </p:nvSpPr>
        <p:spPr>
          <a:xfrm>
            <a:off x="216694" y="1388917"/>
            <a:ext cx="9436952" cy="322791"/>
          </a:xfrm>
        </p:spPr>
        <p:txBody>
          <a:bodyPr/>
          <a:lstStyle/>
          <a:p>
            <a:r>
              <a:rPr lang="en-GB" sz="1800" dirty="0">
                <a:solidFill>
                  <a:schemeClr val="accent3"/>
                </a:solidFill>
              </a:rPr>
              <a:t>Review your solutions:</a:t>
            </a:r>
          </a:p>
        </p:txBody>
      </p:sp>
      <p:graphicFrame>
        <p:nvGraphicFramePr>
          <p:cNvPr id="2" name="Table 5">
            <a:extLst>
              <a:ext uri="{FF2B5EF4-FFF2-40B4-BE49-F238E27FC236}">
                <a16:creationId xmlns:a16="http://schemas.microsoft.com/office/drawing/2014/main" id="{1CDE0AC9-87E3-4CA2-B1D8-866C93737F8F}"/>
              </a:ext>
            </a:extLst>
          </p:cNvPr>
          <p:cNvGraphicFramePr>
            <a:graphicFrameLocks noGrp="1"/>
          </p:cNvGraphicFramePr>
          <p:nvPr>
            <p:extLst>
              <p:ext uri="{D42A27DB-BD31-4B8C-83A1-F6EECF244321}">
                <p14:modId xmlns:p14="http://schemas.microsoft.com/office/powerpoint/2010/main" val="4211284012"/>
              </p:ext>
            </p:extLst>
          </p:nvPr>
        </p:nvGraphicFramePr>
        <p:xfrm>
          <a:off x="252353" y="1733550"/>
          <a:ext cx="9401293" cy="2595880"/>
        </p:xfrm>
        <a:graphic>
          <a:graphicData uri="http://schemas.openxmlformats.org/drawingml/2006/table">
            <a:tbl>
              <a:tblPr bandRow="1">
                <a:tableStyleId>{00A15C55-8517-42AA-B614-E9B94910E393}</a:tableStyleId>
              </a:tblPr>
              <a:tblGrid>
                <a:gridCol w="8004038">
                  <a:extLst>
                    <a:ext uri="{9D8B030D-6E8A-4147-A177-3AD203B41FA5}">
                      <a16:colId xmlns:a16="http://schemas.microsoft.com/office/drawing/2014/main" val="1464303887"/>
                    </a:ext>
                  </a:extLst>
                </a:gridCol>
                <a:gridCol w="1397255">
                  <a:extLst>
                    <a:ext uri="{9D8B030D-6E8A-4147-A177-3AD203B41FA5}">
                      <a16:colId xmlns:a16="http://schemas.microsoft.com/office/drawing/2014/main" val="2688058739"/>
                    </a:ext>
                  </a:extLst>
                </a:gridCol>
              </a:tblGrid>
              <a:tr h="370840">
                <a:tc>
                  <a:txBody>
                    <a:bodyPr/>
                    <a:lstStyle/>
                    <a:p>
                      <a:r>
                        <a:rPr lang="en-GB" sz="1100" b="1" dirty="0">
                          <a:solidFill>
                            <a:srgbClr val="595959"/>
                          </a:solidFill>
                        </a:rPr>
                        <a:t>Did you:</a:t>
                      </a:r>
                    </a:p>
                  </a:txBody>
                  <a:tcPr anchor="ctr"/>
                </a:tc>
                <a:tc>
                  <a:txBody>
                    <a:bodyPr/>
                    <a:lstStyle/>
                    <a:p>
                      <a:pPr algn="ctr"/>
                      <a:r>
                        <a:rPr lang="en-GB" sz="1100" b="1" dirty="0">
                          <a:solidFill>
                            <a:srgbClr val="595959"/>
                          </a:solidFill>
                        </a:rPr>
                        <a:t>Self-assess: Yes/No</a:t>
                      </a:r>
                    </a:p>
                  </a:txBody>
                  <a:tcPr anchor="ctr"/>
                </a:tc>
                <a:extLst>
                  <a:ext uri="{0D108BD9-81ED-4DB2-BD59-A6C34878D82A}">
                    <a16:rowId xmlns:a16="http://schemas.microsoft.com/office/drawing/2014/main" val="1408720081"/>
                  </a:ext>
                </a:extLst>
              </a:tr>
              <a:tr h="370840">
                <a:tc>
                  <a:txBody>
                    <a:bodyPr/>
                    <a:lstStyle/>
                    <a:p>
                      <a:r>
                        <a:rPr lang="en-GB" sz="1100" dirty="0">
                          <a:solidFill>
                            <a:srgbClr val="595959"/>
                          </a:solidFill>
                        </a:rPr>
                        <a:t>Complete all the requirements for the problems you solved?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2705630206"/>
                  </a:ext>
                </a:extLst>
              </a:tr>
              <a:tr h="370840">
                <a:tc>
                  <a:txBody>
                    <a:bodyPr/>
                    <a:lstStyle/>
                    <a:p>
                      <a:r>
                        <a:rPr lang="en-GB" sz="1100" dirty="0">
                          <a:solidFill>
                            <a:srgbClr val="595959"/>
                          </a:solidFill>
                        </a:rPr>
                        <a:t>Start your programs with a comment to describe what they do?</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527782377"/>
                  </a:ext>
                </a:extLst>
              </a:tr>
              <a:tr h="370840">
                <a:tc>
                  <a:txBody>
                    <a:bodyPr/>
                    <a:lstStyle/>
                    <a:p>
                      <a:r>
                        <a:rPr lang="en-GB" sz="1100" dirty="0">
                          <a:solidFill>
                            <a:srgbClr val="595959"/>
                          </a:solidFill>
                        </a:rPr>
                        <a:t>Use a subroutine for the main algorithm in your code?</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128378555"/>
                  </a:ext>
                </a:extLst>
              </a:tr>
              <a:tr h="370840">
                <a:tc>
                  <a:txBody>
                    <a:bodyPr/>
                    <a:lstStyle/>
                    <a:p>
                      <a:r>
                        <a:rPr lang="en-GB" sz="1100" dirty="0">
                          <a:solidFill>
                            <a:srgbClr val="595959"/>
                          </a:solidFill>
                        </a:rPr>
                        <a:t>Use a comment to describe what the subroutine does?</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66189188"/>
                  </a:ext>
                </a:extLst>
              </a:tr>
              <a:tr h="370840">
                <a:tc>
                  <a:txBody>
                    <a:bodyPr/>
                    <a:lstStyle/>
                    <a:p>
                      <a:r>
                        <a:rPr lang="en-GB" sz="1100" dirty="0">
                          <a:solidFill>
                            <a:srgbClr val="595959"/>
                          </a:solidFill>
                        </a:rPr>
                        <a:t>Use a comment after each program branch to explain the purpose of the section?</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514976910"/>
                  </a:ext>
                </a:extLst>
              </a:tr>
              <a:tr h="370840">
                <a:tc>
                  <a:txBody>
                    <a:bodyPr/>
                    <a:lstStyle/>
                    <a:p>
                      <a:r>
                        <a:rPr lang="en-GB" sz="1100" dirty="0">
                          <a:solidFill>
                            <a:srgbClr val="595959"/>
                          </a:solidFill>
                        </a:rPr>
                        <a:t>Use variable names that describe the data they hold?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1619168858"/>
                  </a:ext>
                </a:extLst>
              </a:tr>
            </a:tbl>
          </a:graphicData>
        </a:graphic>
      </p:graphicFrame>
      <p:pic>
        <p:nvPicPr>
          <p:cNvPr id="5" name="Graphic 4" descr="Checkmark">
            <a:extLst>
              <a:ext uri="{FF2B5EF4-FFF2-40B4-BE49-F238E27FC236}">
                <a16:creationId xmlns:a16="http://schemas.microsoft.com/office/drawing/2014/main" id="{9936167B-4D07-4FCE-9DE7-AD66F1745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4054" y="2040674"/>
            <a:ext cx="507376" cy="507376"/>
          </a:xfrm>
          <a:prstGeom prst="rect">
            <a:avLst/>
          </a:prstGeom>
        </p:spPr>
      </p:pic>
      <p:pic>
        <p:nvPicPr>
          <p:cNvPr id="6" name="Graphic 5" descr="Checkmark">
            <a:extLst>
              <a:ext uri="{FF2B5EF4-FFF2-40B4-BE49-F238E27FC236}">
                <a16:creationId xmlns:a16="http://schemas.microsoft.com/office/drawing/2014/main" id="{9811BF20-1B26-4504-A48D-CD851F355A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5173" y="2387736"/>
            <a:ext cx="507376" cy="507376"/>
          </a:xfrm>
          <a:prstGeom prst="rect">
            <a:avLst/>
          </a:prstGeom>
        </p:spPr>
      </p:pic>
      <p:pic>
        <p:nvPicPr>
          <p:cNvPr id="7" name="Graphic 6" descr="Checkmark">
            <a:extLst>
              <a:ext uri="{FF2B5EF4-FFF2-40B4-BE49-F238E27FC236}">
                <a16:creationId xmlns:a16="http://schemas.microsoft.com/office/drawing/2014/main" id="{58AE9114-A8B0-45A8-881D-8422121F3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0788" y="2777802"/>
            <a:ext cx="507376" cy="507376"/>
          </a:xfrm>
          <a:prstGeom prst="rect">
            <a:avLst/>
          </a:prstGeom>
        </p:spPr>
      </p:pic>
      <p:pic>
        <p:nvPicPr>
          <p:cNvPr id="8" name="Graphic 7" descr="Checkmark">
            <a:extLst>
              <a:ext uri="{FF2B5EF4-FFF2-40B4-BE49-F238E27FC236}">
                <a16:creationId xmlns:a16="http://schemas.microsoft.com/office/drawing/2014/main" id="{BFD729E4-872A-4F1B-AD33-2862E05E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6403" y="3167868"/>
            <a:ext cx="507376" cy="507376"/>
          </a:xfrm>
          <a:prstGeom prst="rect">
            <a:avLst/>
          </a:prstGeom>
        </p:spPr>
      </p:pic>
      <p:pic>
        <p:nvPicPr>
          <p:cNvPr id="9" name="Graphic 8" descr="Checkmark">
            <a:extLst>
              <a:ext uri="{FF2B5EF4-FFF2-40B4-BE49-F238E27FC236}">
                <a16:creationId xmlns:a16="http://schemas.microsoft.com/office/drawing/2014/main" id="{0403CBEA-BB4E-4D8C-AECA-0FB70C4789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2018" y="3557934"/>
            <a:ext cx="507376" cy="507376"/>
          </a:xfrm>
          <a:prstGeom prst="rect">
            <a:avLst/>
          </a:prstGeom>
        </p:spPr>
      </p:pic>
      <p:pic>
        <p:nvPicPr>
          <p:cNvPr id="10" name="Graphic 9" descr="Checkmark">
            <a:extLst>
              <a:ext uri="{FF2B5EF4-FFF2-40B4-BE49-F238E27FC236}">
                <a16:creationId xmlns:a16="http://schemas.microsoft.com/office/drawing/2014/main" id="{A00AEADF-C7F3-443C-BE16-E880C26929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9211" y="3855706"/>
            <a:ext cx="507376" cy="507376"/>
          </a:xfrm>
          <a:prstGeom prst="rect">
            <a:avLst/>
          </a:prstGeom>
        </p:spPr>
      </p:pic>
    </p:spTree>
    <p:extLst>
      <p:ext uri="{BB962C8B-B14F-4D97-AF65-F5344CB8AC3E}">
        <p14:creationId xmlns:p14="http://schemas.microsoft.com/office/powerpoint/2010/main" val="360108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return eligibility to drive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a:lnSpc>
                <a:spcPct val="100000"/>
              </a:lnSpc>
              <a:spcBef>
                <a:spcPts val="0"/>
              </a:spcBef>
            </a:pPr>
            <a:r>
              <a:rPr lang="en-GB" dirty="0">
                <a:solidFill>
                  <a:schemeClr val="accent1"/>
                </a:solidFill>
                <a:latin typeface="Consolas" panose="020B0609020204030204" pitchFamily="49" charset="0"/>
              </a:rPr>
              <a:t>    if Age &gt; 17:</a:t>
            </a:r>
          </a:p>
          <a:p>
            <a:pPr>
              <a:lnSpc>
                <a:spcPct val="100000"/>
              </a:lnSpc>
              <a:spcBef>
                <a:spcPts val="0"/>
              </a:spcBef>
            </a:pPr>
            <a:r>
              <a:rPr lang="en-GB" dirty="0">
                <a:solidFill>
                  <a:schemeClr val="accent1"/>
                </a:solidFill>
                <a:latin typeface="Consolas" panose="020B0609020204030204" pitchFamily="49" charset="0"/>
              </a:rPr>
              <a:t>        print("You are old enough to learn to drive a car.")</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print("You are not old enough to learn to drive a car.")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sp>
        <p:nvSpPr>
          <p:cNvPr id="4" name="Rectangle: Rounded Corners 3">
            <a:extLst>
              <a:ext uri="{FF2B5EF4-FFF2-40B4-BE49-F238E27FC236}">
                <a16:creationId xmlns:a16="http://schemas.microsoft.com/office/drawing/2014/main" id="{85E85744-56CB-4502-90BD-773D163C3CA0}"/>
              </a:ext>
            </a:extLst>
          </p:cNvPr>
          <p:cNvSpPr/>
          <p:nvPr/>
        </p:nvSpPr>
        <p:spPr>
          <a:xfrm>
            <a:off x="5550195" y="954701"/>
            <a:ext cx="4103451"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you are old enough to drive a car if Age is greater than or equal to 17.</a:t>
            </a:r>
          </a:p>
        </p:txBody>
      </p:sp>
      <p:sp>
        <p:nvSpPr>
          <p:cNvPr id="7" name="Speech Bubble: Rectangle with Corners Rounded 6">
            <a:extLst>
              <a:ext uri="{FF2B5EF4-FFF2-40B4-BE49-F238E27FC236}">
                <a16:creationId xmlns:a16="http://schemas.microsoft.com/office/drawing/2014/main" id="{0DC779F6-B285-4E11-BEDB-18E0C6A5FF9C}"/>
              </a:ext>
            </a:extLst>
          </p:cNvPr>
          <p:cNvSpPr/>
          <p:nvPr/>
        </p:nvSpPr>
        <p:spPr>
          <a:xfrm>
            <a:off x="3285863" y="3334870"/>
            <a:ext cx="5517360" cy="654413"/>
          </a:xfrm>
          <a:prstGeom prst="wedgeRoundRectCallout">
            <a:avLst>
              <a:gd name="adj1" fmla="val -58884"/>
              <a:gd name="adj2" fmla="val -52234"/>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Tabs are used to indicate which sections of code to execute.</a:t>
            </a:r>
          </a:p>
          <a:p>
            <a:pPr marL="171450" indent="-171450">
              <a:buFont typeface="Arial" panose="020B0604020202020204" pitchFamily="34" charset="0"/>
              <a:buChar char="•"/>
            </a:pPr>
            <a:r>
              <a:rPr lang="en-GB" sz="1100" dirty="0">
                <a:solidFill>
                  <a:srgbClr val="595959"/>
                </a:solidFill>
              </a:rPr>
              <a:t>Code in the “else” section is only executed if Age was less than 17.</a:t>
            </a:r>
          </a:p>
        </p:txBody>
      </p:sp>
      <p:sp>
        <p:nvSpPr>
          <p:cNvPr id="13" name="Speech Bubble: Rectangle with Corners Rounded 12">
            <a:extLst>
              <a:ext uri="{FF2B5EF4-FFF2-40B4-BE49-F238E27FC236}">
                <a16:creationId xmlns:a16="http://schemas.microsoft.com/office/drawing/2014/main" id="{0CD5F70C-7ADA-4BBA-9C31-950E698B7EC7}"/>
              </a:ext>
            </a:extLst>
          </p:cNvPr>
          <p:cNvSpPr/>
          <p:nvPr/>
        </p:nvSpPr>
        <p:spPr>
          <a:xfrm>
            <a:off x="2507423" y="1784970"/>
            <a:ext cx="5910202" cy="700586"/>
          </a:xfrm>
          <a:prstGeom prst="wedgeRoundRectCallout">
            <a:avLst>
              <a:gd name="adj1" fmla="val -62827"/>
              <a:gd name="adj2" fmla="val 46711"/>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err="1">
                <a:solidFill>
                  <a:srgbClr val="595959"/>
                </a:solidFill>
              </a:rPr>
              <a:t>CheckAge</a:t>
            </a:r>
            <a:r>
              <a:rPr lang="en-GB" sz="1100" dirty="0">
                <a:solidFill>
                  <a:srgbClr val="595959"/>
                </a:solidFill>
              </a:rPr>
              <a:t> is a subroutine. Because it doesn’t return any values it is also known as a procedure.</a:t>
            </a:r>
          </a:p>
          <a:p>
            <a:pPr marL="171450" indent="-171450">
              <a:buFont typeface="Arial" panose="020B0604020202020204" pitchFamily="34" charset="0"/>
              <a:buChar char="•"/>
            </a:pPr>
            <a:r>
              <a:rPr lang="en-GB" sz="1100" dirty="0">
                <a:solidFill>
                  <a:srgbClr val="595959"/>
                </a:solidFill>
              </a:rPr>
              <a:t>Age is a parameter holding the number 14 that was passed into the </a:t>
            </a:r>
            <a:r>
              <a:rPr lang="en-GB" sz="1100" dirty="0" err="1">
                <a:solidFill>
                  <a:srgbClr val="595959"/>
                </a:solidFill>
              </a:rPr>
              <a:t>CheckAge</a:t>
            </a:r>
            <a:r>
              <a:rPr lang="en-GB" sz="1100" dirty="0">
                <a:solidFill>
                  <a:srgbClr val="595959"/>
                </a:solidFill>
              </a:rPr>
              <a:t> subroutine.</a:t>
            </a:r>
          </a:p>
          <a:p>
            <a:pPr marL="171450" indent="-171450">
              <a:buFont typeface="Arial" panose="020B0604020202020204" pitchFamily="34" charset="0"/>
              <a:buChar char="•"/>
            </a:pPr>
            <a:r>
              <a:rPr lang="en-GB" sz="1100" dirty="0">
                <a:solidFill>
                  <a:srgbClr val="595959"/>
                </a:solidFill>
              </a:rPr>
              <a:t>Age is a whole number, known as an integer.</a:t>
            </a:r>
          </a:p>
        </p:txBody>
      </p:sp>
      <p:sp>
        <p:nvSpPr>
          <p:cNvPr id="5" name="Speech Bubble: Rectangle with Corners Rounded 4">
            <a:extLst>
              <a:ext uri="{FF2B5EF4-FFF2-40B4-BE49-F238E27FC236}">
                <a16:creationId xmlns:a16="http://schemas.microsoft.com/office/drawing/2014/main" id="{3CA85858-D864-4D36-AD73-87C6BBFEDE7C}"/>
              </a:ext>
            </a:extLst>
          </p:cNvPr>
          <p:cNvSpPr/>
          <p:nvPr/>
        </p:nvSpPr>
        <p:spPr>
          <a:xfrm>
            <a:off x="3285863" y="2592565"/>
            <a:ext cx="6178772" cy="654413"/>
          </a:xfrm>
          <a:prstGeom prst="wedgeRoundRectCallout">
            <a:avLst>
              <a:gd name="adj1" fmla="val -74576"/>
              <a:gd name="adj2" fmla="val -39723"/>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The decision about the next section of code to execute is determined by the “if” selection command.</a:t>
            </a:r>
          </a:p>
          <a:p>
            <a:pPr marL="171450" indent="-171450">
              <a:buFont typeface="Arial" panose="020B0604020202020204" pitchFamily="34" charset="0"/>
              <a:buChar char="•"/>
            </a:pPr>
            <a:r>
              <a:rPr lang="en-GB" sz="1100" dirty="0">
                <a:solidFill>
                  <a:srgbClr val="595959"/>
                </a:solidFill>
              </a:rPr>
              <a:t>The logical check if Age is greater or equal to 17 performed by the ALU is known as a condition.</a:t>
            </a:r>
          </a:p>
          <a:p>
            <a:pPr marL="171450" indent="-171450">
              <a:buFont typeface="Arial" panose="020B0604020202020204" pitchFamily="34" charset="0"/>
              <a:buChar char="•"/>
            </a:pPr>
            <a:r>
              <a:rPr lang="en-GB" sz="1100" dirty="0">
                <a:solidFill>
                  <a:srgbClr val="595959"/>
                </a:solidFill>
              </a:rPr>
              <a:t>Note there is no ≥ symbol in programming. That’s maths! Use &gt;= instead.</a:t>
            </a:r>
          </a:p>
        </p:txBody>
      </p:sp>
    </p:spTree>
    <p:extLst>
      <p:ext uri="{BB962C8B-B14F-4D97-AF65-F5344CB8AC3E}">
        <p14:creationId xmlns:p14="http://schemas.microsoft.com/office/powerpoint/2010/main" val="2819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Tree>
    <p:extLst>
      <p:ext uri="{BB962C8B-B14F-4D97-AF65-F5344CB8AC3E}">
        <p14:creationId xmlns:p14="http://schemas.microsoft.com/office/powerpoint/2010/main" val="284619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
        <p:nvSpPr>
          <p:cNvPr id="2" name="Rectangle: Rounded Corners 1">
            <a:extLst>
              <a:ext uri="{FF2B5EF4-FFF2-40B4-BE49-F238E27FC236}">
                <a16:creationId xmlns:a16="http://schemas.microsoft.com/office/drawing/2014/main" id="{7CE9240E-FF78-42DA-B1C9-6811FF67FCB8}"/>
              </a:ext>
            </a:extLst>
          </p:cNvPr>
          <p:cNvSpPr/>
          <p:nvPr/>
        </p:nvSpPr>
        <p:spPr>
          <a:xfrm>
            <a:off x="5902036" y="954701"/>
            <a:ext cx="3751610"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determines whether a month number is valid.</a:t>
            </a:r>
          </a:p>
        </p:txBody>
      </p:sp>
      <p:sp>
        <p:nvSpPr>
          <p:cNvPr id="6" name="Speech Bubble: Rectangle with Corners Rounded 5">
            <a:extLst>
              <a:ext uri="{FF2B5EF4-FFF2-40B4-BE49-F238E27FC236}">
                <a16:creationId xmlns:a16="http://schemas.microsoft.com/office/drawing/2014/main" id="{43C13F99-C7AB-4E1B-8365-24EB55B94432}"/>
              </a:ext>
            </a:extLst>
          </p:cNvPr>
          <p:cNvSpPr/>
          <p:nvPr/>
        </p:nvSpPr>
        <p:spPr>
          <a:xfrm>
            <a:off x="578406" y="4242375"/>
            <a:ext cx="6263690" cy="516188"/>
          </a:xfrm>
          <a:prstGeom prst="wedgeRoundRectCallout">
            <a:avLst>
              <a:gd name="adj1" fmla="val -40452"/>
              <a:gd name="adj2" fmla="val -133825"/>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GB" sz="1100" dirty="0">
                <a:solidFill>
                  <a:srgbClr val="595959"/>
                </a:solidFill>
              </a:rPr>
              <a:t>The program starts here by running the subroutine called </a:t>
            </a:r>
            <a:r>
              <a:rPr lang="en-GB" sz="1100" dirty="0" err="1">
                <a:solidFill>
                  <a:srgbClr val="595959"/>
                </a:solidFill>
              </a:rPr>
              <a:t>ValidMonth</a:t>
            </a:r>
            <a:r>
              <a:rPr lang="en-GB" sz="1100" dirty="0">
                <a:solidFill>
                  <a:srgbClr val="595959"/>
                </a:solidFill>
              </a:rPr>
              <a:t>, passing the number 9.</a:t>
            </a:r>
          </a:p>
        </p:txBody>
      </p:sp>
      <p:sp>
        <p:nvSpPr>
          <p:cNvPr id="8" name="Speech Bubble: Rectangle with Corners Rounded 7">
            <a:extLst>
              <a:ext uri="{FF2B5EF4-FFF2-40B4-BE49-F238E27FC236}">
                <a16:creationId xmlns:a16="http://schemas.microsoft.com/office/drawing/2014/main" id="{A0353873-6E23-4F7C-8A8E-300D7C01DEC4}"/>
              </a:ext>
            </a:extLst>
          </p:cNvPr>
          <p:cNvSpPr/>
          <p:nvPr/>
        </p:nvSpPr>
        <p:spPr>
          <a:xfrm>
            <a:off x="3108184" y="2168271"/>
            <a:ext cx="3862631" cy="434216"/>
          </a:xfrm>
          <a:prstGeom prst="wedgeRoundRectCallout">
            <a:avLst>
              <a:gd name="adj1" fmla="val -56461"/>
              <a:gd name="adj2" fmla="val 48119"/>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n-GB" sz="1100" dirty="0">
                <a:solidFill>
                  <a:srgbClr val="595959"/>
                </a:solidFill>
              </a:rPr>
              <a:t>If Month is greater than zero AND Month is less than 13...</a:t>
            </a:r>
          </a:p>
        </p:txBody>
      </p:sp>
      <p:sp>
        <p:nvSpPr>
          <p:cNvPr id="10" name="Speech Bubble: Rectangle with Corners Rounded 9">
            <a:extLst>
              <a:ext uri="{FF2B5EF4-FFF2-40B4-BE49-F238E27FC236}">
                <a16:creationId xmlns:a16="http://schemas.microsoft.com/office/drawing/2014/main" id="{C52A48C1-CBA1-43DF-9825-AD2A64A1C2DF}"/>
              </a:ext>
            </a:extLst>
          </p:cNvPr>
          <p:cNvSpPr/>
          <p:nvPr/>
        </p:nvSpPr>
        <p:spPr>
          <a:xfrm>
            <a:off x="3108184" y="2662256"/>
            <a:ext cx="4174359" cy="434216"/>
          </a:xfrm>
          <a:prstGeom prst="wedgeRoundRectCallout">
            <a:avLst>
              <a:gd name="adj1" fmla="val -54549"/>
              <a:gd name="adj2" fmla="val -19306"/>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n-GB" sz="1100" dirty="0">
                <a:solidFill>
                  <a:srgbClr val="595959"/>
                </a:solidFill>
              </a:rPr>
              <a:t>…then this line of code inside the tabulated indent is executed.</a:t>
            </a:r>
          </a:p>
        </p:txBody>
      </p:sp>
      <p:sp>
        <p:nvSpPr>
          <p:cNvPr id="12" name="Speech Bubble: Rectangle with Corners Rounded 11">
            <a:extLst>
              <a:ext uri="{FF2B5EF4-FFF2-40B4-BE49-F238E27FC236}">
                <a16:creationId xmlns:a16="http://schemas.microsoft.com/office/drawing/2014/main" id="{2F89B463-E506-4EFF-9C42-804E7A733320}"/>
              </a:ext>
            </a:extLst>
          </p:cNvPr>
          <p:cNvSpPr/>
          <p:nvPr/>
        </p:nvSpPr>
        <p:spPr>
          <a:xfrm>
            <a:off x="3108184" y="3170906"/>
            <a:ext cx="4849273" cy="516188"/>
          </a:xfrm>
          <a:prstGeom prst="wedgeRoundRectCallout">
            <a:avLst>
              <a:gd name="adj1" fmla="val -54902"/>
              <a:gd name="adj2" fmla="val -46672"/>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n-GB" sz="1100" dirty="0">
                <a:solidFill>
                  <a:srgbClr val="595959"/>
                </a:solidFill>
              </a:rPr>
              <a:t>…otherwise this line of code inside the tabulated indent is executed instead.</a:t>
            </a:r>
          </a:p>
        </p:txBody>
      </p:sp>
      <p:sp>
        <p:nvSpPr>
          <p:cNvPr id="20" name="Star: 10 Points 19">
            <a:extLst>
              <a:ext uri="{FF2B5EF4-FFF2-40B4-BE49-F238E27FC236}">
                <a16:creationId xmlns:a16="http://schemas.microsoft.com/office/drawing/2014/main" id="{A291181E-A7FF-4929-A80C-63B75EFABF71}"/>
              </a:ext>
            </a:extLst>
          </p:cNvPr>
          <p:cNvSpPr/>
          <p:nvPr/>
        </p:nvSpPr>
        <p:spPr>
          <a:xfrm>
            <a:off x="6448691" y="3835013"/>
            <a:ext cx="786809" cy="786809"/>
          </a:xfrm>
          <a:prstGeom prst="star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START HERE</a:t>
            </a:r>
          </a:p>
        </p:txBody>
      </p:sp>
    </p:spTree>
    <p:extLst>
      <p:ext uri="{BB962C8B-B14F-4D97-AF65-F5344CB8AC3E}">
        <p14:creationId xmlns:p14="http://schemas.microsoft.com/office/powerpoint/2010/main" val="383853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Tree>
    <p:extLst>
      <p:ext uri="{BB962C8B-B14F-4D97-AF65-F5344CB8AC3E}">
        <p14:creationId xmlns:p14="http://schemas.microsoft.com/office/powerpoint/2010/main" val="31663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
        <p:nvSpPr>
          <p:cNvPr id="4" name="Speech Bubble: Rectangle with Corners Rounded 3">
            <a:extLst>
              <a:ext uri="{FF2B5EF4-FFF2-40B4-BE49-F238E27FC236}">
                <a16:creationId xmlns:a16="http://schemas.microsoft.com/office/drawing/2014/main" id="{8E195409-6819-43B8-87CB-8B4F9A7A36FA}"/>
              </a:ext>
            </a:extLst>
          </p:cNvPr>
          <p:cNvSpPr/>
          <p:nvPr/>
        </p:nvSpPr>
        <p:spPr>
          <a:xfrm>
            <a:off x="3192231" y="2547087"/>
            <a:ext cx="3891399" cy="589977"/>
          </a:xfrm>
          <a:prstGeom prst="wedgeRoundRectCallout">
            <a:avLst>
              <a:gd name="adj1" fmla="val -56944"/>
              <a:gd name="adj2" fmla="val 20570"/>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It is possible to combine multiple if statements using </a:t>
            </a:r>
            <a:r>
              <a:rPr lang="en-GB" sz="1100" dirty="0" err="1">
                <a:solidFill>
                  <a:srgbClr val="595959"/>
                </a:solidFill>
              </a:rPr>
              <a:t>elif</a:t>
            </a:r>
            <a:r>
              <a:rPr lang="en-GB" sz="1100" dirty="0">
                <a:solidFill>
                  <a:srgbClr val="595959"/>
                </a:solidFill>
              </a:rPr>
              <a:t>.</a:t>
            </a:r>
          </a:p>
        </p:txBody>
      </p:sp>
      <p:sp>
        <p:nvSpPr>
          <p:cNvPr id="5" name="Rectangle: Rounded Corners 4">
            <a:extLst>
              <a:ext uri="{FF2B5EF4-FFF2-40B4-BE49-F238E27FC236}">
                <a16:creationId xmlns:a16="http://schemas.microsoft.com/office/drawing/2014/main" id="{6C3D6236-73AC-4837-879C-C687187DF2E5}"/>
              </a:ext>
            </a:extLst>
          </p:cNvPr>
          <p:cNvSpPr/>
          <p:nvPr/>
        </p:nvSpPr>
        <p:spPr>
          <a:xfrm>
            <a:off x="6329548" y="954701"/>
            <a:ext cx="3324098"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the Key Stage a student is in.</a:t>
            </a:r>
          </a:p>
        </p:txBody>
      </p:sp>
    </p:spTree>
    <p:extLst>
      <p:ext uri="{BB962C8B-B14F-4D97-AF65-F5344CB8AC3E}">
        <p14:creationId xmlns:p14="http://schemas.microsoft.com/office/powerpoint/2010/main" val="144889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19E018-7BBB-4C02-9DD8-797C60A1F921}"/>
              </a:ext>
            </a:extLst>
          </p:cNvPr>
          <p:cNvSpPr>
            <a:spLocks noGrp="1"/>
          </p:cNvSpPr>
          <p:nvPr>
            <p:ph type="body" sz="quarter" idx="10"/>
          </p:nvPr>
        </p:nvSpPr>
        <p:spPr>
          <a:xfrm>
            <a:off x="216694" y="1388916"/>
            <a:ext cx="9436952" cy="5098969"/>
          </a:xfrm>
        </p:spPr>
        <p:txBody>
          <a:bodyPr/>
          <a:lstStyle/>
          <a:p>
            <a:r>
              <a:rPr lang="en-GB" sz="1800" dirty="0">
                <a:solidFill>
                  <a:schemeClr val="accent3"/>
                </a:solidFill>
              </a:rPr>
              <a:t>Learning points from this objective:</a:t>
            </a:r>
          </a:p>
          <a:p>
            <a:pPr marL="171450" indent="-171450">
              <a:buFont typeface="Arial" panose="020B0604020202020204" pitchFamily="34" charset="0"/>
              <a:buChar char="•"/>
            </a:pPr>
            <a:r>
              <a:rPr lang="en-GB" dirty="0"/>
              <a:t>Checking the value of a variable and executing instructions depending on the outcome of the check is known as a </a:t>
            </a:r>
            <a:r>
              <a:rPr lang="en-GB" b="1" dirty="0"/>
              <a:t>selection</a:t>
            </a:r>
            <a:r>
              <a:rPr lang="en-GB" dirty="0"/>
              <a:t>.</a:t>
            </a:r>
          </a:p>
          <a:p>
            <a:pPr marL="171450" indent="-171450">
              <a:buFont typeface="Arial" panose="020B0604020202020204" pitchFamily="34" charset="0"/>
              <a:buChar char="•"/>
            </a:pPr>
            <a:r>
              <a:rPr lang="en-GB" dirty="0"/>
              <a:t>The instructions that are executed as a result of a selection is known as a </a:t>
            </a:r>
            <a:r>
              <a:rPr lang="en-GB" b="1" dirty="0"/>
              <a:t>program branch</a:t>
            </a:r>
            <a:r>
              <a:rPr lang="en-GB" dirty="0"/>
              <a:t>.</a:t>
            </a:r>
          </a:p>
          <a:p>
            <a:pPr marL="171450" indent="-171450">
              <a:buFont typeface="Arial" panose="020B0604020202020204" pitchFamily="34" charset="0"/>
              <a:buChar char="•"/>
            </a:pPr>
            <a:r>
              <a:rPr lang="en-GB" dirty="0"/>
              <a:t>The logical checking of a variable against another value is known as a </a:t>
            </a:r>
            <a:r>
              <a:rPr lang="en-GB" b="1" dirty="0"/>
              <a:t>condition</a:t>
            </a:r>
            <a:r>
              <a:rPr lang="en-GB" dirty="0"/>
              <a:t>.</a:t>
            </a:r>
          </a:p>
          <a:p>
            <a:pPr marL="171450" indent="-171450">
              <a:buFont typeface="Arial" panose="020B0604020202020204" pitchFamily="34" charset="0"/>
              <a:buChar char="•"/>
            </a:pPr>
            <a:r>
              <a:rPr lang="en-GB" dirty="0"/>
              <a:t>Conditions can be enclosed in brackets if you want to combine multiple conditions together into a single expression.</a:t>
            </a:r>
          </a:p>
          <a:p>
            <a:pPr marL="171450" indent="-171450">
              <a:buFont typeface="Arial" panose="020B0604020202020204" pitchFamily="34" charset="0"/>
              <a:buChar char="•"/>
            </a:pPr>
            <a:r>
              <a:rPr lang="en-GB" dirty="0"/>
              <a:t>Code for each program branch must be indented with a tab. This also makes it easier to read where a program branch begins and ends.</a:t>
            </a:r>
          </a:p>
          <a:p>
            <a:pPr marL="171450" indent="-171450">
              <a:buFont typeface="Arial" panose="020B0604020202020204" pitchFamily="34" charset="0"/>
              <a:buChar char="•"/>
            </a:pPr>
            <a:r>
              <a:rPr lang="en-GB" dirty="0"/>
              <a:t>It is good practice to comment a selection to explain its purpose.</a:t>
            </a:r>
          </a:p>
          <a:p>
            <a:pPr marL="171450" indent="-171450">
              <a:buFont typeface="Arial" panose="020B0604020202020204" pitchFamily="34" charset="0"/>
              <a:buChar char="•"/>
            </a:pPr>
            <a:r>
              <a:rPr lang="en-GB" dirty="0"/>
              <a:t>One “if” construct can also be placed inside another “if” construct, this is known as </a:t>
            </a:r>
            <a:r>
              <a:rPr lang="en-GB" b="1" dirty="0"/>
              <a:t>nesting</a:t>
            </a:r>
            <a:r>
              <a:rPr lang="en-GB" dirty="0"/>
              <a:t>.</a:t>
            </a:r>
          </a:p>
          <a:p>
            <a:pPr marL="171450" indent="-171450">
              <a:buFont typeface="Arial" panose="020B0604020202020204" pitchFamily="34" charset="0"/>
              <a:buChar char="•"/>
            </a:pPr>
            <a:r>
              <a:rPr lang="en-GB" dirty="0"/>
              <a:t>The condition is either true or false. E.g. X = 6 : If X &gt; 8 returns false.</a:t>
            </a:r>
          </a:p>
          <a:p>
            <a:pPr marL="171450" indent="-171450">
              <a:buFont typeface="Arial" panose="020B0604020202020204" pitchFamily="34" charset="0"/>
              <a:buChar char="•"/>
            </a:pPr>
            <a:r>
              <a:rPr lang="en-GB" b="1" dirty="0"/>
              <a:t>Logical operators </a:t>
            </a:r>
            <a:r>
              <a:rPr lang="en-GB" dirty="0"/>
              <a:t>are used in conditions:</a:t>
            </a:r>
          </a:p>
          <a:p>
            <a:pPr marL="542925" lvl="1" indent="-171450">
              <a:buFont typeface="Arial" panose="020B0604020202020204" pitchFamily="34" charset="0"/>
              <a:buChar char="•"/>
            </a:pPr>
            <a:r>
              <a:rPr lang="en-GB" dirty="0"/>
              <a:t>and	- And</a:t>
            </a:r>
          </a:p>
          <a:p>
            <a:pPr marL="542925" lvl="1" indent="-171450">
              <a:buFont typeface="Arial" panose="020B0604020202020204" pitchFamily="34" charset="0"/>
              <a:buChar char="•"/>
            </a:pPr>
            <a:r>
              <a:rPr lang="en-GB" dirty="0"/>
              <a:t>or		- Or</a:t>
            </a:r>
          </a:p>
          <a:p>
            <a:pPr marL="542925" lvl="1" indent="-171450">
              <a:buFont typeface="Arial" panose="020B0604020202020204" pitchFamily="34" charset="0"/>
              <a:buChar char="•"/>
            </a:pPr>
            <a:r>
              <a:rPr lang="en-GB" dirty="0"/>
              <a:t>not		- Not</a:t>
            </a:r>
          </a:p>
          <a:p>
            <a:pPr marL="542925" lvl="1" indent="-171450">
              <a:buFont typeface="Arial" panose="020B0604020202020204" pitchFamily="34" charset="0"/>
              <a:buChar char="•"/>
            </a:pPr>
            <a:r>
              <a:rPr lang="en-GB" dirty="0"/>
              <a:t>==		- Equal to</a:t>
            </a:r>
          </a:p>
          <a:p>
            <a:pPr marL="542925" lvl="1" indent="-171450">
              <a:buFont typeface="Arial" panose="020B0604020202020204" pitchFamily="34" charset="0"/>
              <a:buChar char="•"/>
            </a:pPr>
            <a:r>
              <a:rPr lang="en-GB" dirty="0"/>
              <a:t>!=		- Not equal to</a:t>
            </a:r>
          </a:p>
          <a:p>
            <a:pPr marL="542925" lvl="1" indent="-171450">
              <a:buFont typeface="Arial" panose="020B0604020202020204" pitchFamily="34" charset="0"/>
              <a:buChar char="•"/>
            </a:pPr>
            <a:r>
              <a:rPr lang="en-GB" dirty="0"/>
              <a:t>&lt;		- Less than</a:t>
            </a:r>
          </a:p>
          <a:p>
            <a:pPr marL="542925" lvl="1" indent="-171450">
              <a:buFont typeface="Arial" panose="020B0604020202020204" pitchFamily="34" charset="0"/>
              <a:buChar char="•"/>
            </a:pPr>
            <a:r>
              <a:rPr lang="en-GB" dirty="0"/>
              <a:t>&lt;=		- Less than or equal to</a:t>
            </a:r>
          </a:p>
          <a:p>
            <a:pPr marL="542925" lvl="1" indent="-171450">
              <a:buFont typeface="Arial" panose="020B0604020202020204" pitchFamily="34" charset="0"/>
              <a:buChar char="•"/>
            </a:pPr>
            <a:r>
              <a:rPr lang="en-GB" dirty="0"/>
              <a:t>&gt;		- Greater than</a:t>
            </a:r>
          </a:p>
          <a:p>
            <a:pPr marL="542925" lvl="1" indent="-171450">
              <a:buFont typeface="Arial" panose="020B0604020202020204" pitchFamily="34" charset="0"/>
              <a:buChar char="•"/>
            </a:pPr>
            <a:r>
              <a:rPr lang="en-GB" dirty="0"/>
              <a:t>&gt;=		- Greater than or equal to</a:t>
            </a:r>
          </a:p>
          <a:p>
            <a:pPr marL="171450" indent="-1714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75626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&lt;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21" name="Table 3">
            <a:extLst>
              <a:ext uri="{FF2B5EF4-FFF2-40B4-BE49-F238E27FC236}">
                <a16:creationId xmlns:a16="http://schemas.microsoft.com/office/drawing/2014/main" id="{5EABECB0-84E2-40FB-B2DF-AE034F425F4A}"/>
              </a:ext>
            </a:extLst>
          </p:cNvPr>
          <p:cNvGraphicFramePr>
            <a:graphicFrameLocks noGrp="1"/>
          </p:cNvGraphicFramePr>
          <p:nvPr>
            <p:extLst>
              <p:ext uri="{D42A27DB-BD31-4B8C-83A1-F6EECF244321}">
                <p14:modId xmlns:p14="http://schemas.microsoft.com/office/powerpoint/2010/main" val="3278699329"/>
              </p:ext>
            </p:extLst>
          </p:nvPr>
        </p:nvGraphicFramePr>
        <p:xfrm>
          <a:off x="5001583" y="1388917"/>
          <a:ext cx="4694866" cy="2225040"/>
        </p:xfrm>
        <a:graphic>
          <a:graphicData uri="http://schemas.openxmlformats.org/drawingml/2006/table">
            <a:tbl>
              <a:tblPr bandRow="1">
                <a:tableStyleId>{7DF18680-E054-41AD-8BC1-D1AEF772440D}</a:tableStyleId>
              </a:tblPr>
              <a:tblGrid>
                <a:gridCol w="903917">
                  <a:extLst>
                    <a:ext uri="{9D8B030D-6E8A-4147-A177-3AD203B41FA5}">
                      <a16:colId xmlns:a16="http://schemas.microsoft.com/office/drawing/2014/main" val="310575128"/>
                    </a:ext>
                  </a:extLst>
                </a:gridCol>
                <a:gridCol w="3790949">
                  <a:extLst>
                    <a:ext uri="{9D8B030D-6E8A-4147-A177-3AD203B41FA5}">
                      <a16:colId xmlns:a16="http://schemas.microsoft.com/office/drawing/2014/main" val="3128593494"/>
                    </a:ext>
                  </a:extLst>
                </a:gridCol>
              </a:tblGrid>
              <a:tr h="370840">
                <a:tc>
                  <a:txBody>
                    <a:bodyPr/>
                    <a:lstStyle/>
                    <a:p>
                      <a:pPr algn="ctr"/>
                      <a:r>
                        <a:rPr lang="en-GB" sz="1100" b="1" dirty="0">
                          <a:solidFill>
                            <a:srgbClr val="52647F"/>
                          </a:solidFill>
                        </a:rPr>
                        <a:t>ITEM</a:t>
                      </a:r>
                    </a:p>
                  </a:txBody>
                  <a:tcPr anchor="ctr"/>
                </a:tc>
                <a:tc>
                  <a:txBody>
                    <a:bodyPr/>
                    <a:lstStyle/>
                    <a:p>
                      <a:r>
                        <a:rPr lang="en-GB" sz="1100" dirty="0">
                          <a:solidFill>
                            <a:srgbClr val="595959"/>
                          </a:solidFill>
                        </a:rPr>
                        <a:t>Identify a selection statement in the program.</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52647F"/>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2293633670"/>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condition in the program.</a:t>
                      </a:r>
                    </a:p>
                  </a:txBody>
                  <a:tcPr anchor="ctr"/>
                </a:tc>
                <a:extLst>
                  <a:ext uri="{0D108BD9-81ED-4DB2-BD59-A6C34878D82A}">
                    <a16:rowId xmlns:a16="http://schemas.microsoft.com/office/drawing/2014/main" val="2838044706"/>
                  </a:ext>
                </a:extLst>
              </a:tr>
              <a:tr h="370840">
                <a:tc vMerge="1">
                  <a:txBody>
                    <a:bodyPr/>
                    <a:lstStyle/>
                    <a:p>
                      <a:endParaRPr lang="en-GB" sz="1100" dirty="0">
                        <a:solidFill>
                          <a:srgbClr val="52647F"/>
                        </a:solidFill>
                      </a:endParaRPr>
                    </a:p>
                  </a:txBody>
                  <a:tcPr anchor="ctr"/>
                </a:tc>
                <a:tc>
                  <a:txBody>
                    <a:bodyPr/>
                    <a:lstStyle/>
                    <a:p>
                      <a:endParaRPr lang="en-GB" sz="1100" dirty="0">
                        <a:solidFill>
                          <a:srgbClr val="595959"/>
                        </a:solidFill>
                      </a:endParaRPr>
                    </a:p>
                  </a:txBody>
                  <a:tcPr anchor="ctr"/>
                </a:tc>
                <a:extLst>
                  <a:ext uri="{0D108BD9-81ED-4DB2-BD59-A6C34878D82A}">
                    <a16:rowId xmlns:a16="http://schemas.microsoft.com/office/drawing/2014/main" val="12313685"/>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logical operator in the program.</a:t>
                      </a:r>
                    </a:p>
                  </a:txBody>
                  <a:tcPr anchor="ctr"/>
                </a:tc>
                <a:extLst>
                  <a:ext uri="{0D108BD9-81ED-4DB2-BD59-A6C34878D82A}">
                    <a16:rowId xmlns:a16="http://schemas.microsoft.com/office/drawing/2014/main" val="2737538228"/>
                  </a:ext>
                </a:extLst>
              </a:tr>
              <a:tr h="370840">
                <a:tc vMerge="1">
                  <a:txBody>
                    <a:bodyPr/>
                    <a:lstStyle/>
                    <a:p>
                      <a:endParaRPr lang="en-GB" sz="1100" dirty="0">
                        <a:solidFill>
                          <a:srgbClr val="52647F"/>
                        </a:solidFill>
                      </a:endParaRPr>
                    </a:p>
                  </a:txBody>
                  <a:tcPr anchor="ctr"/>
                </a:tc>
                <a:tc>
                  <a:txBody>
                    <a:bodyPr/>
                    <a:lstStyle/>
                    <a:p>
                      <a:endParaRPr lang="en-GB" sz="1100" dirty="0">
                        <a:solidFill>
                          <a:srgbClr val="595959"/>
                        </a:solidFill>
                      </a:endParaRPr>
                    </a:p>
                  </a:txBody>
                  <a:tcPr anchor="ctr"/>
                </a:tc>
                <a:extLst>
                  <a:ext uri="{0D108BD9-81ED-4DB2-BD59-A6C34878D82A}">
                    <a16:rowId xmlns:a16="http://schemas.microsoft.com/office/drawing/2014/main" val="1536024738"/>
                  </a:ext>
                </a:extLst>
              </a:tr>
            </a:tbl>
          </a:graphicData>
        </a:graphic>
      </p:graphicFrame>
      <p:grpSp>
        <p:nvGrpSpPr>
          <p:cNvPr id="22" name="Group 21">
            <a:extLst>
              <a:ext uri="{FF2B5EF4-FFF2-40B4-BE49-F238E27FC236}">
                <a16:creationId xmlns:a16="http://schemas.microsoft.com/office/drawing/2014/main" id="{465BB010-E120-4F71-A9CB-FE8AF31E7BA8}"/>
              </a:ext>
            </a:extLst>
          </p:cNvPr>
          <p:cNvGrpSpPr/>
          <p:nvPr/>
        </p:nvGrpSpPr>
        <p:grpSpPr>
          <a:xfrm>
            <a:off x="5070475" y="1845785"/>
            <a:ext cx="782293" cy="586596"/>
            <a:chOff x="1161909" y="2594055"/>
            <a:chExt cx="782293" cy="586596"/>
          </a:xfrm>
        </p:grpSpPr>
        <p:sp>
          <p:nvSpPr>
            <p:cNvPr id="23" name="Freeform 78">
              <a:extLst>
                <a:ext uri="{FF2B5EF4-FFF2-40B4-BE49-F238E27FC236}">
                  <a16:creationId xmlns:a16="http://schemas.microsoft.com/office/drawing/2014/main" id="{38EEFEFF-B900-4E1B-BB50-06DE22B64C06}"/>
                </a:ext>
              </a:extLst>
            </p:cNvPr>
            <p:cNvSpPr>
              <a:spLocks noChangeArrowheads="1"/>
            </p:cNvSpPr>
            <p:nvPr/>
          </p:nvSpPr>
          <p:spPr bwMode="auto">
            <a:xfrm>
              <a:off x="1168886"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rgbClr val="52647F"/>
            </a:solidFill>
            <a:ln w="12700">
              <a:solidFill>
                <a:schemeClr val="bg1"/>
              </a:solidFill>
            </a:ln>
            <a:effectLst/>
          </p:spPr>
          <p:txBody>
            <a:bodyPr wrap="square" anchor="ctr">
              <a:noAutofit/>
            </a:bodyPr>
            <a:lstStyle/>
            <a:p>
              <a:endParaRPr lang="en-US"/>
            </a:p>
          </p:txBody>
        </p:sp>
        <p:sp>
          <p:nvSpPr>
            <p:cNvPr id="24" name="Freeform 76">
              <a:extLst>
                <a:ext uri="{FF2B5EF4-FFF2-40B4-BE49-F238E27FC236}">
                  <a16:creationId xmlns:a16="http://schemas.microsoft.com/office/drawing/2014/main" id="{F37C2F3E-16FA-4481-9CCE-DA555C4ED1F5}"/>
                </a:ext>
              </a:extLst>
            </p:cNvPr>
            <p:cNvSpPr>
              <a:spLocks noChangeArrowheads="1"/>
            </p:cNvSpPr>
            <p:nvPr/>
          </p:nvSpPr>
          <p:spPr bwMode="auto">
            <a:xfrm>
              <a:off x="1704346"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5" name="Freeform 73">
              <a:extLst>
                <a:ext uri="{FF2B5EF4-FFF2-40B4-BE49-F238E27FC236}">
                  <a16:creationId xmlns:a16="http://schemas.microsoft.com/office/drawing/2014/main" id="{17DB40B5-032E-4CEA-84E9-849C2817E7AD}"/>
                </a:ext>
              </a:extLst>
            </p:cNvPr>
            <p:cNvSpPr>
              <a:spLocks noChangeArrowheads="1"/>
            </p:cNvSpPr>
            <p:nvPr/>
          </p:nvSpPr>
          <p:spPr bwMode="auto">
            <a:xfrm>
              <a:off x="1362446"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6" name="Freeform 71">
              <a:extLst>
                <a:ext uri="{FF2B5EF4-FFF2-40B4-BE49-F238E27FC236}">
                  <a16:creationId xmlns:a16="http://schemas.microsoft.com/office/drawing/2014/main" id="{D72AD670-5CCD-447D-A042-CA168A2758A4}"/>
                </a:ext>
              </a:extLst>
            </p:cNvPr>
            <p:cNvSpPr>
              <a:spLocks noChangeArrowheads="1"/>
            </p:cNvSpPr>
            <p:nvPr/>
          </p:nvSpPr>
          <p:spPr bwMode="auto">
            <a:xfrm>
              <a:off x="1161909"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7" name="Freeform 132">
              <a:extLst>
                <a:ext uri="{FF2B5EF4-FFF2-40B4-BE49-F238E27FC236}">
                  <a16:creationId xmlns:a16="http://schemas.microsoft.com/office/drawing/2014/main" id="{27358889-FC75-4028-BC04-C2A03A09EDC5}"/>
                </a:ext>
              </a:extLst>
            </p:cNvPr>
            <p:cNvSpPr>
              <a:spLocks noChangeArrowheads="1"/>
            </p:cNvSpPr>
            <p:nvPr/>
          </p:nvSpPr>
          <p:spPr bwMode="auto">
            <a:xfrm>
              <a:off x="1426655"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8" name="Freeform 93">
              <a:extLst>
                <a:ext uri="{FF2B5EF4-FFF2-40B4-BE49-F238E27FC236}">
                  <a16:creationId xmlns:a16="http://schemas.microsoft.com/office/drawing/2014/main" id="{C00248FA-B233-4A9F-A7F6-A06315F23247}"/>
                </a:ext>
              </a:extLst>
            </p:cNvPr>
            <p:cNvSpPr/>
            <p:nvPr/>
          </p:nvSpPr>
          <p:spPr>
            <a:xfrm>
              <a:off x="1636879"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29" name="Table 3">
            <a:extLst>
              <a:ext uri="{FF2B5EF4-FFF2-40B4-BE49-F238E27FC236}">
                <a16:creationId xmlns:a16="http://schemas.microsoft.com/office/drawing/2014/main" id="{05C61B1F-7479-43D3-9EEC-9961752DCD66}"/>
              </a:ext>
            </a:extLst>
          </p:cNvPr>
          <p:cNvGraphicFramePr>
            <a:graphicFrameLocks noGrp="1"/>
          </p:cNvGraphicFramePr>
          <p:nvPr>
            <p:extLst>
              <p:ext uri="{D42A27DB-BD31-4B8C-83A1-F6EECF244321}">
                <p14:modId xmlns:p14="http://schemas.microsoft.com/office/powerpoint/2010/main" val="3715258893"/>
              </p:ext>
            </p:extLst>
          </p:nvPr>
        </p:nvGraphicFramePr>
        <p:xfrm>
          <a:off x="5001583" y="3790967"/>
          <a:ext cx="4725511" cy="23368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EA5362"/>
                          </a:solidFill>
                        </a:rPr>
                        <a:t>STRUCTURE</a:t>
                      </a:r>
                    </a:p>
                  </a:txBody>
                  <a:tcPr anchor="ctr"/>
                </a:tc>
                <a:tc>
                  <a:txBody>
                    <a:bodyPr/>
                    <a:lstStyle/>
                    <a:p>
                      <a:r>
                        <a:rPr lang="en-GB" sz="1100" dirty="0">
                          <a:solidFill>
                            <a:srgbClr val="595959"/>
                          </a:solidFill>
                        </a:rPr>
                        <a:t>When Hz is 64000, which line is executed after line 2?</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EA5362"/>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must be used to indicate program statements are part of a program branch in Python?</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3104920499"/>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If Sample returned the string instead of outputting it, what would line 3 be changed to?</a:t>
                      </a:r>
                    </a:p>
                  </a:txBody>
                  <a:tcPr anchor="ctr"/>
                </a:tc>
                <a:extLst>
                  <a:ext uri="{0D108BD9-81ED-4DB2-BD59-A6C34878D82A}">
                    <a16:rowId xmlns:a16="http://schemas.microsoft.com/office/drawing/2014/main" val="738435122"/>
                  </a:ext>
                </a:extLst>
              </a:tr>
              <a:tr h="370840">
                <a:tc vMerge="1">
                  <a:txBody>
                    <a:bodyPr/>
                    <a:lstStyle/>
                    <a:p>
                      <a:pPr algn="ctr"/>
                      <a:endParaRPr lang="en-GB" sz="1100" dirty="0">
                        <a:solidFill>
                          <a:srgbClr val="EA5362"/>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3137656249"/>
                  </a:ext>
                </a:extLst>
              </a:tr>
            </a:tbl>
          </a:graphicData>
        </a:graphic>
      </p:graphicFrame>
      <p:grpSp>
        <p:nvGrpSpPr>
          <p:cNvPr id="30" name="Group 29">
            <a:extLst>
              <a:ext uri="{FF2B5EF4-FFF2-40B4-BE49-F238E27FC236}">
                <a16:creationId xmlns:a16="http://schemas.microsoft.com/office/drawing/2014/main" id="{08E23B73-DF86-473F-AB3D-978159246D2C}"/>
              </a:ext>
            </a:extLst>
          </p:cNvPr>
          <p:cNvGrpSpPr/>
          <p:nvPr/>
        </p:nvGrpSpPr>
        <p:grpSpPr>
          <a:xfrm>
            <a:off x="5070475" y="4318080"/>
            <a:ext cx="782293" cy="586596"/>
            <a:chOff x="2618060" y="2594055"/>
            <a:chExt cx="782293" cy="586596"/>
          </a:xfrm>
        </p:grpSpPr>
        <p:sp>
          <p:nvSpPr>
            <p:cNvPr id="31" name="Freeform 78">
              <a:extLst>
                <a:ext uri="{FF2B5EF4-FFF2-40B4-BE49-F238E27FC236}">
                  <a16:creationId xmlns:a16="http://schemas.microsoft.com/office/drawing/2014/main" id="{E01FFC11-9152-4FB5-8DD5-A6701BFA8D02}"/>
                </a:ext>
              </a:extLst>
            </p:cNvPr>
            <p:cNvSpPr>
              <a:spLocks noChangeArrowheads="1"/>
            </p:cNvSpPr>
            <p:nvPr/>
          </p:nvSpPr>
          <p:spPr bwMode="auto">
            <a:xfrm>
              <a:off x="2625037"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2" name="Freeform 76">
              <a:extLst>
                <a:ext uri="{FF2B5EF4-FFF2-40B4-BE49-F238E27FC236}">
                  <a16:creationId xmlns:a16="http://schemas.microsoft.com/office/drawing/2014/main" id="{971B1F11-8BAB-466F-A5EA-FF6CD96E13B2}"/>
                </a:ext>
              </a:extLst>
            </p:cNvPr>
            <p:cNvSpPr>
              <a:spLocks noChangeArrowheads="1"/>
            </p:cNvSpPr>
            <p:nvPr/>
          </p:nvSpPr>
          <p:spPr bwMode="auto">
            <a:xfrm>
              <a:off x="3160497"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3" name="Freeform 73">
              <a:extLst>
                <a:ext uri="{FF2B5EF4-FFF2-40B4-BE49-F238E27FC236}">
                  <a16:creationId xmlns:a16="http://schemas.microsoft.com/office/drawing/2014/main" id="{68822119-5F0F-44A4-9DD9-E9C2C08399D1}"/>
                </a:ext>
              </a:extLst>
            </p:cNvPr>
            <p:cNvSpPr>
              <a:spLocks noChangeArrowheads="1"/>
            </p:cNvSpPr>
            <p:nvPr/>
          </p:nvSpPr>
          <p:spPr bwMode="auto">
            <a:xfrm>
              <a:off x="2818597"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4" name="Freeform 71">
              <a:extLst>
                <a:ext uri="{FF2B5EF4-FFF2-40B4-BE49-F238E27FC236}">
                  <a16:creationId xmlns:a16="http://schemas.microsoft.com/office/drawing/2014/main" id="{7D31FD53-E457-4506-8E77-8E9FA02639EA}"/>
                </a:ext>
              </a:extLst>
            </p:cNvPr>
            <p:cNvSpPr>
              <a:spLocks noChangeArrowheads="1"/>
            </p:cNvSpPr>
            <p:nvPr/>
          </p:nvSpPr>
          <p:spPr bwMode="auto">
            <a:xfrm>
              <a:off x="2618060"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35" name="Freeform 132">
              <a:extLst>
                <a:ext uri="{FF2B5EF4-FFF2-40B4-BE49-F238E27FC236}">
                  <a16:creationId xmlns:a16="http://schemas.microsoft.com/office/drawing/2014/main" id="{990727BC-0396-4B09-912F-48F5EB814AA3}"/>
                </a:ext>
              </a:extLst>
            </p:cNvPr>
            <p:cNvSpPr>
              <a:spLocks noChangeArrowheads="1"/>
            </p:cNvSpPr>
            <p:nvPr/>
          </p:nvSpPr>
          <p:spPr bwMode="auto">
            <a:xfrm>
              <a:off x="2882806"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rgbClr val="EA5362"/>
            </a:solidFill>
            <a:ln w="12700">
              <a:solidFill>
                <a:schemeClr val="bg1"/>
              </a:solidFill>
            </a:ln>
            <a:effectLst/>
          </p:spPr>
          <p:txBody>
            <a:bodyPr wrap="square" anchor="ctr">
              <a:noAutofit/>
            </a:bodyPr>
            <a:lstStyle/>
            <a:p>
              <a:endParaRPr lang="en-US" dirty="0"/>
            </a:p>
          </p:txBody>
        </p:sp>
        <p:sp>
          <p:nvSpPr>
            <p:cNvPr id="36" name="Freeform 93">
              <a:extLst>
                <a:ext uri="{FF2B5EF4-FFF2-40B4-BE49-F238E27FC236}">
                  <a16:creationId xmlns:a16="http://schemas.microsoft.com/office/drawing/2014/main" id="{6739DF7A-D143-49CD-8A71-F2F36BA392A1}"/>
                </a:ext>
              </a:extLst>
            </p:cNvPr>
            <p:cNvSpPr/>
            <p:nvPr/>
          </p:nvSpPr>
          <p:spPr>
            <a:xfrm>
              <a:off x="3093030"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82493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&lt;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19" name="Table 3">
            <a:extLst>
              <a:ext uri="{FF2B5EF4-FFF2-40B4-BE49-F238E27FC236}">
                <a16:creationId xmlns:a16="http://schemas.microsoft.com/office/drawing/2014/main" id="{B5435128-4286-41DA-9C8B-317A1C8CCDF4}"/>
              </a:ext>
            </a:extLst>
          </p:cNvPr>
          <p:cNvGraphicFramePr>
            <a:graphicFrameLocks noGrp="1"/>
          </p:cNvGraphicFramePr>
          <p:nvPr>
            <p:extLst>
              <p:ext uri="{D42A27DB-BD31-4B8C-83A1-F6EECF244321}">
                <p14:modId xmlns:p14="http://schemas.microsoft.com/office/powerpoint/2010/main" val="3150808729"/>
              </p:ext>
            </p:extLst>
          </p:nvPr>
        </p:nvGraphicFramePr>
        <p:xfrm>
          <a:off x="5001583" y="3790967"/>
          <a:ext cx="4725511" cy="159512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4CCCAC"/>
                          </a:solidFill>
                        </a:rPr>
                        <a:t>RELATION</a:t>
                      </a:r>
                    </a:p>
                  </a:txBody>
                  <a:tcPr anchor="ctr"/>
                </a:tc>
                <a:tc>
                  <a:txBody>
                    <a:bodyPr/>
                    <a:lstStyle/>
                    <a:p>
                      <a:r>
                        <a:rPr lang="en-GB" sz="1100" dirty="0">
                          <a:solidFill>
                            <a:srgbClr val="595959"/>
                          </a:solidFill>
                        </a:rPr>
                        <a:t>What will be the affect on the output from the program if lines 2-3 are swapped around with lines 4-5?</a:t>
                      </a: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a:solidFill>
                            <a:srgbClr val="595959"/>
                          </a:solidFill>
                        </a:rPr>
                        <a:t>No effect</a:t>
                      </a: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would be the implication of changing line 4 to be:</a:t>
                      </a:r>
                      <a:br>
                        <a:rPr lang="en-GB" sz="1100" dirty="0">
                          <a:solidFill>
                            <a:srgbClr val="595959"/>
                          </a:solidFill>
                        </a:rPr>
                      </a:br>
                      <a:r>
                        <a:rPr lang="en-GB" sz="1100" dirty="0">
                          <a:solidFill>
                            <a:srgbClr val="595959"/>
                          </a:solidFill>
                        </a:rPr>
                        <a:t>if Hz &lt;= 44100 instead?</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It would return Low Quality for 44100 </a:t>
                      </a:r>
                      <a:r>
                        <a:rPr lang="en-GB" sz="1100" i="0">
                          <a:solidFill>
                            <a:srgbClr val="595959"/>
                          </a:solidFill>
                        </a:rPr>
                        <a:t>aswell</a:t>
                      </a:r>
                      <a:endParaRPr lang="en-GB" sz="1100" i="0" dirty="0">
                        <a:solidFill>
                          <a:srgbClr val="595959"/>
                        </a:solidFill>
                      </a:endParaRPr>
                    </a:p>
                  </a:txBody>
                  <a:tcPr anchor="ctr"/>
                </a:tc>
                <a:extLst>
                  <a:ext uri="{0D108BD9-81ED-4DB2-BD59-A6C34878D82A}">
                    <a16:rowId xmlns:a16="http://schemas.microsoft.com/office/drawing/2014/main" val="3104920499"/>
                  </a:ext>
                </a:extLst>
              </a:tr>
            </a:tbl>
          </a:graphicData>
        </a:graphic>
      </p:graphicFrame>
      <p:grpSp>
        <p:nvGrpSpPr>
          <p:cNvPr id="20" name="Group 19">
            <a:extLst>
              <a:ext uri="{FF2B5EF4-FFF2-40B4-BE49-F238E27FC236}">
                <a16:creationId xmlns:a16="http://schemas.microsoft.com/office/drawing/2014/main" id="{5CB7BA27-72EC-44EE-8124-DE7609C783D9}"/>
              </a:ext>
            </a:extLst>
          </p:cNvPr>
          <p:cNvGrpSpPr/>
          <p:nvPr/>
        </p:nvGrpSpPr>
        <p:grpSpPr>
          <a:xfrm>
            <a:off x="5082481" y="4315589"/>
            <a:ext cx="782293" cy="586596"/>
            <a:chOff x="6986513" y="2594055"/>
            <a:chExt cx="782293" cy="586596"/>
          </a:xfrm>
        </p:grpSpPr>
        <p:sp>
          <p:nvSpPr>
            <p:cNvPr id="37" name="Freeform 78">
              <a:extLst>
                <a:ext uri="{FF2B5EF4-FFF2-40B4-BE49-F238E27FC236}">
                  <a16:creationId xmlns:a16="http://schemas.microsoft.com/office/drawing/2014/main" id="{4C024CA7-7F34-433A-AE7D-3CBFAB21E044}"/>
                </a:ext>
              </a:extLst>
            </p:cNvPr>
            <p:cNvSpPr>
              <a:spLocks noChangeArrowheads="1"/>
            </p:cNvSpPr>
            <p:nvPr/>
          </p:nvSpPr>
          <p:spPr bwMode="auto">
            <a:xfrm>
              <a:off x="6993490"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8" name="Freeform 76">
              <a:extLst>
                <a:ext uri="{FF2B5EF4-FFF2-40B4-BE49-F238E27FC236}">
                  <a16:creationId xmlns:a16="http://schemas.microsoft.com/office/drawing/2014/main" id="{B05E86B8-9569-4AA0-9218-5EEEC76AAC8D}"/>
                </a:ext>
              </a:extLst>
            </p:cNvPr>
            <p:cNvSpPr>
              <a:spLocks noChangeArrowheads="1"/>
            </p:cNvSpPr>
            <p:nvPr/>
          </p:nvSpPr>
          <p:spPr bwMode="auto">
            <a:xfrm>
              <a:off x="7528950"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9" name="Freeform 73">
              <a:extLst>
                <a:ext uri="{FF2B5EF4-FFF2-40B4-BE49-F238E27FC236}">
                  <a16:creationId xmlns:a16="http://schemas.microsoft.com/office/drawing/2014/main" id="{0BC2D41B-A45F-4AC5-BD4C-A43C936EA170}"/>
                </a:ext>
              </a:extLst>
            </p:cNvPr>
            <p:cNvSpPr>
              <a:spLocks noChangeArrowheads="1"/>
            </p:cNvSpPr>
            <p:nvPr/>
          </p:nvSpPr>
          <p:spPr bwMode="auto">
            <a:xfrm>
              <a:off x="7187050"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rgbClr val="4CCCAC"/>
            </a:solidFill>
            <a:ln w="12700">
              <a:solidFill>
                <a:schemeClr val="bg1"/>
              </a:solidFill>
            </a:ln>
            <a:effectLst/>
          </p:spPr>
          <p:txBody>
            <a:bodyPr wrap="square" anchor="ctr">
              <a:noAutofit/>
            </a:bodyPr>
            <a:lstStyle/>
            <a:p>
              <a:endParaRPr lang="en-US"/>
            </a:p>
          </p:txBody>
        </p:sp>
        <p:sp>
          <p:nvSpPr>
            <p:cNvPr id="40" name="Freeform 71">
              <a:extLst>
                <a:ext uri="{FF2B5EF4-FFF2-40B4-BE49-F238E27FC236}">
                  <a16:creationId xmlns:a16="http://schemas.microsoft.com/office/drawing/2014/main" id="{F3DC2CCC-6D77-4AAD-BFF4-543AE5A04D60}"/>
                </a:ext>
              </a:extLst>
            </p:cNvPr>
            <p:cNvSpPr>
              <a:spLocks noChangeArrowheads="1"/>
            </p:cNvSpPr>
            <p:nvPr/>
          </p:nvSpPr>
          <p:spPr bwMode="auto">
            <a:xfrm>
              <a:off x="6986513"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1" name="Freeform 132">
              <a:extLst>
                <a:ext uri="{FF2B5EF4-FFF2-40B4-BE49-F238E27FC236}">
                  <a16:creationId xmlns:a16="http://schemas.microsoft.com/office/drawing/2014/main" id="{528E64F6-512F-42AE-9C8D-E4EDE00B4433}"/>
                </a:ext>
              </a:extLst>
            </p:cNvPr>
            <p:cNvSpPr>
              <a:spLocks noChangeArrowheads="1"/>
            </p:cNvSpPr>
            <p:nvPr/>
          </p:nvSpPr>
          <p:spPr bwMode="auto">
            <a:xfrm>
              <a:off x="7251259"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2" name="Freeform 93">
              <a:extLst>
                <a:ext uri="{FF2B5EF4-FFF2-40B4-BE49-F238E27FC236}">
                  <a16:creationId xmlns:a16="http://schemas.microsoft.com/office/drawing/2014/main" id="{2133EFE2-86D0-4C4B-8E2A-E61D85300AA1}"/>
                </a:ext>
              </a:extLst>
            </p:cNvPr>
            <p:cNvSpPr/>
            <p:nvPr/>
          </p:nvSpPr>
          <p:spPr>
            <a:xfrm>
              <a:off x="7461483"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43" name="Table 3">
            <a:extLst>
              <a:ext uri="{FF2B5EF4-FFF2-40B4-BE49-F238E27FC236}">
                <a16:creationId xmlns:a16="http://schemas.microsoft.com/office/drawing/2014/main" id="{3DA8B913-D12E-4441-BF83-D9D6705FAD5B}"/>
              </a:ext>
            </a:extLst>
          </p:cNvPr>
          <p:cNvGraphicFramePr>
            <a:graphicFrameLocks noGrp="1"/>
          </p:cNvGraphicFramePr>
          <p:nvPr>
            <p:extLst>
              <p:ext uri="{D42A27DB-BD31-4B8C-83A1-F6EECF244321}">
                <p14:modId xmlns:p14="http://schemas.microsoft.com/office/powerpoint/2010/main" val="3527591913"/>
              </p:ext>
            </p:extLst>
          </p:nvPr>
        </p:nvGraphicFramePr>
        <p:xfrm>
          <a:off x="5001583" y="1388954"/>
          <a:ext cx="4725511" cy="16510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5C9EE6"/>
                          </a:solidFill>
                        </a:rPr>
                        <a:t>REASON</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GB" sz="1100" i="0" dirty="0">
                          <a:solidFill>
                            <a:srgbClr val="595959"/>
                          </a:solidFill>
                        </a:rPr>
                        <a:t>Why is == used instead of = in line 2?</a:t>
                      </a:r>
                    </a:p>
                    <a:p>
                      <a:endParaRPr lang="en-GB" sz="1100" dirty="0">
                        <a:solidFill>
                          <a:srgbClr val="595959"/>
                        </a:solidFill>
                      </a:endParaRP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a:solidFill>
                            <a:srgbClr val="595959"/>
                          </a:solidFill>
                        </a:rPr>
                        <a:t>= check that the variable type is the same whereas == check the values are equal</a:t>
                      </a: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What advantage would there be to using “</a:t>
                      </a:r>
                      <a:r>
                        <a:rPr lang="en-GB" sz="1100" i="0" dirty="0" err="1">
                          <a:solidFill>
                            <a:srgbClr val="595959"/>
                          </a:solidFill>
                        </a:rPr>
                        <a:t>elif</a:t>
                      </a:r>
                      <a:r>
                        <a:rPr lang="en-GB" sz="1100" i="0" dirty="0">
                          <a:solidFill>
                            <a:srgbClr val="595959"/>
                          </a:solidFill>
                        </a:rPr>
                        <a:t>” instead of “if” in lines 4 and 6?</a:t>
                      </a:r>
                    </a:p>
                  </a:txBody>
                  <a:tcPr anchor="ctr"/>
                </a:tc>
                <a:extLst>
                  <a:ext uri="{0D108BD9-81ED-4DB2-BD59-A6C34878D82A}">
                    <a16:rowId xmlns:a16="http://schemas.microsoft.com/office/drawing/2014/main" val="396520344"/>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Treats the entire thing as one conditional</a:t>
                      </a:r>
                    </a:p>
                  </a:txBody>
                  <a:tcPr anchor="ctr"/>
                </a:tc>
                <a:extLst>
                  <a:ext uri="{0D108BD9-81ED-4DB2-BD59-A6C34878D82A}">
                    <a16:rowId xmlns:a16="http://schemas.microsoft.com/office/drawing/2014/main" val="1964688564"/>
                  </a:ext>
                </a:extLst>
              </a:tr>
            </a:tbl>
          </a:graphicData>
        </a:graphic>
      </p:graphicFrame>
      <p:grpSp>
        <p:nvGrpSpPr>
          <p:cNvPr id="44" name="Group 43">
            <a:extLst>
              <a:ext uri="{FF2B5EF4-FFF2-40B4-BE49-F238E27FC236}">
                <a16:creationId xmlns:a16="http://schemas.microsoft.com/office/drawing/2014/main" id="{4EB15EA8-E1D4-405B-BECE-CDCA977F23A2}"/>
              </a:ext>
            </a:extLst>
          </p:cNvPr>
          <p:cNvGrpSpPr/>
          <p:nvPr/>
        </p:nvGrpSpPr>
        <p:grpSpPr>
          <a:xfrm>
            <a:off x="5082556" y="1913576"/>
            <a:ext cx="782293" cy="586596"/>
            <a:chOff x="5530362" y="2594055"/>
            <a:chExt cx="782293" cy="586596"/>
          </a:xfrm>
        </p:grpSpPr>
        <p:sp>
          <p:nvSpPr>
            <p:cNvPr id="45" name="Freeform 78">
              <a:extLst>
                <a:ext uri="{FF2B5EF4-FFF2-40B4-BE49-F238E27FC236}">
                  <a16:creationId xmlns:a16="http://schemas.microsoft.com/office/drawing/2014/main" id="{AB3C6A06-DDE3-4AD5-AA95-19BFEEA27DAA}"/>
                </a:ext>
              </a:extLst>
            </p:cNvPr>
            <p:cNvSpPr>
              <a:spLocks noChangeArrowheads="1"/>
            </p:cNvSpPr>
            <p:nvPr/>
          </p:nvSpPr>
          <p:spPr bwMode="auto">
            <a:xfrm>
              <a:off x="5537339"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6" name="Freeform 76">
              <a:extLst>
                <a:ext uri="{FF2B5EF4-FFF2-40B4-BE49-F238E27FC236}">
                  <a16:creationId xmlns:a16="http://schemas.microsoft.com/office/drawing/2014/main" id="{090F7431-A7E3-4457-8086-FE9F148DD9BA}"/>
                </a:ext>
              </a:extLst>
            </p:cNvPr>
            <p:cNvSpPr>
              <a:spLocks noChangeArrowheads="1"/>
            </p:cNvSpPr>
            <p:nvPr/>
          </p:nvSpPr>
          <p:spPr bwMode="auto">
            <a:xfrm>
              <a:off x="6072799"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7" name="Freeform 73">
              <a:extLst>
                <a:ext uri="{FF2B5EF4-FFF2-40B4-BE49-F238E27FC236}">
                  <a16:creationId xmlns:a16="http://schemas.microsoft.com/office/drawing/2014/main" id="{26E7325A-732C-4D58-87EB-E202532678AF}"/>
                </a:ext>
              </a:extLst>
            </p:cNvPr>
            <p:cNvSpPr>
              <a:spLocks noChangeArrowheads="1"/>
            </p:cNvSpPr>
            <p:nvPr/>
          </p:nvSpPr>
          <p:spPr bwMode="auto">
            <a:xfrm>
              <a:off x="5730899"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8" name="Freeform 71">
              <a:extLst>
                <a:ext uri="{FF2B5EF4-FFF2-40B4-BE49-F238E27FC236}">
                  <a16:creationId xmlns:a16="http://schemas.microsoft.com/office/drawing/2014/main" id="{4E1364EA-81C7-4347-92EF-5ED88923FCBF}"/>
                </a:ext>
              </a:extLst>
            </p:cNvPr>
            <p:cNvSpPr>
              <a:spLocks noChangeArrowheads="1"/>
            </p:cNvSpPr>
            <p:nvPr/>
          </p:nvSpPr>
          <p:spPr bwMode="auto">
            <a:xfrm>
              <a:off x="5530362"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rgbClr val="5C9EE6"/>
            </a:solidFill>
            <a:ln w="12700">
              <a:solidFill>
                <a:schemeClr val="bg1"/>
              </a:solidFill>
            </a:ln>
            <a:effectLst/>
          </p:spPr>
          <p:txBody>
            <a:bodyPr wrap="square" anchor="ctr">
              <a:noAutofit/>
            </a:bodyPr>
            <a:lstStyle/>
            <a:p>
              <a:endParaRPr lang="en-US" dirty="0"/>
            </a:p>
          </p:txBody>
        </p:sp>
        <p:sp>
          <p:nvSpPr>
            <p:cNvPr id="49" name="Freeform 132">
              <a:extLst>
                <a:ext uri="{FF2B5EF4-FFF2-40B4-BE49-F238E27FC236}">
                  <a16:creationId xmlns:a16="http://schemas.microsoft.com/office/drawing/2014/main" id="{5A59A45F-A41F-4546-9CF6-C1F8C48D50BB}"/>
                </a:ext>
              </a:extLst>
            </p:cNvPr>
            <p:cNvSpPr>
              <a:spLocks noChangeArrowheads="1"/>
            </p:cNvSpPr>
            <p:nvPr/>
          </p:nvSpPr>
          <p:spPr bwMode="auto">
            <a:xfrm>
              <a:off x="5795108"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50" name="Freeform 93">
              <a:extLst>
                <a:ext uri="{FF2B5EF4-FFF2-40B4-BE49-F238E27FC236}">
                  <a16:creationId xmlns:a16="http://schemas.microsoft.com/office/drawing/2014/main" id="{00C35EE7-DD6C-479D-8981-3224E0B8C3A1}"/>
                </a:ext>
              </a:extLst>
            </p:cNvPr>
            <p:cNvSpPr/>
            <p:nvPr/>
          </p:nvSpPr>
          <p:spPr>
            <a:xfrm>
              <a:off x="6005332"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575408722"/>
      </p:ext>
    </p:extLst>
  </p:cSld>
  <p:clrMapOvr>
    <a:masterClrMapping/>
  </p:clrMapOvr>
</p:sld>
</file>

<file path=ppt/theme/theme1.xml><?xml version="1.0" encoding="utf-8"?>
<a:theme xmlns:a="http://schemas.openxmlformats.org/drawingml/2006/main" name="Theme1">
  <a:themeElements>
    <a:clrScheme name="Craig'n'Dave">
      <a:dk1>
        <a:srgbClr val="538135"/>
      </a:dk1>
      <a:lt1>
        <a:sysClr val="window" lastClr="FFFFFF"/>
      </a:lt1>
      <a:dk2>
        <a:srgbClr val="538135"/>
      </a:dk2>
      <a:lt2>
        <a:srgbClr val="E7E6E6"/>
      </a:lt2>
      <a:accent1>
        <a:srgbClr val="823554"/>
      </a:accent1>
      <a:accent2>
        <a:srgbClr val="824C35"/>
      </a:accent2>
      <a:accent3>
        <a:srgbClr val="357382"/>
      </a:accent3>
      <a:accent4>
        <a:srgbClr val="A5A5A5"/>
      </a:accent4>
      <a:accent5>
        <a:srgbClr val="E7E6E6"/>
      </a:accent5>
      <a:accent6>
        <a:srgbClr val="70AD47"/>
      </a:accent6>
      <a:hlink>
        <a:srgbClr val="548235"/>
      </a:hlink>
      <a:folHlink>
        <a:srgbClr val="548235"/>
      </a:folHlink>
    </a:clrScheme>
    <a:fontScheme name="Craig'n'Dave">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2A6A9AB-1023-4A23-A2A1-82560771DE86}" vid="{D074DEC6-1AD8-42E9-9312-49CEB94AB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67390993CDB458E0CA97F6B2F25C2" ma:contentTypeVersion="17" ma:contentTypeDescription="Create a new document." ma:contentTypeScope="" ma:versionID="4230350107ea37aabc068b469929dcb8">
  <xsd:schema xmlns:xsd="http://www.w3.org/2001/XMLSchema" xmlns:xs="http://www.w3.org/2001/XMLSchema" xmlns:p="http://schemas.microsoft.com/office/2006/metadata/properties" xmlns:ns2="94d0e00f-684d-4fca-89a0-6ed8ac372433" xmlns:ns3="5cbb70a0-51aa-4b9b-a53b-f039c9636d9a" targetNamespace="http://schemas.microsoft.com/office/2006/metadata/properties" ma:root="true" ma:fieldsID="b481d9d73518f44d09ed7c87007b0381" ns2:_="" ns3:_="">
    <xsd:import namespace="94d0e00f-684d-4fca-89a0-6ed8ac372433"/>
    <xsd:import namespace="5cbb70a0-51aa-4b9b-a53b-f039c9636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0e00f-684d-4fca-89a0-6ed8ac3724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9725bcc-4bff-48db-9f33-da411d5cb4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bb70a0-51aa-4b9b-a53b-f039c9636d9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f19c548-d67b-42b5-9027-39419edbc289}" ma:internalName="TaxCatchAll" ma:showField="CatchAllData" ma:web="5cbb70a0-51aa-4b9b-a53b-f039c9636d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cbb70a0-51aa-4b9b-a53b-f039c9636d9a" xsi:nil="true"/>
    <lcf76f155ced4ddcb4097134ff3c332f xmlns="94d0e00f-684d-4fca-89a0-6ed8ac37243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00807-567F-41B2-89C0-4A8DB4F61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0e00f-684d-4fca-89a0-6ed8ac372433"/>
    <ds:schemaRef ds:uri="5cbb70a0-51aa-4b9b-a53b-f039c9636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4C46A-9C07-4BBF-AF26-3D82A6BACA40}">
  <ds:schemaRefs>
    <ds:schemaRef ds:uri="http://schemas.microsoft.com/office/2006/metadata/properties"/>
    <ds:schemaRef ds:uri="http://schemas.microsoft.com/office/infopath/2007/PartnerControls"/>
    <ds:schemaRef ds:uri="5cbb70a0-51aa-4b9b-a53b-f039c9636d9a"/>
    <ds:schemaRef ds:uri="94d0e00f-684d-4fca-89a0-6ed8ac372433"/>
  </ds:schemaRefs>
</ds:datastoreItem>
</file>

<file path=customXml/itemProps3.xml><?xml version="1.0" encoding="utf-8"?>
<ds:datastoreItem xmlns:ds="http://schemas.openxmlformats.org/officeDocument/2006/customXml" ds:itemID="{8D14494A-7DA7-46A1-9259-2422F74AA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746</TotalTime>
  <Words>3117</Words>
  <Application>Microsoft Office PowerPoint</Application>
  <PresentationFormat>A4 Paper (210x297 mm)</PresentationFormat>
  <Paragraphs>384</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Consolas</vt:lpstr>
      <vt:lpstr>League Spartan</vt:lpstr>
      <vt:lpstr>Poppins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Hillyard</dc:creator>
  <cp:lastModifiedBy>J Walker Stu 8914013</cp:lastModifiedBy>
  <cp:revision>151</cp:revision>
  <dcterms:created xsi:type="dcterms:W3CDTF">2019-09-17T11:01:38Z</dcterms:created>
  <dcterms:modified xsi:type="dcterms:W3CDTF">2023-11-17T11:55:28Z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0x010100E7F67390993CDB458E0CA97F6B2F25C2</vt:lpwstr>
  </property>
  <property fmtid="{D5CDD505-2E9C-101B-9397-08002B2CF9AE}" pid="3" name="Order">
    <vt:r8>97829600</vt:r8>
  </property>
</Properties>
</file>