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59" r:id="rId2"/>
    <p:sldId id="260" r:id="rId3"/>
    <p:sldId id="266" r:id="rId4"/>
    <p:sldId id="267" r:id="rId5"/>
    <p:sldId id="268" r:id="rId6"/>
    <p:sldId id="269" r:id="rId7"/>
    <p:sldId id="270" r:id="rId8"/>
    <p:sldId id="276" r:id="rId9"/>
    <p:sldId id="271" r:id="rId10"/>
    <p:sldId id="272" r:id="rId11"/>
    <p:sldId id="273" r:id="rId12"/>
    <p:sldId id="265" r:id="rId13"/>
    <p:sldId id="277" r:id="rId14"/>
    <p:sldId id="278" r:id="rId15"/>
    <p:sldId id="274" r:id="rId16"/>
    <p:sldId id="279" r:id="rId17"/>
    <p:sldId id="275" r:id="rId18"/>
    <p:sldId id="280" r:id="rId19"/>
    <p:sldId id="264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A5362"/>
    <a:srgbClr val="52647F"/>
    <a:srgbClr val="FFFF66"/>
    <a:srgbClr val="EDEDE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0683" autoAdjust="0"/>
  </p:normalViewPr>
  <p:slideViewPr>
    <p:cSldViewPr snapToGrid="0">
      <p:cViewPr varScale="1">
        <p:scale>
          <a:sx n="81" d="100"/>
          <a:sy n="81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9C833-02FE-42D4-815E-FFFAF85B7232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B48A-47C7-4ED7-B4A2-854D1C4DB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If your code does not work, you need to do what is called “debugging” and check each line of your program has been input correctly.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print("Hello World"), not spaces?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def </a:t>
            </a:r>
            <a:r>
              <a:rPr lang="en-GB" sz="1050" dirty="0" err="1">
                <a:solidFill>
                  <a:schemeClr val="accent3"/>
                </a:solidFill>
                <a:latin typeface="Consolas" panose="020B0609020204030204" pitchFamily="49" charset="0"/>
              </a:rPr>
              <a:t>OutputText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():</a:t>
            </a:r>
            <a:r>
              <a:rPr lang="en-GB" sz="1100" dirty="0">
                <a:solidFill>
                  <a:srgbClr val="595959"/>
                </a:solidFill>
              </a:rPr>
              <a:t>?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100" dirty="0">
                <a:solidFill>
                  <a:srgbClr val="595959"/>
                </a:solidFill>
              </a:rPr>
              <a:t>It is a custom in computer science to write Hello World as your first program when you learn a new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0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Answer the questions in the tables using the sample code on this slide.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Enter your answer in the row under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7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these keywords you learned as a handy reference when you make your own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52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7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8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9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4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5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88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Self assess your work by evaluating your solutions against these criteria. Enter yes or no in the “Self-assess” column.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Once you have completed the objective, show your programs to your teacher so you can review them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outputs the following text instead: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Anyone can write code that computers understand. Good programmers write code humans can understand.</a:t>
            </a:r>
            <a:br>
              <a:rPr lang="en-GB" dirty="0">
                <a:latin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</a:rPr>
            </a:br>
            <a:r>
              <a:rPr lang="en-GB" dirty="0"/>
              <a:t>This is a famous quote from Martin Fowler, a British software developer. It explains why you should use comments and subroutines.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outputs the following text on two lines: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I am learning to code…</a:t>
            </a:r>
            <a:b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…and it is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5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If your code does not work, you have a bug and need to debug it: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the command return?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def </a:t>
            </a:r>
            <a:r>
              <a:rPr lang="en-GB" sz="1050" dirty="0" err="1">
                <a:solidFill>
                  <a:schemeClr val="accent3"/>
                </a:solidFill>
                <a:latin typeface="Consolas" panose="020B0609020204030204" pitchFamily="49" charset="0"/>
              </a:rPr>
              <a:t>OutputText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():</a:t>
            </a:r>
            <a:r>
              <a:rPr lang="en-GB" sz="1100" dirty="0">
                <a:solidFill>
                  <a:srgbClr val="595959"/>
                </a:solidFill>
              </a:rPr>
              <a:t>?</a:t>
            </a:r>
          </a:p>
          <a:p>
            <a:pPr marL="142875" lvl="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Find out, why are errors in code called bugs?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calculates a 20% discount from £55.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6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If your code does not work, you need to debug it: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the command return?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8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calculates the flow rate of an IV infusion flow pump. U</a:t>
            </a:r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se the formula, volume (ml) divided by time (min), multiplied by 60 min. This equals the IV flow rate in mL/hr.</a:t>
            </a:r>
            <a:b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</a:br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Using this formula, 100 ml divided by 30 minutes, times 60 minutes in 1 hour, equals 200 ml/hr.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Read the summary of the key learning points for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5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Read the summary of the key learning points for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5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Answer the questions in the tables using the sample code on this slide.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Enter your answer in the row under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8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926F341-8F47-4BED-9E04-E99FAB7E56E8}"/>
              </a:ext>
            </a:extLst>
          </p:cNvPr>
          <p:cNvSpPr txBox="1"/>
          <p:nvPr userDrawn="1"/>
        </p:nvSpPr>
        <p:spPr>
          <a:xfrm>
            <a:off x="204819" y="94953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TRY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016EC83-4A8C-4023-877F-145F589CA988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7F2851-5BB6-4B4B-BD3D-62EAD409EF56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D84F72-66CF-4601-8ADB-54BAF04F34DB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Partial Circle 2">
              <a:extLst>
                <a:ext uri="{FF2B5EF4-FFF2-40B4-BE49-F238E27FC236}">
                  <a16:creationId xmlns:a16="http://schemas.microsoft.com/office/drawing/2014/main" id="{019BF053-DF69-4103-8C64-8DD4A13123B6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42C595-30E7-450A-B1A2-8BCC2957D500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E0067B-F9D8-4280-A59A-A9EE6090ACA1}"/>
                </a:ext>
              </a:extLst>
            </p:cNvPr>
            <p:cNvCxnSpPr>
              <a:cxnSpLocks/>
              <a:stCxn id="28" idx="4"/>
              <a:endCxn id="32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CD1F97-A10E-4074-B1ED-7E9B7DB30030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9FF24E72-41E5-41C6-99F7-2E5428FB64E4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D7F4A8-FE26-4859-8E1F-AB24768A0744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C20E1D-C203-4158-B2C3-5F6C3CB2990D}"/>
                </a:ext>
              </a:extLst>
            </p:cNvPr>
            <p:cNvCxnSpPr>
              <a:cxnSpLocks/>
              <a:stCxn id="35" idx="4"/>
              <a:endCxn id="37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322FD15-8BEB-42B5-BE26-FF961D878F09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7EEC54B8-95D6-469F-9D50-E8A03C7F4BD0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5AA4FF-9CB0-4937-8B5E-929ABA69A2BE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28D8E2-D22F-44D1-BFC5-6F53B637EF4C}"/>
                </a:ext>
              </a:extLst>
            </p:cNvPr>
            <p:cNvCxnSpPr>
              <a:cxnSpLocks/>
              <a:stCxn id="39" idx="4"/>
              <a:endCxn id="41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A61C23-33E8-4EDE-9D4C-D24C1411107B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758FD5-06DB-42FF-9AC5-03BB3533AD53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386E8B-DEF0-4869-9A57-DCB618DF0F29}"/>
                </a:ext>
              </a:extLst>
            </p:cNvPr>
            <p:cNvCxnSpPr>
              <a:cxnSpLocks/>
              <a:stCxn id="43" idx="4"/>
              <a:endCxn id="45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CF3658-6548-4B66-BFB9-D86C1CC425B5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A53DDC-EBEE-4EFF-8D4A-C1D5476AD7DD}"/>
                </a:ext>
              </a:extLst>
            </p:cNvPr>
            <p:cNvCxnSpPr>
              <a:cxnSpLocks/>
              <a:stCxn id="32" idx="6"/>
              <a:endCxn id="37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592D59-FC81-4FED-92CF-700969CE2E67}"/>
                </a:ext>
              </a:extLst>
            </p:cNvPr>
            <p:cNvCxnSpPr>
              <a:cxnSpLocks/>
              <a:stCxn id="37" idx="6"/>
              <a:endCxn id="41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F380C7-3705-4BD2-89E0-767C383110A4}"/>
                </a:ext>
              </a:extLst>
            </p:cNvPr>
            <p:cNvCxnSpPr>
              <a:cxnSpLocks/>
              <a:stCxn id="41" idx="6"/>
              <a:endCxn id="45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7BB639-4F53-430E-8F1B-32C4BEF374AD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02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ig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0DE8978-0CC9-4D56-9448-8C11D6A45C70}"/>
              </a:ext>
            </a:extLst>
          </p:cNvPr>
          <p:cNvSpPr txBox="1"/>
          <p:nvPr userDrawn="1"/>
        </p:nvSpPr>
        <p:spPr>
          <a:xfrm>
            <a:off x="204819" y="94953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INVESTIGATE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E6555AE7-DC1C-454C-8C19-89D7D5C9C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9B131-A303-403C-AB96-5C1E9E72BF8A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B8453F-DCEF-47B4-8674-31F9601FEBCC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Partial Circle 73">
              <a:extLst>
                <a:ext uri="{FF2B5EF4-FFF2-40B4-BE49-F238E27FC236}">
                  <a16:creationId xmlns:a16="http://schemas.microsoft.com/office/drawing/2014/main" id="{609C947C-4869-46EF-9554-FDFC9F571D51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517B0B-01D9-4474-8437-F17E5DF1E2D7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2EBBCA-7105-43BE-BCE5-87E6980898B6}"/>
                </a:ext>
              </a:extLst>
            </p:cNvPr>
            <p:cNvCxnSpPr>
              <a:cxnSpLocks/>
              <a:stCxn id="75" idx="4"/>
              <a:endCxn id="77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37E3C8A-682B-4E76-A8B5-5347EDE52E1F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Partial Circle 77">
              <a:extLst>
                <a:ext uri="{FF2B5EF4-FFF2-40B4-BE49-F238E27FC236}">
                  <a16:creationId xmlns:a16="http://schemas.microsoft.com/office/drawing/2014/main" id="{45AE0CFD-61CE-4FA4-8C89-B4553D78F27A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A7C9DDE-CC4F-42B2-BED9-50EF8CE1B330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I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B62955-A5D3-424E-B951-EC8088E272E1}"/>
                </a:ext>
              </a:extLst>
            </p:cNvPr>
            <p:cNvCxnSpPr>
              <a:cxnSpLocks/>
              <a:stCxn id="79" idx="4"/>
              <a:endCxn id="81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6AA09C7-A64C-4537-88E7-9DF4CE1A7E57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Partial Circle 81">
              <a:extLst>
                <a:ext uri="{FF2B5EF4-FFF2-40B4-BE49-F238E27FC236}">
                  <a16:creationId xmlns:a16="http://schemas.microsoft.com/office/drawing/2014/main" id="{DE1F390A-4258-40AA-B611-C95EB278C17B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C362095-3FCE-4AD9-AB4E-FBDE98CE3C55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EF6EFA-37E7-4D14-A9DD-021018D55531}"/>
                </a:ext>
              </a:extLst>
            </p:cNvPr>
            <p:cNvCxnSpPr>
              <a:cxnSpLocks/>
              <a:stCxn id="83" idx="4"/>
              <a:endCxn id="85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B4AF24-6D11-450C-80CB-9CE25C2B6879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8D5B947-EC48-4951-A106-770F24C503DA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213399-C97D-4493-BD60-83750F06ACA1}"/>
                </a:ext>
              </a:extLst>
            </p:cNvPr>
            <p:cNvCxnSpPr>
              <a:cxnSpLocks/>
              <a:stCxn id="86" idx="4"/>
              <a:endCxn id="88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CDCEE0-C329-49C8-ADE1-19CE6922F893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C546C-F50D-4722-829D-D6B55D3C6EC3}"/>
                </a:ext>
              </a:extLst>
            </p:cNvPr>
            <p:cNvCxnSpPr>
              <a:cxnSpLocks/>
              <a:stCxn id="77" idx="6"/>
              <a:endCxn id="81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C0E4AA-F6DF-4D1C-BABA-1D8997F3DC05}"/>
                </a:ext>
              </a:extLst>
            </p:cNvPr>
            <p:cNvCxnSpPr>
              <a:cxnSpLocks/>
              <a:stCxn id="81" idx="6"/>
              <a:endCxn id="85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4BCE6A-8A43-4EC0-BE7F-4A67FCB98B1C}"/>
                </a:ext>
              </a:extLst>
            </p:cNvPr>
            <p:cNvCxnSpPr>
              <a:cxnSpLocks/>
              <a:stCxn id="85" idx="6"/>
              <a:endCxn id="88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354807-F0C9-42EE-BA18-B909D0A71C7A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695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DEC1193-FEC0-4D8B-8097-160309216E45}"/>
              </a:ext>
            </a:extLst>
          </p:cNvPr>
          <p:cNvSpPr txBox="1"/>
          <p:nvPr userDrawn="1"/>
        </p:nvSpPr>
        <p:spPr>
          <a:xfrm>
            <a:off x="204819" y="94953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MAKE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2D1FAA49-7A11-41A8-B75B-A03C17E9B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1A2202-5A51-478D-B218-D08FCD55ABD0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935AEB-403B-417F-8BFF-C98C1F26E398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Partial Circle 74">
              <a:extLst>
                <a:ext uri="{FF2B5EF4-FFF2-40B4-BE49-F238E27FC236}">
                  <a16:creationId xmlns:a16="http://schemas.microsoft.com/office/drawing/2014/main" id="{51D8C0C7-D7C9-457B-9E50-8D740B994176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33E2093-7D4D-4161-BE22-7D2EE38DCCE2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C527A9-FBE2-4E38-BE51-01C9A913524D}"/>
                </a:ext>
              </a:extLst>
            </p:cNvPr>
            <p:cNvCxnSpPr>
              <a:cxnSpLocks/>
              <a:stCxn id="76" idx="4"/>
              <a:endCxn id="78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A62E2FD-FF93-4AC6-9933-F14C111EF33F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Partial Circle 78">
              <a:extLst>
                <a:ext uri="{FF2B5EF4-FFF2-40B4-BE49-F238E27FC236}">
                  <a16:creationId xmlns:a16="http://schemas.microsoft.com/office/drawing/2014/main" id="{C23A2026-477E-442D-A335-FC01759BEE17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1EFDE1-C1B8-4883-B8CB-2D57B9467B01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B02039D-BF38-46EE-A12D-29603536988D}"/>
                </a:ext>
              </a:extLst>
            </p:cNvPr>
            <p:cNvCxnSpPr>
              <a:cxnSpLocks/>
              <a:stCxn id="80" idx="4"/>
              <a:endCxn id="82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ADEAD8-5B1B-4C1E-8FC1-7BC2ADF88A19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Partial Circle 82">
              <a:extLst>
                <a:ext uri="{FF2B5EF4-FFF2-40B4-BE49-F238E27FC236}">
                  <a16:creationId xmlns:a16="http://schemas.microsoft.com/office/drawing/2014/main" id="{818D8C58-5C3B-466E-8D47-D8FC18EFA895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1021CC6-7EFD-4A0D-AE79-894FDB87DD72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M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E7C171-C49C-480A-8A94-2DFFA8FD65B0}"/>
                </a:ext>
              </a:extLst>
            </p:cNvPr>
            <p:cNvCxnSpPr>
              <a:cxnSpLocks/>
              <a:stCxn id="84" idx="4"/>
              <a:endCxn id="86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F1B5B56-9EDD-4167-B1B6-DBA22F3D4862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C6A8739-8AF6-41F7-8986-61C58EAE8425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007335-649D-4644-B275-747B21E10379}"/>
                </a:ext>
              </a:extLst>
            </p:cNvPr>
            <p:cNvCxnSpPr>
              <a:cxnSpLocks/>
              <a:stCxn id="87" idx="4"/>
              <a:endCxn id="89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8C48218-EC8A-42F7-A772-153ACEB8AC45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E61897-C10C-4583-9ADF-4C4B6B0C5B45}"/>
                </a:ext>
              </a:extLst>
            </p:cNvPr>
            <p:cNvCxnSpPr>
              <a:cxnSpLocks/>
              <a:stCxn id="78" idx="6"/>
              <a:endCxn id="82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8367A9-3638-4DCF-BBBF-B48FB04298B4}"/>
                </a:ext>
              </a:extLst>
            </p:cNvPr>
            <p:cNvCxnSpPr>
              <a:cxnSpLocks/>
              <a:stCxn id="82" idx="6"/>
              <a:endCxn id="86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72FDB6D-9D68-4BE7-B392-D29F07D3F19B}"/>
                </a:ext>
              </a:extLst>
            </p:cNvPr>
            <p:cNvCxnSpPr>
              <a:cxnSpLocks/>
              <a:stCxn id="86" idx="6"/>
              <a:endCxn id="89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F6265F-05D4-423D-BE9B-AA865C24AA92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042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0821199D-64CF-44EF-854E-BDF70A5954B4}"/>
              </a:ext>
            </a:extLst>
          </p:cNvPr>
          <p:cNvSpPr txBox="1"/>
          <p:nvPr userDrawn="1"/>
        </p:nvSpPr>
        <p:spPr>
          <a:xfrm>
            <a:off x="204819" y="9495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EVALUATE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6843914E-1CE4-4F60-874E-6D83D0293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7E625-8B80-49A1-B77A-3F370A744AE8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37163A-A1B5-4BCB-9B32-AED8BE1ABA1F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Partial Circle 74">
              <a:extLst>
                <a:ext uri="{FF2B5EF4-FFF2-40B4-BE49-F238E27FC236}">
                  <a16:creationId xmlns:a16="http://schemas.microsoft.com/office/drawing/2014/main" id="{9FB4EAE0-7D52-4A26-B2D1-F16C82BD65EA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37AADD-C22B-4F4D-8FCB-16DDAF72FE43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2081976-02B0-476E-987D-0111C6CD5B34}"/>
                </a:ext>
              </a:extLst>
            </p:cNvPr>
            <p:cNvCxnSpPr>
              <a:cxnSpLocks/>
              <a:stCxn id="76" idx="4"/>
              <a:endCxn id="78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CB0AAAB-69BF-49E0-B4BC-172ACF770434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Partial Circle 78">
              <a:extLst>
                <a:ext uri="{FF2B5EF4-FFF2-40B4-BE49-F238E27FC236}">
                  <a16:creationId xmlns:a16="http://schemas.microsoft.com/office/drawing/2014/main" id="{9E2DAC33-02C3-4D95-A3AA-70568D88F9C3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79C478-3830-4176-904E-12E58FD037B9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2C35E8-A35C-4362-A169-821416E7BC26}"/>
                </a:ext>
              </a:extLst>
            </p:cNvPr>
            <p:cNvCxnSpPr>
              <a:cxnSpLocks/>
              <a:stCxn id="80" idx="4"/>
              <a:endCxn id="82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628B799-5ADF-4BDB-9949-B9C84F9DA68F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Partial Circle 82">
              <a:extLst>
                <a:ext uri="{FF2B5EF4-FFF2-40B4-BE49-F238E27FC236}">
                  <a16:creationId xmlns:a16="http://schemas.microsoft.com/office/drawing/2014/main" id="{A8019A87-9B56-4CEA-AAAC-F7F6153E7B1B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2C6441-B9BA-4291-931D-6093ED256172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24AA59-85DB-471A-8F86-46744300042D}"/>
                </a:ext>
              </a:extLst>
            </p:cNvPr>
            <p:cNvCxnSpPr>
              <a:cxnSpLocks/>
              <a:stCxn id="84" idx="4"/>
              <a:endCxn id="86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509F7A7-36E8-4623-9B4C-65AB5FA974B1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55465F4-5BE4-43F8-A421-61D8D7D6958C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E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EA1C2C7-41A1-429C-815E-A8CD869F8CA4}"/>
                </a:ext>
              </a:extLst>
            </p:cNvPr>
            <p:cNvCxnSpPr>
              <a:cxnSpLocks/>
              <a:stCxn id="87" idx="4"/>
              <a:endCxn id="89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C0AE128-36EC-4B9D-8A7E-E3D1815E22CD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A7449DF-DFA2-49B5-AEF4-8939790B7A4E}"/>
                </a:ext>
              </a:extLst>
            </p:cNvPr>
            <p:cNvCxnSpPr>
              <a:cxnSpLocks/>
              <a:stCxn id="78" idx="6"/>
              <a:endCxn id="82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9C2003-D414-4463-B1F5-7300F67743AE}"/>
                </a:ext>
              </a:extLst>
            </p:cNvPr>
            <p:cNvCxnSpPr>
              <a:cxnSpLocks/>
              <a:stCxn id="82" idx="6"/>
              <a:endCxn id="86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9F25A0-64B3-4771-B323-5CF679C4DC22}"/>
                </a:ext>
              </a:extLst>
            </p:cNvPr>
            <p:cNvCxnSpPr>
              <a:cxnSpLocks/>
              <a:stCxn id="86" idx="6"/>
              <a:endCxn id="89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0AA34C-7ACC-47B5-8808-EA1FB30EB750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617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048042-B34F-4B2D-A812-8C4AD244DBB9}"/>
              </a:ext>
            </a:extLst>
          </p:cNvPr>
          <p:cNvSpPr/>
          <p:nvPr/>
        </p:nvSpPr>
        <p:spPr>
          <a:xfrm>
            <a:off x="0" y="1"/>
            <a:ext cx="9906000" cy="67802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823CE-9AF6-4D76-A695-2AF8B3752C1A}"/>
              </a:ext>
            </a:extLst>
          </p:cNvPr>
          <p:cNvCxnSpPr>
            <a:cxnSpLocks/>
          </p:cNvCxnSpPr>
          <p:nvPr/>
        </p:nvCxnSpPr>
        <p:spPr>
          <a:xfrm>
            <a:off x="0" y="678024"/>
            <a:ext cx="990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009A8-0A7A-408C-A06E-28DB683FF575}"/>
              </a:ext>
            </a:extLst>
          </p:cNvPr>
          <p:cNvSpPr txBox="1"/>
          <p:nvPr/>
        </p:nvSpPr>
        <p:spPr>
          <a:xfrm>
            <a:off x="89525" y="146551"/>
            <a:ext cx="136928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>
                <a:latin typeface="+mj-lt"/>
              </a:rPr>
              <a:t>[Header text]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1AA10-9F9A-42B8-A5DF-2E39A374E85F}"/>
              </a:ext>
            </a:extLst>
          </p:cNvPr>
          <p:cNvGrpSpPr/>
          <p:nvPr/>
        </p:nvGrpSpPr>
        <p:grpSpPr>
          <a:xfrm>
            <a:off x="8521408" y="100848"/>
            <a:ext cx="1329894" cy="476316"/>
            <a:chOff x="10487885" y="222750"/>
            <a:chExt cx="1636793" cy="476316"/>
          </a:xfrm>
        </p:grpSpPr>
        <p:pic>
          <p:nvPicPr>
            <p:cNvPr id="11" name="Picture 10" descr="A close up of ware&#10;&#10;Description automatically generated">
              <a:extLst>
                <a:ext uri="{FF2B5EF4-FFF2-40B4-BE49-F238E27FC236}">
                  <a16:creationId xmlns:a16="http://schemas.microsoft.com/office/drawing/2014/main" id="{BFDF4789-A602-4A9B-86BD-09994AD3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7885" y="222750"/>
              <a:ext cx="476316" cy="4763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BC4DFA-497E-4C66-AD9B-0A94D24C784F}"/>
                </a:ext>
              </a:extLst>
            </p:cNvPr>
            <p:cNvSpPr txBox="1"/>
            <p:nvPr/>
          </p:nvSpPr>
          <p:spPr>
            <a:xfrm>
              <a:off x="10964201" y="330103"/>
              <a:ext cx="116047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94" dirty="0" err="1">
                  <a:latin typeface="+mj-lt"/>
                </a:rPr>
                <a:t>Craig’n’Dave</a:t>
              </a:r>
              <a:endParaRPr lang="en-GB" sz="894" dirty="0">
                <a:latin typeface="+mj-l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CA9EC-E6BA-4D71-951B-10855D77D3B1}"/>
              </a:ext>
            </a:extLst>
          </p:cNvPr>
          <p:cNvSpPr/>
          <p:nvPr userDrawn="1"/>
        </p:nvSpPr>
        <p:spPr>
          <a:xfrm>
            <a:off x="0" y="1"/>
            <a:ext cx="9906000" cy="67802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73E5C6-7FE1-432F-973F-99FBAF916B4E}"/>
              </a:ext>
            </a:extLst>
          </p:cNvPr>
          <p:cNvCxnSpPr>
            <a:cxnSpLocks/>
          </p:cNvCxnSpPr>
          <p:nvPr userDrawn="1"/>
        </p:nvCxnSpPr>
        <p:spPr>
          <a:xfrm>
            <a:off x="0" y="678024"/>
            <a:ext cx="9906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E46AD-1B76-4B96-B918-1A82087F35F9}"/>
              </a:ext>
            </a:extLst>
          </p:cNvPr>
          <p:cNvSpPr txBox="1"/>
          <p:nvPr userDrawn="1"/>
        </p:nvSpPr>
        <p:spPr>
          <a:xfrm>
            <a:off x="89525" y="14655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accent3"/>
                </a:solidFill>
                <a:latin typeface="+mj-lt"/>
              </a:rPr>
              <a:t>Learn how to write structured programs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10271A-6868-4D26-8D86-A5E051F31663}"/>
              </a:ext>
            </a:extLst>
          </p:cNvPr>
          <p:cNvGrpSpPr/>
          <p:nvPr userDrawn="1"/>
        </p:nvGrpSpPr>
        <p:grpSpPr>
          <a:xfrm>
            <a:off x="8267649" y="88592"/>
            <a:ext cx="1593930" cy="476316"/>
            <a:chOff x="10487885" y="222750"/>
            <a:chExt cx="1593930" cy="476316"/>
          </a:xfrm>
        </p:grpSpPr>
        <p:pic>
          <p:nvPicPr>
            <p:cNvPr id="20" name="Picture 19" descr="A close up of ware&#10;&#10;Description automatically generated">
              <a:extLst>
                <a:ext uri="{FF2B5EF4-FFF2-40B4-BE49-F238E27FC236}">
                  <a16:creationId xmlns:a16="http://schemas.microsoft.com/office/drawing/2014/main" id="{7243483D-ABB4-481A-A743-F91953B6D1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7885" y="222750"/>
              <a:ext cx="476316" cy="47631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78A0F-2376-461D-AFC6-0B919F3BF72B}"/>
                </a:ext>
              </a:extLst>
            </p:cNvPr>
            <p:cNvSpPr txBox="1"/>
            <p:nvPr userDrawn="1"/>
          </p:nvSpPr>
          <p:spPr>
            <a:xfrm>
              <a:off x="10964201" y="330103"/>
              <a:ext cx="11176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latin typeface="+mj-lt"/>
                </a:rPr>
                <a:t>Craig’n’Dave</a:t>
              </a:r>
              <a:endParaRPr lang="en-GB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3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rgbClr val="595959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rgbClr val="595959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rgbClr val="595959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rgbClr val="595959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rgbClr val="595959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My first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print("Hello World")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7ED969-73BF-47A5-A5EE-777D24184A0D}"/>
              </a:ext>
            </a:extLst>
          </p:cNvPr>
          <p:cNvGrpSpPr/>
          <p:nvPr/>
        </p:nvGrpSpPr>
        <p:grpSpPr>
          <a:xfrm>
            <a:off x="216694" y="2842060"/>
            <a:ext cx="969849" cy="357737"/>
            <a:chOff x="216694" y="2482830"/>
            <a:chExt cx="969849" cy="357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7926D6-8B5A-4519-85D4-26C1FC39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F93B76-8CBC-40D1-ABDC-C6F81B5B78B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688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D88486-D1FC-440C-BBB1-CEB8874AC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Program comprehension: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(X):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X * X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9 = A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print(A</a:t>
            </a:r>
            <a:r>
              <a:rPr lang="en-GB">
                <a:solidFill>
                  <a:schemeClr val="accent1"/>
                </a:solidFill>
                <a:latin typeface="Consolas" panose="020B0609020204030204" pitchFamily="49" charset="0"/>
              </a:rPr>
              <a:t>,"squared:",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(A))</a:t>
            </a:r>
            <a:endParaRPr lang="en-GB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A15F3D50-9579-4F97-B669-27F88D41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06342"/>
              </p:ext>
            </p:extLst>
          </p:nvPr>
        </p:nvGraphicFramePr>
        <p:xfrm>
          <a:off x="5001583" y="3790967"/>
          <a:ext cx="4725511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821906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C9EE6"/>
                          </a:solidFill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Why is a double quote 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 needed around squared in line 4?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Why does X have the same value as A?</a:t>
                      </a:r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07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2049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E6E980D-194D-4BE5-B02D-A5E0BD9867D5}"/>
              </a:ext>
            </a:extLst>
          </p:cNvPr>
          <p:cNvGrpSpPr/>
          <p:nvPr/>
        </p:nvGrpSpPr>
        <p:grpSpPr>
          <a:xfrm>
            <a:off x="5082556" y="4315589"/>
            <a:ext cx="782293" cy="586596"/>
            <a:chOff x="5530362" y="2594055"/>
            <a:chExt cx="782293" cy="586596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346D3DB7-8195-4645-B422-EE03D470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339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8173F640-1CC2-4081-8DB8-085D96D3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799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8D70057E-D7F5-4E61-A92B-2FA7F6239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99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1A216CE2-CE4D-47FA-8235-A39F7337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362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rgbClr val="5C9EE6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132">
              <a:extLst>
                <a:ext uri="{FF2B5EF4-FFF2-40B4-BE49-F238E27FC236}">
                  <a16:creationId xmlns:a16="http://schemas.microsoft.com/office/drawing/2014/main" id="{B5602278-2588-4507-9675-A8FE656C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108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 93">
              <a:extLst>
                <a:ext uri="{FF2B5EF4-FFF2-40B4-BE49-F238E27FC236}">
                  <a16:creationId xmlns:a16="http://schemas.microsoft.com/office/drawing/2014/main" id="{FAD3885B-FCEE-48FA-BB01-1CA9AFF6E2F2}"/>
                </a:ext>
              </a:extLst>
            </p:cNvPr>
            <p:cNvSpPr/>
            <p:nvPr/>
          </p:nvSpPr>
          <p:spPr>
            <a:xfrm>
              <a:off x="6005332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9DCC38E0-D44A-4E9F-9B87-813AD9C51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51411"/>
              </p:ext>
            </p:extLst>
          </p:nvPr>
        </p:nvGraphicFramePr>
        <p:xfrm>
          <a:off x="5001583" y="1388917"/>
          <a:ext cx="4694866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917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790949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FCCA5E"/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What is the purpose of the comma , in line 4?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What does the command print in line 4 do?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44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685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E21C890-F720-4F7A-B274-5E290185B490}"/>
              </a:ext>
            </a:extLst>
          </p:cNvPr>
          <p:cNvGrpSpPr/>
          <p:nvPr/>
        </p:nvGrpSpPr>
        <p:grpSpPr>
          <a:xfrm>
            <a:off x="5070475" y="1843294"/>
            <a:ext cx="782293" cy="586596"/>
            <a:chOff x="4074211" y="2594055"/>
            <a:chExt cx="782293" cy="586596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224F7519-0829-442C-8935-0122FDDE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188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AB0245D8-398F-4ED6-91B7-2D9DDE27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648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DF1D59AC-4110-4407-87DF-C2914493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748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EF84C0D2-C15C-4A0B-A285-17F4B8B90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211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 132">
              <a:extLst>
                <a:ext uri="{FF2B5EF4-FFF2-40B4-BE49-F238E27FC236}">
                  <a16:creationId xmlns:a16="http://schemas.microsoft.com/office/drawing/2014/main" id="{D8797FC5-64EC-48A2-8DCB-98AC0340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957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93">
              <a:extLst>
                <a:ext uri="{FF2B5EF4-FFF2-40B4-BE49-F238E27FC236}">
                  <a16:creationId xmlns:a16="http://schemas.microsoft.com/office/drawing/2014/main" id="{8636C492-9FE3-4B4C-81CF-C8360D53DC58}"/>
                </a:ext>
              </a:extLst>
            </p:cNvPr>
            <p:cNvSpPr/>
            <p:nvPr/>
          </p:nvSpPr>
          <p:spPr>
            <a:xfrm>
              <a:off x="4549181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rgbClr val="FCCA5E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40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76B27-053A-4B90-B5E3-4DF5E7FD2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3745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Keywords introduced in this objective:</a:t>
            </a:r>
            <a:endParaRPr lang="en-GB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71D3F0-6879-468D-A6AE-B63CF553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99492"/>
              </p:ext>
            </p:extLst>
          </p:nvPr>
        </p:nvGraphicFramePr>
        <p:xfrm>
          <a:off x="216694" y="1886884"/>
          <a:ext cx="9525399" cy="30429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641042804"/>
                    </a:ext>
                  </a:extLst>
                </a:gridCol>
                <a:gridCol w="6827919">
                  <a:extLst>
                    <a:ext uri="{9D8B030D-6E8A-4147-A177-3AD203B41FA5}">
                      <a16:colId xmlns:a16="http://schemas.microsoft.com/office/drawing/2014/main" val="225427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Starts and names a new subroutine.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be the string “Hello”.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hold the value 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7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b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return X,Y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Returns a value X from the subroutine into another function or variable.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More than one value can be returned if separated with commas.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dirty="0" err="1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y,z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GB" sz="11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X,Y =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(Z)</a:t>
                      </a:r>
                      <a:endParaRPr lang="en-GB" sz="11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the returned value from Subroutine, passing Y and Z as data parameters.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Y and Z are optional. Subroutines accept zero or more parameters of any data type.</a:t>
                      </a:r>
                    </a:p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It is possible to return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2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Outputs text string to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Outputs text string concatenated with X to the screen. A comma inserts a space in-between.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Using + instead does not insert a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print("Hello",end="")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print("World")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Using end="" prevents a new line between print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E45414-E68B-41EE-B9B5-63DDED2D5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Dice face 5 problem:</a:t>
            </a:r>
          </a:p>
          <a:p>
            <a:r>
              <a:rPr lang="en-GB" dirty="0"/>
              <a:t>1 point.</a:t>
            </a:r>
          </a:p>
          <a:p>
            <a:r>
              <a:rPr lang="en-GB" dirty="0"/>
              <a:t>Write a subroutine that will output the number 5 on a dice like this: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Consolas" panose="020B0609020204030204" pitchFamily="49" charset="0"/>
              </a:rPr>
              <a:t>ooooooooooo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 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#   #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#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#   #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 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ooooooooooo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273AB6-DAC9-4367-9AEE-0765D12D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332503"/>
            <a:ext cx="1080000" cy="1080000"/>
          </a:xfrm>
          <a:prstGeom prst="rect">
            <a:avLst/>
          </a:prstGeom>
        </p:spPr>
      </p:pic>
      <p:sp>
        <p:nvSpPr>
          <p:cNvPr id="2" name="Freeform 63">
            <a:extLst>
              <a:ext uri="{FF2B5EF4-FFF2-40B4-BE49-F238E27FC236}">
                <a16:creationId xmlns:a16="http://schemas.microsoft.com/office/drawing/2014/main" id="{FD5CE72D-1D88-4093-9D72-10D981F9C305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109517"/>
            <a:ext cx="2359932" cy="339432"/>
          </a:xfrm>
          <a:custGeom>
            <a:avLst/>
            <a:gdLst>
              <a:gd name="T0" fmla="*/ 34 w 3887"/>
              <a:gd name="T1" fmla="*/ 1266 h 1753"/>
              <a:gd name="T2" fmla="*/ 130 w 3887"/>
              <a:gd name="T3" fmla="*/ 1265 h 1753"/>
              <a:gd name="T4" fmla="*/ 198 w 3887"/>
              <a:gd name="T5" fmla="*/ 1292 h 1753"/>
              <a:gd name="T6" fmla="*/ 223 w 3887"/>
              <a:gd name="T7" fmla="*/ 1315 h 1753"/>
              <a:gd name="T8" fmla="*/ 257 w 3887"/>
              <a:gd name="T9" fmla="*/ 1322 h 1753"/>
              <a:gd name="T10" fmla="*/ 301 w 3887"/>
              <a:gd name="T11" fmla="*/ 1276 h 1753"/>
              <a:gd name="T12" fmla="*/ 338 w 3887"/>
              <a:gd name="T13" fmla="*/ 1333 h 1753"/>
              <a:gd name="T14" fmla="*/ 401 w 3887"/>
              <a:gd name="T15" fmla="*/ 1302 h 1753"/>
              <a:gd name="T16" fmla="*/ 477 w 3887"/>
              <a:gd name="T17" fmla="*/ 1328 h 1753"/>
              <a:gd name="T18" fmla="*/ 538 w 3887"/>
              <a:gd name="T19" fmla="*/ 1328 h 1753"/>
              <a:gd name="T20" fmla="*/ 580 w 3887"/>
              <a:gd name="T21" fmla="*/ 1357 h 1753"/>
              <a:gd name="T22" fmla="*/ 639 w 3887"/>
              <a:gd name="T23" fmla="*/ 1336 h 1753"/>
              <a:gd name="T24" fmla="*/ 691 w 3887"/>
              <a:gd name="T25" fmla="*/ 1374 h 1753"/>
              <a:gd name="T26" fmla="*/ 738 w 3887"/>
              <a:gd name="T27" fmla="*/ 1386 h 1753"/>
              <a:gd name="T28" fmla="*/ 824 w 3887"/>
              <a:gd name="T29" fmla="*/ 1401 h 1753"/>
              <a:gd name="T30" fmla="*/ 893 w 3887"/>
              <a:gd name="T31" fmla="*/ 1412 h 1753"/>
              <a:gd name="T32" fmla="*/ 991 w 3887"/>
              <a:gd name="T33" fmla="*/ 1385 h 1753"/>
              <a:gd name="T34" fmla="*/ 1043 w 3887"/>
              <a:gd name="T35" fmla="*/ 1424 h 1753"/>
              <a:gd name="T36" fmla="*/ 1106 w 3887"/>
              <a:gd name="T37" fmla="*/ 1422 h 1753"/>
              <a:gd name="T38" fmla="*/ 1164 w 3887"/>
              <a:gd name="T39" fmla="*/ 1512 h 1753"/>
              <a:gd name="T40" fmla="*/ 1244 w 3887"/>
              <a:gd name="T41" fmla="*/ 1456 h 1753"/>
              <a:gd name="T42" fmla="*/ 1334 w 3887"/>
              <a:gd name="T43" fmla="*/ 1469 h 1753"/>
              <a:gd name="T44" fmla="*/ 1401 w 3887"/>
              <a:gd name="T45" fmla="*/ 1468 h 1753"/>
              <a:gd name="T46" fmla="*/ 1461 w 3887"/>
              <a:gd name="T47" fmla="*/ 1486 h 1753"/>
              <a:gd name="T48" fmla="*/ 1520 w 3887"/>
              <a:gd name="T49" fmla="*/ 1471 h 1753"/>
              <a:gd name="T50" fmla="*/ 1565 w 3887"/>
              <a:gd name="T51" fmla="*/ 1503 h 1753"/>
              <a:gd name="T52" fmla="*/ 1632 w 3887"/>
              <a:gd name="T53" fmla="*/ 1458 h 1753"/>
              <a:gd name="T54" fmla="*/ 1694 w 3887"/>
              <a:gd name="T55" fmla="*/ 1438 h 1753"/>
              <a:gd name="T56" fmla="*/ 1735 w 3887"/>
              <a:gd name="T57" fmla="*/ 1409 h 1753"/>
              <a:gd name="T58" fmla="*/ 1837 w 3887"/>
              <a:gd name="T59" fmla="*/ 1448 h 1753"/>
              <a:gd name="T60" fmla="*/ 1872 w 3887"/>
              <a:gd name="T61" fmla="*/ 1431 h 1753"/>
              <a:gd name="T62" fmla="*/ 1901 w 3887"/>
              <a:gd name="T63" fmla="*/ 1447 h 1753"/>
              <a:gd name="T64" fmla="*/ 1937 w 3887"/>
              <a:gd name="T65" fmla="*/ 1477 h 1753"/>
              <a:gd name="T66" fmla="*/ 2020 w 3887"/>
              <a:gd name="T67" fmla="*/ 1536 h 1753"/>
              <a:gd name="T68" fmla="*/ 2053 w 3887"/>
              <a:gd name="T69" fmla="*/ 1510 h 1753"/>
              <a:gd name="T70" fmla="*/ 2104 w 3887"/>
              <a:gd name="T71" fmla="*/ 1499 h 1753"/>
              <a:gd name="T72" fmla="*/ 2189 w 3887"/>
              <a:gd name="T73" fmla="*/ 1612 h 1753"/>
              <a:gd name="T74" fmla="*/ 2291 w 3887"/>
              <a:gd name="T75" fmla="*/ 1590 h 1753"/>
              <a:gd name="T76" fmla="*/ 2338 w 3887"/>
              <a:gd name="T77" fmla="*/ 1559 h 1753"/>
              <a:gd name="T78" fmla="*/ 2397 w 3887"/>
              <a:gd name="T79" fmla="*/ 1540 h 1753"/>
              <a:gd name="T80" fmla="*/ 2463 w 3887"/>
              <a:gd name="T81" fmla="*/ 1556 h 1753"/>
              <a:gd name="T82" fmla="*/ 2521 w 3887"/>
              <a:gd name="T83" fmla="*/ 1531 h 1753"/>
              <a:gd name="T84" fmla="*/ 2589 w 3887"/>
              <a:gd name="T85" fmla="*/ 1552 h 1753"/>
              <a:gd name="T86" fmla="*/ 2655 w 3887"/>
              <a:gd name="T87" fmla="*/ 1571 h 1753"/>
              <a:gd name="T88" fmla="*/ 2690 w 3887"/>
              <a:gd name="T89" fmla="*/ 1542 h 1753"/>
              <a:gd name="T90" fmla="*/ 2726 w 3887"/>
              <a:gd name="T91" fmla="*/ 1554 h 1753"/>
              <a:gd name="T92" fmla="*/ 2802 w 3887"/>
              <a:gd name="T93" fmla="*/ 1590 h 1753"/>
              <a:gd name="T94" fmla="*/ 2870 w 3887"/>
              <a:gd name="T95" fmla="*/ 1551 h 1753"/>
              <a:gd name="T96" fmla="*/ 2918 w 3887"/>
              <a:gd name="T97" fmla="*/ 1531 h 1753"/>
              <a:gd name="T98" fmla="*/ 2969 w 3887"/>
              <a:gd name="T99" fmla="*/ 1506 h 1753"/>
              <a:gd name="T100" fmla="*/ 3030 w 3887"/>
              <a:gd name="T101" fmla="*/ 1505 h 1753"/>
              <a:gd name="T102" fmla="*/ 3140 w 3887"/>
              <a:gd name="T103" fmla="*/ 1490 h 1753"/>
              <a:gd name="T104" fmla="*/ 3180 w 3887"/>
              <a:gd name="T105" fmla="*/ 1512 h 1753"/>
              <a:gd name="T106" fmla="*/ 3225 w 3887"/>
              <a:gd name="T107" fmla="*/ 1522 h 1753"/>
              <a:gd name="T108" fmla="*/ 3316 w 3887"/>
              <a:gd name="T109" fmla="*/ 1587 h 1753"/>
              <a:gd name="T110" fmla="*/ 3379 w 3887"/>
              <a:gd name="T111" fmla="*/ 1645 h 1753"/>
              <a:gd name="T112" fmla="*/ 3470 w 3887"/>
              <a:gd name="T113" fmla="*/ 1698 h 1753"/>
              <a:gd name="T114" fmla="*/ 3553 w 3887"/>
              <a:gd name="T115" fmla="*/ 1709 h 1753"/>
              <a:gd name="T116" fmla="*/ 3666 w 3887"/>
              <a:gd name="T117" fmla="*/ 1711 h 1753"/>
              <a:gd name="T118" fmla="*/ 3738 w 3887"/>
              <a:gd name="T119" fmla="*/ 1729 h 1753"/>
              <a:gd name="T120" fmla="*/ 3821 w 3887"/>
              <a:gd name="T121" fmla="*/ 1746 h 1753"/>
              <a:gd name="T122" fmla="*/ 1107 w 3887"/>
              <a:gd name="T123" fmla="*/ 1422 h 1753"/>
              <a:gd name="T124" fmla="*/ 3712 w 3887"/>
              <a:gd name="T125" fmla="*/ 170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87" h="1753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9000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Dice face 5 problem</a:t>
            </a:r>
          </a:p>
        </p:txBody>
      </p:sp>
      <p:sp>
        <p:nvSpPr>
          <p:cNvPr id="3" name="Freeform 46">
            <a:extLst>
              <a:ext uri="{FF2B5EF4-FFF2-40B4-BE49-F238E27FC236}">
                <a16:creationId xmlns:a16="http://schemas.microsoft.com/office/drawing/2014/main" id="{0E244150-4C6D-4968-97BE-E026D981BB38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455218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</p:txBody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D1F92AD6-B161-41A7-8DA4-B8C6D280D4F7}"/>
              </a:ext>
            </a:extLst>
          </p:cNvPr>
          <p:cNvSpPr>
            <a:spLocks noEditPoints="1"/>
          </p:cNvSpPr>
          <p:nvPr/>
        </p:nvSpPr>
        <p:spPr bwMode="auto">
          <a:xfrm>
            <a:off x="4905787" y="2291386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Output5():</a:t>
            </a: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1FEDF6B5-249F-4612-B89A-44C303358C4B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873302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ooooooooooo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54C43E46-2B20-43F6-BE3E-888EF6835D6C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5628663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       o")</a:t>
            </a: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4A707E51-76CC-44A3-8F9F-52BF3083340A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3125710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	print("o  #   #  o")</a:t>
            </a:r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3C0C9D35-77C2-4AB2-AC2E-45CE1D95D1A9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2706757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  #    o")</a:t>
            </a: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B45830B1-556A-48C3-983D-AF23C1F3F568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3939292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#   #  o")</a:t>
            </a: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618FCCC2-5AB1-4A7F-96F0-76619985D87A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4359783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	print("o         o")</a:t>
            </a: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F3B6B941-91F9-4A11-B2B4-1C6571A00263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5200765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ooooooooooo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") </a:t>
            </a: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4FB8635D-834A-40BD-92FA-7F4F74133884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4780274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2264CA-ACDD-4FA0-B09B-87F5DEE32F78}"/>
              </a:ext>
            </a:extLst>
          </p:cNvPr>
          <p:cNvGrpSpPr/>
          <p:nvPr/>
        </p:nvGrpSpPr>
        <p:grpSpPr>
          <a:xfrm>
            <a:off x="4894902" y="3547730"/>
            <a:ext cx="2359932" cy="339432"/>
            <a:chOff x="6776151" y="5669482"/>
            <a:chExt cx="2359932" cy="558800"/>
          </a:xfrm>
        </p:grpSpPr>
        <p:sp>
          <p:nvSpPr>
            <p:cNvPr id="34" name="Freeform 63">
              <a:extLst>
                <a:ext uri="{FF2B5EF4-FFF2-40B4-BE49-F238E27FC236}">
                  <a16:creationId xmlns:a16="http://schemas.microsoft.com/office/drawing/2014/main" id="{128B047E-A61B-49E9-8B63-5616227029BB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6776151" y="5669482"/>
              <a:ext cx="2359932" cy="558800"/>
            </a:xfrm>
            <a:custGeom>
              <a:avLst/>
              <a:gdLst>
                <a:gd name="T0" fmla="*/ 34 w 3887"/>
                <a:gd name="T1" fmla="*/ 1266 h 1753"/>
                <a:gd name="T2" fmla="*/ 130 w 3887"/>
                <a:gd name="T3" fmla="*/ 1265 h 1753"/>
                <a:gd name="T4" fmla="*/ 198 w 3887"/>
                <a:gd name="T5" fmla="*/ 1292 h 1753"/>
                <a:gd name="T6" fmla="*/ 223 w 3887"/>
                <a:gd name="T7" fmla="*/ 1315 h 1753"/>
                <a:gd name="T8" fmla="*/ 257 w 3887"/>
                <a:gd name="T9" fmla="*/ 1322 h 1753"/>
                <a:gd name="T10" fmla="*/ 301 w 3887"/>
                <a:gd name="T11" fmla="*/ 1276 h 1753"/>
                <a:gd name="T12" fmla="*/ 338 w 3887"/>
                <a:gd name="T13" fmla="*/ 1333 h 1753"/>
                <a:gd name="T14" fmla="*/ 401 w 3887"/>
                <a:gd name="T15" fmla="*/ 1302 h 1753"/>
                <a:gd name="T16" fmla="*/ 477 w 3887"/>
                <a:gd name="T17" fmla="*/ 1328 h 1753"/>
                <a:gd name="T18" fmla="*/ 538 w 3887"/>
                <a:gd name="T19" fmla="*/ 1328 h 1753"/>
                <a:gd name="T20" fmla="*/ 580 w 3887"/>
                <a:gd name="T21" fmla="*/ 1357 h 1753"/>
                <a:gd name="T22" fmla="*/ 639 w 3887"/>
                <a:gd name="T23" fmla="*/ 1336 h 1753"/>
                <a:gd name="T24" fmla="*/ 691 w 3887"/>
                <a:gd name="T25" fmla="*/ 1374 h 1753"/>
                <a:gd name="T26" fmla="*/ 738 w 3887"/>
                <a:gd name="T27" fmla="*/ 1386 h 1753"/>
                <a:gd name="T28" fmla="*/ 824 w 3887"/>
                <a:gd name="T29" fmla="*/ 1401 h 1753"/>
                <a:gd name="T30" fmla="*/ 893 w 3887"/>
                <a:gd name="T31" fmla="*/ 1412 h 1753"/>
                <a:gd name="T32" fmla="*/ 991 w 3887"/>
                <a:gd name="T33" fmla="*/ 1385 h 1753"/>
                <a:gd name="T34" fmla="*/ 1043 w 3887"/>
                <a:gd name="T35" fmla="*/ 1424 h 1753"/>
                <a:gd name="T36" fmla="*/ 1106 w 3887"/>
                <a:gd name="T37" fmla="*/ 1422 h 1753"/>
                <a:gd name="T38" fmla="*/ 1164 w 3887"/>
                <a:gd name="T39" fmla="*/ 1512 h 1753"/>
                <a:gd name="T40" fmla="*/ 1244 w 3887"/>
                <a:gd name="T41" fmla="*/ 1456 h 1753"/>
                <a:gd name="T42" fmla="*/ 1334 w 3887"/>
                <a:gd name="T43" fmla="*/ 1469 h 1753"/>
                <a:gd name="T44" fmla="*/ 1401 w 3887"/>
                <a:gd name="T45" fmla="*/ 1468 h 1753"/>
                <a:gd name="T46" fmla="*/ 1461 w 3887"/>
                <a:gd name="T47" fmla="*/ 1486 h 1753"/>
                <a:gd name="T48" fmla="*/ 1520 w 3887"/>
                <a:gd name="T49" fmla="*/ 1471 h 1753"/>
                <a:gd name="T50" fmla="*/ 1565 w 3887"/>
                <a:gd name="T51" fmla="*/ 1503 h 1753"/>
                <a:gd name="T52" fmla="*/ 1632 w 3887"/>
                <a:gd name="T53" fmla="*/ 1458 h 1753"/>
                <a:gd name="T54" fmla="*/ 1694 w 3887"/>
                <a:gd name="T55" fmla="*/ 1438 h 1753"/>
                <a:gd name="T56" fmla="*/ 1735 w 3887"/>
                <a:gd name="T57" fmla="*/ 1409 h 1753"/>
                <a:gd name="T58" fmla="*/ 1837 w 3887"/>
                <a:gd name="T59" fmla="*/ 1448 h 1753"/>
                <a:gd name="T60" fmla="*/ 1872 w 3887"/>
                <a:gd name="T61" fmla="*/ 1431 h 1753"/>
                <a:gd name="T62" fmla="*/ 1901 w 3887"/>
                <a:gd name="T63" fmla="*/ 1447 h 1753"/>
                <a:gd name="T64" fmla="*/ 1937 w 3887"/>
                <a:gd name="T65" fmla="*/ 1477 h 1753"/>
                <a:gd name="T66" fmla="*/ 2020 w 3887"/>
                <a:gd name="T67" fmla="*/ 1536 h 1753"/>
                <a:gd name="T68" fmla="*/ 2053 w 3887"/>
                <a:gd name="T69" fmla="*/ 1510 h 1753"/>
                <a:gd name="T70" fmla="*/ 2104 w 3887"/>
                <a:gd name="T71" fmla="*/ 1499 h 1753"/>
                <a:gd name="T72" fmla="*/ 2189 w 3887"/>
                <a:gd name="T73" fmla="*/ 1612 h 1753"/>
                <a:gd name="T74" fmla="*/ 2291 w 3887"/>
                <a:gd name="T75" fmla="*/ 1590 h 1753"/>
                <a:gd name="T76" fmla="*/ 2338 w 3887"/>
                <a:gd name="T77" fmla="*/ 1559 h 1753"/>
                <a:gd name="T78" fmla="*/ 2397 w 3887"/>
                <a:gd name="T79" fmla="*/ 1540 h 1753"/>
                <a:gd name="T80" fmla="*/ 2463 w 3887"/>
                <a:gd name="T81" fmla="*/ 1556 h 1753"/>
                <a:gd name="T82" fmla="*/ 2521 w 3887"/>
                <a:gd name="T83" fmla="*/ 1531 h 1753"/>
                <a:gd name="T84" fmla="*/ 2589 w 3887"/>
                <a:gd name="T85" fmla="*/ 1552 h 1753"/>
                <a:gd name="T86" fmla="*/ 2655 w 3887"/>
                <a:gd name="T87" fmla="*/ 1571 h 1753"/>
                <a:gd name="T88" fmla="*/ 2690 w 3887"/>
                <a:gd name="T89" fmla="*/ 1542 h 1753"/>
                <a:gd name="T90" fmla="*/ 2726 w 3887"/>
                <a:gd name="T91" fmla="*/ 1554 h 1753"/>
                <a:gd name="T92" fmla="*/ 2802 w 3887"/>
                <a:gd name="T93" fmla="*/ 1590 h 1753"/>
                <a:gd name="T94" fmla="*/ 2870 w 3887"/>
                <a:gd name="T95" fmla="*/ 1551 h 1753"/>
                <a:gd name="T96" fmla="*/ 2918 w 3887"/>
                <a:gd name="T97" fmla="*/ 1531 h 1753"/>
                <a:gd name="T98" fmla="*/ 2969 w 3887"/>
                <a:gd name="T99" fmla="*/ 1506 h 1753"/>
                <a:gd name="T100" fmla="*/ 3030 w 3887"/>
                <a:gd name="T101" fmla="*/ 1505 h 1753"/>
                <a:gd name="T102" fmla="*/ 3140 w 3887"/>
                <a:gd name="T103" fmla="*/ 1490 h 1753"/>
                <a:gd name="T104" fmla="*/ 3180 w 3887"/>
                <a:gd name="T105" fmla="*/ 1512 h 1753"/>
                <a:gd name="T106" fmla="*/ 3225 w 3887"/>
                <a:gd name="T107" fmla="*/ 1522 h 1753"/>
                <a:gd name="T108" fmla="*/ 3316 w 3887"/>
                <a:gd name="T109" fmla="*/ 1587 h 1753"/>
                <a:gd name="T110" fmla="*/ 3379 w 3887"/>
                <a:gd name="T111" fmla="*/ 1645 h 1753"/>
                <a:gd name="T112" fmla="*/ 3470 w 3887"/>
                <a:gd name="T113" fmla="*/ 1698 h 1753"/>
                <a:gd name="T114" fmla="*/ 3553 w 3887"/>
                <a:gd name="T115" fmla="*/ 1709 h 1753"/>
                <a:gd name="T116" fmla="*/ 3666 w 3887"/>
                <a:gd name="T117" fmla="*/ 1711 h 1753"/>
                <a:gd name="T118" fmla="*/ 3738 w 3887"/>
                <a:gd name="T119" fmla="*/ 1729 h 1753"/>
                <a:gd name="T120" fmla="*/ 3821 w 3887"/>
                <a:gd name="T121" fmla="*/ 1746 h 1753"/>
                <a:gd name="T122" fmla="*/ 1107 w 3887"/>
                <a:gd name="T123" fmla="*/ 1422 h 1753"/>
                <a:gd name="T124" fmla="*/ 3712 w 3887"/>
                <a:gd name="T125" fmla="*/ 170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7" h="1753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10800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D9F2F9-3698-4317-BC49-BAE860FDCDCB}"/>
                </a:ext>
              </a:extLst>
            </p:cNvPr>
            <p:cNvSpPr txBox="1"/>
            <p:nvPr/>
          </p:nvSpPr>
          <p:spPr>
            <a:xfrm>
              <a:off x="6827138" y="5915357"/>
              <a:ext cx="8771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GB" dirty="0"/>
                <a:t>Output5()</a:t>
              </a:r>
            </a:p>
          </p:txBody>
        </p:sp>
      </p:grp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78297803-69F9-48E0-BCAD-5AA568DD3860}"/>
              </a:ext>
            </a:extLst>
          </p:cNvPr>
          <p:cNvSpPr/>
          <p:nvPr/>
        </p:nvSpPr>
        <p:spPr>
          <a:xfrm>
            <a:off x="2415757" y="5635420"/>
            <a:ext cx="2219743" cy="1024006"/>
          </a:xfrm>
          <a:prstGeom prst="wedgeEllipseCallout">
            <a:avLst>
              <a:gd name="adj1" fmla="val 50120"/>
              <a:gd name="adj2" fmla="val -553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 help you get started, here is all the code you need with the statements jumbled up.</a:t>
            </a:r>
          </a:p>
        </p:txBody>
      </p:sp>
    </p:spTree>
    <p:extLst>
      <p:ext uri="{BB962C8B-B14F-4D97-AF65-F5344CB8AC3E}">
        <p14:creationId xmlns:p14="http://schemas.microsoft.com/office/powerpoint/2010/main" val="271451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E45414-E68B-41EE-B9B5-63DDED2D5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37457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Temperature converter problem:</a:t>
            </a:r>
          </a:p>
          <a:p>
            <a:r>
              <a:rPr lang="en-GB" dirty="0"/>
              <a:t>1 point.</a:t>
            </a:r>
          </a:p>
          <a:p>
            <a:r>
              <a:rPr lang="en-GB" dirty="0"/>
              <a:t>Write two subroutines that convert between centigrade and Fahrenheit using the formula: F = (C * 1.8) + 32</a:t>
            </a:r>
          </a:p>
          <a:p>
            <a:r>
              <a:rPr lang="en-GB" dirty="0"/>
              <a:t>One subroutine takes the temperature in degrees centigrade as a parameter and returns Fahrenheit.</a:t>
            </a:r>
            <a:br>
              <a:rPr lang="en-GB" dirty="0"/>
            </a:br>
            <a:r>
              <a:rPr lang="en-GB" dirty="0"/>
              <a:t>The second subroutine takes the temperature in degrees Fahrenheit as a parameter and returns centigrade.</a:t>
            </a:r>
          </a:p>
          <a:p>
            <a:r>
              <a:rPr lang="en-GB" dirty="0"/>
              <a:t>E.g. 30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°C = 86°F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(30°C * 1.8) + 32 = 86°F</a:t>
            </a:r>
          </a:p>
          <a:p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0A79BF-A3C7-4B9A-9029-3895AD8CC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522413"/>
            <a:ext cx="1080000" cy="1080000"/>
          </a:xfrm>
          <a:prstGeom prst="rect">
            <a:avLst/>
          </a:prstGeom>
        </p:spPr>
      </p:pic>
      <p:sp>
        <p:nvSpPr>
          <p:cNvPr id="2" name="Freeform 63">
            <a:extLst>
              <a:ext uri="{FF2B5EF4-FFF2-40B4-BE49-F238E27FC236}">
                <a16:creationId xmlns:a16="http://schemas.microsoft.com/office/drawing/2014/main" id="{9EF38236-10F2-41DD-A24C-C3CD1996E253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109517"/>
            <a:ext cx="3973286" cy="339432"/>
          </a:xfrm>
          <a:custGeom>
            <a:avLst/>
            <a:gdLst>
              <a:gd name="T0" fmla="*/ 34 w 3887"/>
              <a:gd name="T1" fmla="*/ 1266 h 1753"/>
              <a:gd name="T2" fmla="*/ 130 w 3887"/>
              <a:gd name="T3" fmla="*/ 1265 h 1753"/>
              <a:gd name="T4" fmla="*/ 198 w 3887"/>
              <a:gd name="T5" fmla="*/ 1292 h 1753"/>
              <a:gd name="T6" fmla="*/ 223 w 3887"/>
              <a:gd name="T7" fmla="*/ 1315 h 1753"/>
              <a:gd name="T8" fmla="*/ 257 w 3887"/>
              <a:gd name="T9" fmla="*/ 1322 h 1753"/>
              <a:gd name="T10" fmla="*/ 301 w 3887"/>
              <a:gd name="T11" fmla="*/ 1276 h 1753"/>
              <a:gd name="T12" fmla="*/ 338 w 3887"/>
              <a:gd name="T13" fmla="*/ 1333 h 1753"/>
              <a:gd name="T14" fmla="*/ 401 w 3887"/>
              <a:gd name="T15" fmla="*/ 1302 h 1753"/>
              <a:gd name="T16" fmla="*/ 477 w 3887"/>
              <a:gd name="T17" fmla="*/ 1328 h 1753"/>
              <a:gd name="T18" fmla="*/ 538 w 3887"/>
              <a:gd name="T19" fmla="*/ 1328 h 1753"/>
              <a:gd name="T20" fmla="*/ 580 w 3887"/>
              <a:gd name="T21" fmla="*/ 1357 h 1753"/>
              <a:gd name="T22" fmla="*/ 639 w 3887"/>
              <a:gd name="T23" fmla="*/ 1336 h 1753"/>
              <a:gd name="T24" fmla="*/ 691 w 3887"/>
              <a:gd name="T25" fmla="*/ 1374 h 1753"/>
              <a:gd name="T26" fmla="*/ 738 w 3887"/>
              <a:gd name="T27" fmla="*/ 1386 h 1753"/>
              <a:gd name="T28" fmla="*/ 824 w 3887"/>
              <a:gd name="T29" fmla="*/ 1401 h 1753"/>
              <a:gd name="T30" fmla="*/ 893 w 3887"/>
              <a:gd name="T31" fmla="*/ 1412 h 1753"/>
              <a:gd name="T32" fmla="*/ 991 w 3887"/>
              <a:gd name="T33" fmla="*/ 1385 h 1753"/>
              <a:gd name="T34" fmla="*/ 1043 w 3887"/>
              <a:gd name="T35" fmla="*/ 1424 h 1753"/>
              <a:gd name="T36" fmla="*/ 1106 w 3887"/>
              <a:gd name="T37" fmla="*/ 1422 h 1753"/>
              <a:gd name="T38" fmla="*/ 1164 w 3887"/>
              <a:gd name="T39" fmla="*/ 1512 h 1753"/>
              <a:gd name="T40" fmla="*/ 1244 w 3887"/>
              <a:gd name="T41" fmla="*/ 1456 h 1753"/>
              <a:gd name="T42" fmla="*/ 1334 w 3887"/>
              <a:gd name="T43" fmla="*/ 1469 h 1753"/>
              <a:gd name="T44" fmla="*/ 1401 w 3887"/>
              <a:gd name="T45" fmla="*/ 1468 h 1753"/>
              <a:gd name="T46" fmla="*/ 1461 w 3887"/>
              <a:gd name="T47" fmla="*/ 1486 h 1753"/>
              <a:gd name="T48" fmla="*/ 1520 w 3887"/>
              <a:gd name="T49" fmla="*/ 1471 h 1753"/>
              <a:gd name="T50" fmla="*/ 1565 w 3887"/>
              <a:gd name="T51" fmla="*/ 1503 h 1753"/>
              <a:gd name="T52" fmla="*/ 1632 w 3887"/>
              <a:gd name="T53" fmla="*/ 1458 h 1753"/>
              <a:gd name="T54" fmla="*/ 1694 w 3887"/>
              <a:gd name="T55" fmla="*/ 1438 h 1753"/>
              <a:gd name="T56" fmla="*/ 1735 w 3887"/>
              <a:gd name="T57" fmla="*/ 1409 h 1753"/>
              <a:gd name="T58" fmla="*/ 1837 w 3887"/>
              <a:gd name="T59" fmla="*/ 1448 h 1753"/>
              <a:gd name="T60" fmla="*/ 1872 w 3887"/>
              <a:gd name="T61" fmla="*/ 1431 h 1753"/>
              <a:gd name="T62" fmla="*/ 1901 w 3887"/>
              <a:gd name="T63" fmla="*/ 1447 h 1753"/>
              <a:gd name="T64" fmla="*/ 1937 w 3887"/>
              <a:gd name="T65" fmla="*/ 1477 h 1753"/>
              <a:gd name="T66" fmla="*/ 2020 w 3887"/>
              <a:gd name="T67" fmla="*/ 1536 h 1753"/>
              <a:gd name="T68" fmla="*/ 2053 w 3887"/>
              <a:gd name="T69" fmla="*/ 1510 h 1753"/>
              <a:gd name="T70" fmla="*/ 2104 w 3887"/>
              <a:gd name="T71" fmla="*/ 1499 h 1753"/>
              <a:gd name="T72" fmla="*/ 2189 w 3887"/>
              <a:gd name="T73" fmla="*/ 1612 h 1753"/>
              <a:gd name="T74" fmla="*/ 2291 w 3887"/>
              <a:gd name="T75" fmla="*/ 1590 h 1753"/>
              <a:gd name="T76" fmla="*/ 2338 w 3887"/>
              <a:gd name="T77" fmla="*/ 1559 h 1753"/>
              <a:gd name="T78" fmla="*/ 2397 w 3887"/>
              <a:gd name="T79" fmla="*/ 1540 h 1753"/>
              <a:gd name="T80" fmla="*/ 2463 w 3887"/>
              <a:gd name="T81" fmla="*/ 1556 h 1753"/>
              <a:gd name="T82" fmla="*/ 2521 w 3887"/>
              <a:gd name="T83" fmla="*/ 1531 h 1753"/>
              <a:gd name="T84" fmla="*/ 2589 w 3887"/>
              <a:gd name="T85" fmla="*/ 1552 h 1753"/>
              <a:gd name="T86" fmla="*/ 2655 w 3887"/>
              <a:gd name="T87" fmla="*/ 1571 h 1753"/>
              <a:gd name="T88" fmla="*/ 2690 w 3887"/>
              <a:gd name="T89" fmla="*/ 1542 h 1753"/>
              <a:gd name="T90" fmla="*/ 2726 w 3887"/>
              <a:gd name="T91" fmla="*/ 1554 h 1753"/>
              <a:gd name="T92" fmla="*/ 2802 w 3887"/>
              <a:gd name="T93" fmla="*/ 1590 h 1753"/>
              <a:gd name="T94" fmla="*/ 2870 w 3887"/>
              <a:gd name="T95" fmla="*/ 1551 h 1753"/>
              <a:gd name="T96" fmla="*/ 2918 w 3887"/>
              <a:gd name="T97" fmla="*/ 1531 h 1753"/>
              <a:gd name="T98" fmla="*/ 2969 w 3887"/>
              <a:gd name="T99" fmla="*/ 1506 h 1753"/>
              <a:gd name="T100" fmla="*/ 3030 w 3887"/>
              <a:gd name="T101" fmla="*/ 1505 h 1753"/>
              <a:gd name="T102" fmla="*/ 3140 w 3887"/>
              <a:gd name="T103" fmla="*/ 1490 h 1753"/>
              <a:gd name="T104" fmla="*/ 3180 w 3887"/>
              <a:gd name="T105" fmla="*/ 1512 h 1753"/>
              <a:gd name="T106" fmla="*/ 3225 w 3887"/>
              <a:gd name="T107" fmla="*/ 1522 h 1753"/>
              <a:gd name="T108" fmla="*/ 3316 w 3887"/>
              <a:gd name="T109" fmla="*/ 1587 h 1753"/>
              <a:gd name="T110" fmla="*/ 3379 w 3887"/>
              <a:gd name="T111" fmla="*/ 1645 h 1753"/>
              <a:gd name="T112" fmla="*/ 3470 w 3887"/>
              <a:gd name="T113" fmla="*/ 1698 h 1753"/>
              <a:gd name="T114" fmla="*/ 3553 w 3887"/>
              <a:gd name="T115" fmla="*/ 1709 h 1753"/>
              <a:gd name="T116" fmla="*/ 3666 w 3887"/>
              <a:gd name="T117" fmla="*/ 1711 h 1753"/>
              <a:gd name="T118" fmla="*/ 3738 w 3887"/>
              <a:gd name="T119" fmla="*/ 1729 h 1753"/>
              <a:gd name="T120" fmla="*/ 3821 w 3887"/>
              <a:gd name="T121" fmla="*/ 1746 h 1753"/>
              <a:gd name="T122" fmla="*/ 1107 w 3887"/>
              <a:gd name="T123" fmla="*/ 1422 h 1753"/>
              <a:gd name="T124" fmla="*/ 3712 w 3887"/>
              <a:gd name="T125" fmla="*/ 170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87" h="1753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9000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Temperature converter problem</a:t>
            </a:r>
          </a:p>
        </p:txBody>
      </p:sp>
      <p:sp>
        <p:nvSpPr>
          <p:cNvPr id="3" name="Freeform 46">
            <a:extLst>
              <a:ext uri="{FF2B5EF4-FFF2-40B4-BE49-F238E27FC236}">
                <a16:creationId xmlns:a16="http://schemas.microsoft.com/office/drawing/2014/main" id="{17464568-8E10-4155-966F-FC33135B371D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522966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convert Centigrade to Fahrenheit</a:t>
            </a:r>
          </a:p>
        </p:txBody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AE7B2B16-E666-45D3-8F4F-ADBBD2F30F75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965344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FtoC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(F):</a:t>
            </a: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E1983B73-4ABE-4226-B299-17919938550C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4619612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return (C * 1.8) + 32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54844171-C3EA-47F0-AA64-1389E8A337A0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4177234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convert Fahrenheit to Centigrade</a:t>
            </a: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4DD9AA9E-AD0B-4AE2-838C-C51E7D284316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2407722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CtoF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(C):</a:t>
            </a:r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554303D1-75DF-44C5-923E-06A325C3030A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5061990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return (F / 1.8) - 32</a:t>
            </a: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E9063CA2-AB23-4D85-8420-BFDB5FBAA43A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2850100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C6324ECD-5B82-4334-B39F-39291AFAA3B2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3292478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C = 30</a:t>
            </a: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0C8E5B20-F3AB-4A18-ACEF-6A26BD7393E1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3734856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 =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CtoF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(C)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6CC212-2F50-40F7-84F7-1A685D3A23E5}"/>
              </a:ext>
            </a:extLst>
          </p:cNvPr>
          <p:cNvGrpSpPr/>
          <p:nvPr/>
        </p:nvGrpSpPr>
        <p:grpSpPr>
          <a:xfrm>
            <a:off x="4234543" y="5504371"/>
            <a:ext cx="3973286" cy="339432"/>
            <a:chOff x="6776151" y="5669482"/>
            <a:chExt cx="2359932" cy="558800"/>
          </a:xfrm>
        </p:grpSpPr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6BD5072D-6DFE-4584-8BB8-BB5A2AF5921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6776151" y="5669482"/>
              <a:ext cx="2359932" cy="558800"/>
            </a:xfrm>
            <a:custGeom>
              <a:avLst/>
              <a:gdLst>
                <a:gd name="T0" fmla="*/ 34 w 3887"/>
                <a:gd name="T1" fmla="*/ 1266 h 1753"/>
                <a:gd name="T2" fmla="*/ 130 w 3887"/>
                <a:gd name="T3" fmla="*/ 1265 h 1753"/>
                <a:gd name="T4" fmla="*/ 198 w 3887"/>
                <a:gd name="T5" fmla="*/ 1292 h 1753"/>
                <a:gd name="T6" fmla="*/ 223 w 3887"/>
                <a:gd name="T7" fmla="*/ 1315 h 1753"/>
                <a:gd name="T8" fmla="*/ 257 w 3887"/>
                <a:gd name="T9" fmla="*/ 1322 h 1753"/>
                <a:gd name="T10" fmla="*/ 301 w 3887"/>
                <a:gd name="T11" fmla="*/ 1276 h 1753"/>
                <a:gd name="T12" fmla="*/ 338 w 3887"/>
                <a:gd name="T13" fmla="*/ 1333 h 1753"/>
                <a:gd name="T14" fmla="*/ 401 w 3887"/>
                <a:gd name="T15" fmla="*/ 1302 h 1753"/>
                <a:gd name="T16" fmla="*/ 477 w 3887"/>
                <a:gd name="T17" fmla="*/ 1328 h 1753"/>
                <a:gd name="T18" fmla="*/ 538 w 3887"/>
                <a:gd name="T19" fmla="*/ 1328 h 1753"/>
                <a:gd name="T20" fmla="*/ 580 w 3887"/>
                <a:gd name="T21" fmla="*/ 1357 h 1753"/>
                <a:gd name="T22" fmla="*/ 639 w 3887"/>
                <a:gd name="T23" fmla="*/ 1336 h 1753"/>
                <a:gd name="T24" fmla="*/ 691 w 3887"/>
                <a:gd name="T25" fmla="*/ 1374 h 1753"/>
                <a:gd name="T26" fmla="*/ 738 w 3887"/>
                <a:gd name="T27" fmla="*/ 1386 h 1753"/>
                <a:gd name="T28" fmla="*/ 824 w 3887"/>
                <a:gd name="T29" fmla="*/ 1401 h 1753"/>
                <a:gd name="T30" fmla="*/ 893 w 3887"/>
                <a:gd name="T31" fmla="*/ 1412 h 1753"/>
                <a:gd name="T32" fmla="*/ 991 w 3887"/>
                <a:gd name="T33" fmla="*/ 1385 h 1753"/>
                <a:gd name="T34" fmla="*/ 1043 w 3887"/>
                <a:gd name="T35" fmla="*/ 1424 h 1753"/>
                <a:gd name="T36" fmla="*/ 1106 w 3887"/>
                <a:gd name="T37" fmla="*/ 1422 h 1753"/>
                <a:gd name="T38" fmla="*/ 1164 w 3887"/>
                <a:gd name="T39" fmla="*/ 1512 h 1753"/>
                <a:gd name="T40" fmla="*/ 1244 w 3887"/>
                <a:gd name="T41" fmla="*/ 1456 h 1753"/>
                <a:gd name="T42" fmla="*/ 1334 w 3887"/>
                <a:gd name="T43" fmla="*/ 1469 h 1753"/>
                <a:gd name="T44" fmla="*/ 1401 w 3887"/>
                <a:gd name="T45" fmla="*/ 1468 h 1753"/>
                <a:gd name="T46" fmla="*/ 1461 w 3887"/>
                <a:gd name="T47" fmla="*/ 1486 h 1753"/>
                <a:gd name="T48" fmla="*/ 1520 w 3887"/>
                <a:gd name="T49" fmla="*/ 1471 h 1753"/>
                <a:gd name="T50" fmla="*/ 1565 w 3887"/>
                <a:gd name="T51" fmla="*/ 1503 h 1753"/>
                <a:gd name="T52" fmla="*/ 1632 w 3887"/>
                <a:gd name="T53" fmla="*/ 1458 h 1753"/>
                <a:gd name="T54" fmla="*/ 1694 w 3887"/>
                <a:gd name="T55" fmla="*/ 1438 h 1753"/>
                <a:gd name="T56" fmla="*/ 1735 w 3887"/>
                <a:gd name="T57" fmla="*/ 1409 h 1753"/>
                <a:gd name="T58" fmla="*/ 1837 w 3887"/>
                <a:gd name="T59" fmla="*/ 1448 h 1753"/>
                <a:gd name="T60" fmla="*/ 1872 w 3887"/>
                <a:gd name="T61" fmla="*/ 1431 h 1753"/>
                <a:gd name="T62" fmla="*/ 1901 w 3887"/>
                <a:gd name="T63" fmla="*/ 1447 h 1753"/>
                <a:gd name="T64" fmla="*/ 1937 w 3887"/>
                <a:gd name="T65" fmla="*/ 1477 h 1753"/>
                <a:gd name="T66" fmla="*/ 2020 w 3887"/>
                <a:gd name="T67" fmla="*/ 1536 h 1753"/>
                <a:gd name="T68" fmla="*/ 2053 w 3887"/>
                <a:gd name="T69" fmla="*/ 1510 h 1753"/>
                <a:gd name="T70" fmla="*/ 2104 w 3887"/>
                <a:gd name="T71" fmla="*/ 1499 h 1753"/>
                <a:gd name="T72" fmla="*/ 2189 w 3887"/>
                <a:gd name="T73" fmla="*/ 1612 h 1753"/>
                <a:gd name="T74" fmla="*/ 2291 w 3887"/>
                <a:gd name="T75" fmla="*/ 1590 h 1753"/>
                <a:gd name="T76" fmla="*/ 2338 w 3887"/>
                <a:gd name="T77" fmla="*/ 1559 h 1753"/>
                <a:gd name="T78" fmla="*/ 2397 w 3887"/>
                <a:gd name="T79" fmla="*/ 1540 h 1753"/>
                <a:gd name="T80" fmla="*/ 2463 w 3887"/>
                <a:gd name="T81" fmla="*/ 1556 h 1753"/>
                <a:gd name="T82" fmla="*/ 2521 w 3887"/>
                <a:gd name="T83" fmla="*/ 1531 h 1753"/>
                <a:gd name="T84" fmla="*/ 2589 w 3887"/>
                <a:gd name="T85" fmla="*/ 1552 h 1753"/>
                <a:gd name="T86" fmla="*/ 2655 w 3887"/>
                <a:gd name="T87" fmla="*/ 1571 h 1753"/>
                <a:gd name="T88" fmla="*/ 2690 w 3887"/>
                <a:gd name="T89" fmla="*/ 1542 h 1753"/>
                <a:gd name="T90" fmla="*/ 2726 w 3887"/>
                <a:gd name="T91" fmla="*/ 1554 h 1753"/>
                <a:gd name="T92" fmla="*/ 2802 w 3887"/>
                <a:gd name="T93" fmla="*/ 1590 h 1753"/>
                <a:gd name="T94" fmla="*/ 2870 w 3887"/>
                <a:gd name="T95" fmla="*/ 1551 h 1753"/>
                <a:gd name="T96" fmla="*/ 2918 w 3887"/>
                <a:gd name="T97" fmla="*/ 1531 h 1753"/>
                <a:gd name="T98" fmla="*/ 2969 w 3887"/>
                <a:gd name="T99" fmla="*/ 1506 h 1753"/>
                <a:gd name="T100" fmla="*/ 3030 w 3887"/>
                <a:gd name="T101" fmla="*/ 1505 h 1753"/>
                <a:gd name="T102" fmla="*/ 3140 w 3887"/>
                <a:gd name="T103" fmla="*/ 1490 h 1753"/>
                <a:gd name="T104" fmla="*/ 3180 w 3887"/>
                <a:gd name="T105" fmla="*/ 1512 h 1753"/>
                <a:gd name="T106" fmla="*/ 3225 w 3887"/>
                <a:gd name="T107" fmla="*/ 1522 h 1753"/>
                <a:gd name="T108" fmla="*/ 3316 w 3887"/>
                <a:gd name="T109" fmla="*/ 1587 h 1753"/>
                <a:gd name="T110" fmla="*/ 3379 w 3887"/>
                <a:gd name="T111" fmla="*/ 1645 h 1753"/>
                <a:gd name="T112" fmla="*/ 3470 w 3887"/>
                <a:gd name="T113" fmla="*/ 1698 h 1753"/>
                <a:gd name="T114" fmla="*/ 3553 w 3887"/>
                <a:gd name="T115" fmla="*/ 1709 h 1753"/>
                <a:gd name="T116" fmla="*/ 3666 w 3887"/>
                <a:gd name="T117" fmla="*/ 1711 h 1753"/>
                <a:gd name="T118" fmla="*/ 3738 w 3887"/>
                <a:gd name="T119" fmla="*/ 1729 h 1753"/>
                <a:gd name="T120" fmla="*/ 3821 w 3887"/>
                <a:gd name="T121" fmla="*/ 1746 h 1753"/>
                <a:gd name="T122" fmla="*/ 1107 w 3887"/>
                <a:gd name="T123" fmla="*/ 1422 h 1753"/>
                <a:gd name="T124" fmla="*/ 3712 w 3887"/>
                <a:gd name="T125" fmla="*/ 170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7" h="1753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10800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3E5901-207D-4EB0-8FAF-7956C195BF2D}"/>
                </a:ext>
              </a:extLst>
            </p:cNvPr>
            <p:cNvSpPr txBox="1"/>
            <p:nvPr/>
          </p:nvSpPr>
          <p:spPr>
            <a:xfrm>
              <a:off x="6827137" y="5915357"/>
              <a:ext cx="22464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GB" dirty="0"/>
                <a:t>print(</a:t>
              </a:r>
              <a:r>
                <a:rPr lang="en-GB" dirty="0" err="1"/>
                <a:t>C,"degrees</a:t>
              </a:r>
              <a:r>
                <a:rPr lang="en-GB" dirty="0"/>
                <a:t> C </a:t>
              </a:r>
              <a:r>
                <a:rPr lang="en-GB" dirty="0" err="1"/>
                <a:t>is",F,"degrees</a:t>
              </a:r>
              <a:r>
                <a:rPr lang="en-GB" dirty="0"/>
                <a:t> F")</a:t>
              </a:r>
            </a:p>
          </p:txBody>
        </p:sp>
      </p:grp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D8EC802B-A398-4A65-9724-D0E33BFC59AE}"/>
              </a:ext>
            </a:extLst>
          </p:cNvPr>
          <p:cNvSpPr/>
          <p:nvPr/>
        </p:nvSpPr>
        <p:spPr>
          <a:xfrm>
            <a:off x="1742657" y="5635420"/>
            <a:ext cx="2219743" cy="1024006"/>
          </a:xfrm>
          <a:prstGeom prst="wedgeEllipseCallout">
            <a:avLst>
              <a:gd name="adj1" fmla="val 50120"/>
              <a:gd name="adj2" fmla="val -553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 help you get started, here is all the code you need with the statements jumbled up.</a:t>
            </a:r>
          </a:p>
        </p:txBody>
      </p:sp>
    </p:spTree>
    <p:extLst>
      <p:ext uri="{BB962C8B-B14F-4D97-AF65-F5344CB8AC3E}">
        <p14:creationId xmlns:p14="http://schemas.microsoft.com/office/powerpoint/2010/main" val="309900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Characters problem:</a:t>
            </a:r>
          </a:p>
          <a:p>
            <a:r>
              <a:rPr lang="en-GB" dirty="0"/>
              <a:t>1 point.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a program to produce the following output: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digits are: 0123456789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characters are: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abcdABCD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@#!£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alphanumerics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are: 0123456789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abcdABCD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@#!£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3C4C09-AEBE-4E6D-A516-4DE624FDF44B}"/>
              </a:ext>
            </a:extLst>
          </p:cNvPr>
          <p:cNvGrpSpPr/>
          <p:nvPr/>
        </p:nvGrpSpPr>
        <p:grpSpPr>
          <a:xfrm>
            <a:off x="8640000" y="1411704"/>
            <a:ext cx="1080000" cy="1080000"/>
            <a:chOff x="2514600" y="990600"/>
            <a:chExt cx="4876800" cy="48768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F388A5-75CB-4C10-91FF-6B14C376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4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894BF20-20F7-456B-9BCC-1EB94A15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23147" y="2675860"/>
              <a:ext cx="2862263" cy="2862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08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Fish tank volume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/>
              <a:t>Write a subroutine that will output the volume of a fish tank. To calculate volume in litres, multiply length by depth by height and divide by 1000.</a:t>
            </a:r>
            <a:endParaRPr lang="pt-BR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sz="1800" dirty="0">
                <a:solidFill>
                  <a:schemeClr val="accent3"/>
                </a:solidFill>
              </a:rPr>
              <a:t>Microscopy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actual size of a cell viewed under a light microscope is 80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 (micrometres). It measures 4cm on the slide. Calculate the magnification.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size on the slide multiplied by 10,000 converts the measurement to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m. Divide this by the actual size to determine the magnification.</a:t>
            </a:r>
          </a:p>
          <a:p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017497-F973-45F3-9599-BAF0E7D33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235150"/>
            <a:ext cx="1080000" cy="108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D5D70-7CAF-40B0-9504-D20D38E73BC6}"/>
              </a:ext>
            </a:extLst>
          </p:cNvPr>
          <p:cNvGrpSpPr/>
          <p:nvPr/>
        </p:nvGrpSpPr>
        <p:grpSpPr>
          <a:xfrm>
            <a:off x="308758" y="3946904"/>
            <a:ext cx="2235567" cy="1700913"/>
            <a:chOff x="0" y="3768170"/>
            <a:chExt cx="3731646" cy="28391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E3932E6-8709-42C8-AABD-410EDA57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125" y="5255841"/>
              <a:ext cx="1351521" cy="1351521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38F32A4-339B-4AC9-B382-71D64FCA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0125" y="4275472"/>
              <a:ext cx="1351521" cy="135152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970480E-0D72-4F72-82B3-ED5FC0CD6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0" y="3768170"/>
              <a:ext cx="2839192" cy="2839192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CF1566B-ECB7-45C8-8991-D8D2AEA304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0000" y="286690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Fish tank volume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/>
              <a:t>Write a subroutine that will output the volume of a fish tank. To calculate volume in litres, multiply length by depth by height and divide by 1000.</a:t>
            </a:r>
            <a:endParaRPr lang="pt-BR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sz="1800" dirty="0">
                <a:solidFill>
                  <a:schemeClr val="accent3"/>
                </a:solidFill>
              </a:rPr>
              <a:t>Carpet cost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/>
              <a:t>Write a subroutine that outputs the cost of fitting a carpet using 3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Width of the room in metres.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Length of the room in metres.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Price of carpet per 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Underlay for the carpet will also be required at £3 per 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Grippers will be required at £1/m: width * 2 + length * 2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fitting fee is £50.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 the program with a 7 x 6m room and a £17m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carpet.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E.g. 7m x 6m room with a £17 carpet = £714 + £126 + £26 + £50 = £916</a:t>
            </a:r>
          </a:p>
          <a:p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017497-F973-45F3-9599-BAF0E7D33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235150"/>
            <a:ext cx="1080000" cy="10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F5452B5-3C5D-4643-B98F-0F6C5CB75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0000" y="267586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95CAAC-FBFF-4E18-84B6-EC1D9C6A2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02273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Energy bill calculator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Write a subroutine that will output the raw cost of energy usage by taking three parameters: previous meter reading, current reading and calorific value.</a:t>
            </a:r>
          </a:p>
          <a:p>
            <a:r>
              <a:rPr lang="en-GB" dirty="0"/>
              <a:t>The units used equals the current reading minus the previous reading.</a:t>
            </a:r>
          </a:p>
          <a:p>
            <a:r>
              <a:rPr lang="en-GB" dirty="0"/>
              <a:t>kWh = units used * 1.022 * calorific value divided by 3.6.</a:t>
            </a:r>
          </a:p>
          <a:p>
            <a:r>
              <a:rPr lang="en-GB" dirty="0"/>
              <a:t>The calorific value varies a little by each supplier, are governed by legislation and provided by the National Grid. Assume a value of 39.3.</a:t>
            </a:r>
          </a:p>
          <a:p>
            <a:r>
              <a:rPr lang="en-GB" dirty="0"/>
              <a:t>Energy is charged at 2.84p per kWh.</a:t>
            </a:r>
          </a:p>
          <a:p>
            <a:r>
              <a:rPr lang="en-GB" dirty="0"/>
              <a:t>You do not need to format the output because the result is the input to further calculations.</a:t>
            </a:r>
            <a:endParaRPr lang="pt-BR" dirty="0"/>
          </a:p>
          <a:p>
            <a:endParaRPr lang="en-GB" dirty="0"/>
          </a:p>
          <a:p>
            <a:r>
              <a:rPr lang="en-GB" sz="1800" dirty="0">
                <a:solidFill>
                  <a:schemeClr val="accent3"/>
                </a:solidFill>
              </a:rPr>
              <a:t>Circle properties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Write a subroutine that outputs the following properties of a circle</a:t>
            </a:r>
            <a:br>
              <a:rPr lang="en-GB" dirty="0"/>
            </a:br>
            <a:r>
              <a:rPr lang="en-GB" dirty="0"/>
              <a:t>from the diameter and arc angle: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radius of the circle (diameter divided by 2).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area of the circle (3.14 multiplied by the radius squared).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circumference of the circle (3.14 multiplied by the diameter).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arc length (circumference multiplied by the arc angle), divided by 360.</a:t>
            </a:r>
          </a:p>
          <a:p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DAF04-E410-4937-A693-29EE3E27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442481"/>
            <a:ext cx="1080000" cy="108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9F52C6-36FD-4A7F-9E46-1A3D5BA3A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0000" y="3931410"/>
            <a:ext cx="1080000" cy="108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BB6BF-A2CA-4843-87FC-8066EDF43811}"/>
              </a:ext>
            </a:extLst>
          </p:cNvPr>
          <p:cNvGrpSpPr/>
          <p:nvPr/>
        </p:nvGrpSpPr>
        <p:grpSpPr>
          <a:xfrm>
            <a:off x="4953000" y="3997416"/>
            <a:ext cx="2547304" cy="2265045"/>
            <a:chOff x="4953000" y="3997416"/>
            <a:chExt cx="2547304" cy="22650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FAFAD9-11D1-4525-BC77-3E242BE22317}"/>
                </a:ext>
              </a:extLst>
            </p:cNvPr>
            <p:cNvSpPr/>
            <p:nvPr/>
          </p:nvSpPr>
          <p:spPr>
            <a:xfrm>
              <a:off x="4953000" y="4222906"/>
              <a:ext cx="1722120" cy="1722120"/>
            </a:xfrm>
            <a:prstGeom prst="ellipse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A759A1-BEE8-444C-A3DE-7CB1E96A3B27}"/>
                </a:ext>
              </a:extLst>
            </p:cNvPr>
            <p:cNvCxnSpPr/>
            <p:nvPr/>
          </p:nvCxnSpPr>
          <p:spPr>
            <a:xfrm>
              <a:off x="4953635" y="5073806"/>
              <a:ext cx="1722120" cy="0"/>
            </a:xfrm>
            <a:prstGeom prst="line">
              <a:avLst/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1825C1-DA38-4C01-A239-08C8A4E2EB10}"/>
                </a:ext>
              </a:extLst>
            </p:cNvPr>
            <p:cNvCxnSpPr/>
            <p:nvPr/>
          </p:nvCxnSpPr>
          <p:spPr>
            <a:xfrm flipV="1">
              <a:off x="5814695" y="4329586"/>
              <a:ext cx="361315" cy="743585"/>
            </a:xfrm>
            <a:prstGeom prst="line">
              <a:avLst/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74B4696-A748-4375-95A3-AA04A91B9356}"/>
                </a:ext>
              </a:extLst>
            </p:cNvPr>
            <p:cNvSpPr/>
            <p:nvPr/>
          </p:nvSpPr>
          <p:spPr>
            <a:xfrm>
              <a:off x="5464175" y="4222906"/>
              <a:ext cx="1329055" cy="1487805"/>
            </a:xfrm>
            <a:prstGeom prst="arc">
              <a:avLst>
                <a:gd name="adj1" fmla="val 16997402"/>
                <a:gd name="adj2" fmla="val 451180"/>
              </a:avLst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6B65906-81D1-447F-AE70-7F6695F26A97}"/>
                </a:ext>
              </a:extLst>
            </p:cNvPr>
            <p:cNvSpPr/>
            <p:nvPr/>
          </p:nvSpPr>
          <p:spPr>
            <a:xfrm>
              <a:off x="5811520" y="4939186"/>
              <a:ext cx="158115" cy="231140"/>
            </a:xfrm>
            <a:prstGeom prst="arc">
              <a:avLst>
                <a:gd name="adj1" fmla="val 16200000"/>
                <a:gd name="adj2" fmla="val 156854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9" name="Text Box 161">
              <a:extLst>
                <a:ext uri="{FF2B5EF4-FFF2-40B4-BE49-F238E27FC236}">
                  <a16:creationId xmlns:a16="http://schemas.microsoft.com/office/drawing/2014/main" id="{F5803828-3B8B-4AB0-A1B2-23E92A043723}"/>
                </a:ext>
              </a:extLst>
            </p:cNvPr>
            <p:cNvSpPr txBox="1"/>
            <p:nvPr/>
          </p:nvSpPr>
          <p:spPr>
            <a:xfrm rot="17694566">
              <a:off x="5182079" y="4576853"/>
              <a:ext cx="1403350" cy="2444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radius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57">
              <a:extLst>
                <a:ext uri="{FF2B5EF4-FFF2-40B4-BE49-F238E27FC236}">
                  <a16:creationId xmlns:a16="http://schemas.microsoft.com/office/drawing/2014/main" id="{7DCD195A-A7FB-4E69-8D33-62F638781FAF}"/>
                </a:ext>
              </a:extLst>
            </p:cNvPr>
            <p:cNvSpPr txBox="1"/>
            <p:nvPr/>
          </p:nvSpPr>
          <p:spPr>
            <a:xfrm>
              <a:off x="5166521" y="5095966"/>
              <a:ext cx="1403350" cy="2908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diameter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59">
              <a:extLst>
                <a:ext uri="{FF2B5EF4-FFF2-40B4-BE49-F238E27FC236}">
                  <a16:creationId xmlns:a16="http://schemas.microsoft.com/office/drawing/2014/main" id="{8393F862-E6A6-4E57-AC52-5B855E76587B}"/>
                </a:ext>
              </a:extLst>
            </p:cNvPr>
            <p:cNvSpPr txBox="1"/>
            <p:nvPr/>
          </p:nvSpPr>
          <p:spPr>
            <a:xfrm>
              <a:off x="6747671" y="4514941"/>
              <a:ext cx="752633" cy="3238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 length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56">
              <a:extLst>
                <a:ext uri="{FF2B5EF4-FFF2-40B4-BE49-F238E27FC236}">
                  <a16:creationId xmlns:a16="http://schemas.microsoft.com/office/drawing/2014/main" id="{9AA75A4F-19F6-4DA0-8255-8C0CCAF382ED}"/>
                </a:ext>
              </a:extLst>
            </p:cNvPr>
            <p:cNvSpPr txBox="1"/>
            <p:nvPr/>
          </p:nvSpPr>
          <p:spPr>
            <a:xfrm>
              <a:off x="5604671" y="4572091"/>
              <a:ext cx="1403350" cy="3022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sector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58">
              <a:extLst>
                <a:ext uri="{FF2B5EF4-FFF2-40B4-BE49-F238E27FC236}">
                  <a16:creationId xmlns:a16="http://schemas.microsoft.com/office/drawing/2014/main" id="{0C17AC80-9AE8-41EE-9E98-FE67095A2A3D}"/>
                </a:ext>
              </a:extLst>
            </p:cNvPr>
            <p:cNvSpPr txBox="1"/>
            <p:nvPr/>
          </p:nvSpPr>
          <p:spPr>
            <a:xfrm rot="18008243">
              <a:off x="6025359" y="5408703"/>
              <a:ext cx="1403350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circumference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1588FA00-DA4C-45C3-946E-CE169803E918}"/>
                </a:ext>
              </a:extLst>
            </p:cNvPr>
            <p:cNvSpPr txBox="1"/>
            <p:nvPr/>
          </p:nvSpPr>
          <p:spPr>
            <a:xfrm>
              <a:off x="5969635" y="4836886"/>
              <a:ext cx="855506" cy="3359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 angle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9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95CAAC-FBFF-4E18-84B6-EC1D9C6A2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02273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Ball pit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The number of balls needed to fill a children’s ball pit can be calculated as: the volume of the ball pit divided by the volume of a single ball multiplied by the packing density.</a:t>
            </a:r>
          </a:p>
          <a:p>
            <a:r>
              <a:rPr lang="en-GB" dirty="0"/>
              <a:t>The packing density is generally 0.75.</a:t>
            </a:r>
          </a:p>
          <a:p>
            <a:r>
              <a:rPr lang="en-GB" dirty="0"/>
              <a:t>The volume of the ball pit is calculated as: Pi (3.14) * radius</a:t>
            </a:r>
            <a:r>
              <a:rPr lang="en-GB" baseline="30000" dirty="0"/>
              <a:t>2</a:t>
            </a:r>
            <a:r>
              <a:rPr lang="en-GB" dirty="0"/>
              <a:t> * height of the ball pit.</a:t>
            </a:r>
          </a:p>
          <a:p>
            <a:r>
              <a:rPr lang="en-GB" dirty="0"/>
              <a:t>The volume of a ball is calculated as: (4/3) * Pi (3.14) * radius</a:t>
            </a:r>
            <a:r>
              <a:rPr lang="en-GB" baseline="30000" dirty="0"/>
              <a:t>3</a:t>
            </a:r>
            <a:r>
              <a:rPr lang="en-GB" dirty="0"/>
              <a:t>.</a:t>
            </a:r>
          </a:p>
          <a:p>
            <a:r>
              <a:rPr lang="en-GB" dirty="0"/>
              <a:t>Write a function to return the volume of the ball pit from two parameters: ball pit radius and ball pit height.</a:t>
            </a:r>
          </a:p>
          <a:p>
            <a:r>
              <a:rPr lang="en-GB" dirty="0"/>
              <a:t>Write a function to return the volume of a ball from one parameter: ball radius.</a:t>
            </a:r>
          </a:p>
          <a:p>
            <a:r>
              <a:rPr lang="en-GB" dirty="0"/>
              <a:t>The program should output the number of balls required to fill a pit with a radius of 1m and height of 0.2m using 0.05m balls.</a:t>
            </a:r>
          </a:p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F00B9C-4F02-4D6E-8914-7CE5D86E5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61999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0B03-9594-45F9-9C8A-1E6A68C4A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322791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Review your solutions: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DE0AC9-87E3-4CA2-B1D8-866C93737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43"/>
              </p:ext>
            </p:extLst>
          </p:nvPr>
        </p:nvGraphicFramePr>
        <p:xfrm>
          <a:off x="252353" y="1733550"/>
          <a:ext cx="9401293" cy="2225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04038">
                  <a:extLst>
                    <a:ext uri="{9D8B030D-6E8A-4147-A177-3AD203B41FA5}">
                      <a16:colId xmlns:a16="http://schemas.microsoft.com/office/drawing/2014/main" val="1464303887"/>
                    </a:ext>
                  </a:extLst>
                </a:gridCol>
                <a:gridCol w="1397255">
                  <a:extLst>
                    <a:ext uri="{9D8B030D-6E8A-4147-A177-3AD203B41FA5}">
                      <a16:colId xmlns:a16="http://schemas.microsoft.com/office/drawing/2014/main" val="26880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595959"/>
                          </a:solidFill>
                        </a:rPr>
                        <a:t>Did you: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95959"/>
                          </a:solidFill>
                        </a:rPr>
                        <a:t>Self-assess: Yes/No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2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Complete all the requirements for the problems you solved?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6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Start your programs with a comment to describe what they do?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37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a subroutine for the main algorithm in your code?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8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a comment to describe what the subroutine does?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9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variable names that describe the data they hold?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6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My first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print("Hello World")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58097DE-8467-425B-920F-B75D6AD12D9C}"/>
              </a:ext>
            </a:extLst>
          </p:cNvPr>
          <p:cNvSpPr/>
          <p:nvPr/>
        </p:nvSpPr>
        <p:spPr>
          <a:xfrm>
            <a:off x="3573232" y="1458688"/>
            <a:ext cx="5517359" cy="707898"/>
          </a:xfrm>
          <a:prstGeom prst="wedgeRoundRectCallout">
            <a:avLst>
              <a:gd name="adj1" fmla="val -56944"/>
              <a:gd name="adj2" fmla="val 2057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Programs should start with a comment stating the purpose of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Comments are identified with the hash # symbol.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4B4DE4A-3167-4271-BEF9-02D568D8862F}"/>
              </a:ext>
            </a:extLst>
          </p:cNvPr>
          <p:cNvSpPr/>
          <p:nvPr/>
        </p:nvSpPr>
        <p:spPr>
          <a:xfrm>
            <a:off x="3573231" y="2265592"/>
            <a:ext cx="5517359" cy="619124"/>
          </a:xfrm>
          <a:prstGeom prst="wedgeRoundRectCallout">
            <a:avLst>
              <a:gd name="adj1" fmla="val -56319"/>
              <a:gd name="adj2" fmla="val -222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Programs should be structured into sections of code called subroutines.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Subroutines are identified with the def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Each subroutine should start with a comment to explain what it does.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2504D72-EDEA-4D10-8DE1-ABA79ADB5AE4}"/>
              </a:ext>
            </a:extLst>
          </p:cNvPr>
          <p:cNvSpPr/>
          <p:nvPr/>
        </p:nvSpPr>
        <p:spPr>
          <a:xfrm>
            <a:off x="1711772" y="2983722"/>
            <a:ext cx="5517360" cy="619125"/>
          </a:xfrm>
          <a:prstGeom prst="wedgeRoundRectCallout">
            <a:avLst>
              <a:gd name="adj1" fmla="val -56319"/>
              <a:gd name="adj2" fmla="val -222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The program actually starts to run from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rgbClr val="595959"/>
                </a:solidFill>
              </a:rPr>
              <a:t>OutputText</a:t>
            </a:r>
            <a:r>
              <a:rPr lang="en-GB" sz="1100" dirty="0">
                <a:solidFill>
                  <a:srgbClr val="595959"/>
                </a:solidFill>
              </a:rPr>
              <a:t>() means run the code inside the subroutine called </a:t>
            </a:r>
            <a:r>
              <a:rPr lang="en-GB" sz="1100" dirty="0" err="1">
                <a:solidFill>
                  <a:srgbClr val="595959"/>
                </a:solidFill>
              </a:rPr>
              <a:t>OutputText</a:t>
            </a:r>
            <a:r>
              <a:rPr lang="en-GB" sz="1100" dirty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Discount(Total, Rate):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Total - (Total * Rate/100)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print(Discount(60,50))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2DD1D-A50E-4FCE-B72A-03C0D53BA496}"/>
              </a:ext>
            </a:extLst>
          </p:cNvPr>
          <p:cNvGrpSpPr/>
          <p:nvPr/>
        </p:nvGrpSpPr>
        <p:grpSpPr>
          <a:xfrm>
            <a:off x="216694" y="2831172"/>
            <a:ext cx="969849" cy="357737"/>
            <a:chOff x="216694" y="2482830"/>
            <a:chExt cx="969849" cy="35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D68FC7-FE0E-4E47-89E2-DE11F427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2E7486-4544-4753-9D49-68E783369AC7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7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Discount(Total, Rate):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Total - (Total * Rate/100)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print(Discount(60,50))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F25496-BF1E-44B1-996E-3E5F8B94434E}"/>
              </a:ext>
            </a:extLst>
          </p:cNvPr>
          <p:cNvSpPr/>
          <p:nvPr/>
        </p:nvSpPr>
        <p:spPr>
          <a:xfrm>
            <a:off x="5550195" y="954701"/>
            <a:ext cx="4103451" cy="4342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rgbClr val="595959"/>
                </a:solidFill>
              </a:rPr>
              <a:t>This program calculates a price by applying a percentage discount.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4F6A0B-CCE9-4596-80F4-FD5BA3C7C468}"/>
              </a:ext>
            </a:extLst>
          </p:cNvPr>
          <p:cNvSpPr/>
          <p:nvPr/>
        </p:nvSpPr>
        <p:spPr>
          <a:xfrm>
            <a:off x="729239" y="4070672"/>
            <a:ext cx="6263690" cy="800582"/>
          </a:xfrm>
          <a:prstGeom prst="wedgeRoundRectCallout">
            <a:avLst>
              <a:gd name="adj1" fmla="val -52996"/>
              <a:gd name="adj2" fmla="val -1426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The program starts here by running the subroutine called Discount.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Discount needs two pieces of data. The price and the percentage discount separated by a comma.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Because these values can never change when the program is running, they are known as constants.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DB6768-B7A0-42F6-BDBC-97F4A48D6BC1}"/>
              </a:ext>
            </a:extLst>
          </p:cNvPr>
          <p:cNvSpPr/>
          <p:nvPr/>
        </p:nvSpPr>
        <p:spPr>
          <a:xfrm>
            <a:off x="3315012" y="2026682"/>
            <a:ext cx="5198882" cy="614046"/>
          </a:xfrm>
          <a:prstGeom prst="wedgeRoundRectCallout">
            <a:avLst>
              <a:gd name="adj1" fmla="val -54723"/>
              <a:gd name="adj2" fmla="val 2150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2"/>
            </a:pPr>
            <a:r>
              <a:rPr lang="en-GB" sz="1100" dirty="0">
                <a:solidFill>
                  <a:srgbClr val="595959"/>
                </a:solidFill>
              </a:rPr>
              <a:t>The number 60 is put into Total. The number 50 is put into Rate.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These are known as variables – the name for a piece of memory to store our data.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222445-69A8-4030-A5E4-52E6806BB155}"/>
              </a:ext>
            </a:extLst>
          </p:cNvPr>
          <p:cNvSpPr/>
          <p:nvPr/>
        </p:nvSpPr>
        <p:spPr>
          <a:xfrm>
            <a:off x="3315012" y="2785851"/>
            <a:ext cx="5198882" cy="434216"/>
          </a:xfrm>
          <a:prstGeom prst="wedgeRoundRectCallout">
            <a:avLst>
              <a:gd name="adj1" fmla="val -56015"/>
              <a:gd name="adj2" fmla="val -5440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3"/>
            </a:pPr>
            <a:r>
              <a:rPr lang="en-GB" sz="1100" dirty="0">
                <a:solidFill>
                  <a:srgbClr val="595959"/>
                </a:solidFill>
              </a:rPr>
              <a:t>The calculation happens here with the result being returned from the subroutine.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B771FD-C71C-452E-995E-5B82A0C7936D}"/>
              </a:ext>
            </a:extLst>
          </p:cNvPr>
          <p:cNvSpPr/>
          <p:nvPr/>
        </p:nvSpPr>
        <p:spPr>
          <a:xfrm>
            <a:off x="3315012" y="3330124"/>
            <a:ext cx="3808009" cy="516188"/>
          </a:xfrm>
          <a:prstGeom prst="wedgeRoundRectCallout">
            <a:avLst>
              <a:gd name="adj1" fmla="val -82515"/>
              <a:gd name="adj2" fmla="val -6987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4"/>
            </a:pPr>
            <a:r>
              <a:rPr lang="en-GB" sz="1100" dirty="0">
                <a:solidFill>
                  <a:srgbClr val="595959"/>
                </a:solidFill>
              </a:rPr>
              <a:t>The retuned result from Discount is output to the screen.</a:t>
            </a: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5E3E64BA-66C4-452A-AE15-6415561E9EBE}"/>
              </a:ext>
            </a:extLst>
          </p:cNvPr>
          <p:cNvSpPr/>
          <p:nvPr/>
        </p:nvSpPr>
        <p:spPr>
          <a:xfrm>
            <a:off x="216694" y="4477849"/>
            <a:ext cx="786809" cy="786809"/>
          </a:xfrm>
          <a:prstGeom prst="star10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38385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Volume / Time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Volume = 330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Time = 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Heart =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print("The flow rate of the human heart is", Heart, "ml/s")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00B48-36D8-4703-B2D6-40A3D5AB4724}"/>
              </a:ext>
            </a:extLst>
          </p:cNvPr>
          <p:cNvGrpSpPr/>
          <p:nvPr/>
        </p:nvGrpSpPr>
        <p:grpSpPr>
          <a:xfrm>
            <a:off x="216694" y="2831174"/>
            <a:ext cx="969849" cy="357737"/>
            <a:chOff x="216694" y="2482830"/>
            <a:chExt cx="969849" cy="35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88D7B0-90FC-4BC3-92FB-80186DA9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817A24-F706-4C84-8A3F-A1AFA460C44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Volume /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Volume = 330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Time = 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Heart =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print("The flow rate of the human heart is", Heart, "ml/s")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10F051-9AA3-47F0-BB6B-3C8EC308FC95}"/>
              </a:ext>
            </a:extLst>
          </p:cNvPr>
          <p:cNvSpPr/>
          <p:nvPr/>
        </p:nvSpPr>
        <p:spPr>
          <a:xfrm>
            <a:off x="5762847" y="954701"/>
            <a:ext cx="3890799" cy="4342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rgbClr val="595959"/>
                </a:solidFill>
              </a:rPr>
              <a:t>This program calculates the flow rate of blood from the heart.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CB04BEF-700D-474D-AE5B-7D2A82C7C52D}"/>
              </a:ext>
            </a:extLst>
          </p:cNvPr>
          <p:cNvSpPr/>
          <p:nvPr/>
        </p:nvSpPr>
        <p:spPr>
          <a:xfrm>
            <a:off x="3226113" y="2036113"/>
            <a:ext cx="4594102" cy="614046"/>
          </a:xfrm>
          <a:prstGeom prst="wedgeRoundRectCallout">
            <a:avLst>
              <a:gd name="adj1" fmla="val -59529"/>
              <a:gd name="adj2" fmla="val 2150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These variables called Volume and Time are different variables to Volume and Time in the Main program. They just happen to have the same name!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DB5C23E-7DEC-4155-A8C9-E6350AE7D0FC}"/>
              </a:ext>
            </a:extLst>
          </p:cNvPr>
          <p:cNvSpPr/>
          <p:nvPr/>
        </p:nvSpPr>
        <p:spPr>
          <a:xfrm>
            <a:off x="3226113" y="2748509"/>
            <a:ext cx="3809005" cy="516188"/>
          </a:xfrm>
          <a:prstGeom prst="wedgeRoundRectCallout">
            <a:avLst>
              <a:gd name="adj1" fmla="val -60669"/>
              <a:gd name="adj2" fmla="val 1948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You can store the values of constants with meaningful names.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Note the use of comments helps to explain the units here too.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123BCF4-E50D-4B9A-9AAD-18B31DA3688E}"/>
              </a:ext>
            </a:extLst>
          </p:cNvPr>
          <p:cNvSpPr/>
          <p:nvPr/>
        </p:nvSpPr>
        <p:spPr>
          <a:xfrm>
            <a:off x="2901663" y="3949748"/>
            <a:ext cx="3809005" cy="516188"/>
          </a:xfrm>
          <a:prstGeom prst="wedgeRoundRectCallout">
            <a:avLst>
              <a:gd name="adj1" fmla="val -23254"/>
              <a:gd name="adj2" fmla="val -7286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You can join a string to a variable. This is called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144889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9E018-7BBB-4C02-9DD8-797C60A1F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6"/>
            <a:ext cx="9436952" cy="50989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Learning points from this objective: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Programs are structured into smaller </a:t>
            </a:r>
            <a:r>
              <a:rPr lang="en-GB" b="1" dirty="0"/>
              <a:t>subroutines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Subroutines that do not return any values are called </a:t>
            </a:r>
            <a:r>
              <a:rPr lang="en-GB" b="1" dirty="0"/>
              <a:t>procedures</a:t>
            </a:r>
            <a:r>
              <a:rPr lang="en-GB" dirty="0"/>
              <a:t>. Subroutines that return values are called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 inside subroutines is tabulated. This helps to make it more readable, but it also tells the computer what code belongs to the subroutine.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Comments</a:t>
            </a:r>
            <a:r>
              <a:rPr lang="en-GB" dirty="0"/>
              <a:t> are used at the beginning of programs and subroutines to explain their purpose.</a:t>
            </a:r>
            <a:br>
              <a:rPr lang="en-GB" dirty="0"/>
            </a:br>
            <a:r>
              <a:rPr lang="en-GB" dirty="0"/>
              <a:t>Larger programs are often written by teams of programmers, so this helps other people understand your code and for you to remember how it worked too!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Keywords</a:t>
            </a:r>
            <a:r>
              <a:rPr lang="en-GB" dirty="0"/>
              <a:t> are the words that the programming language uses for instructions. E.g. print. Keywords are also called </a:t>
            </a:r>
            <a:r>
              <a:rPr lang="en-GB" b="1" dirty="0"/>
              <a:t>reserved words </a:t>
            </a:r>
            <a:r>
              <a:rPr lang="en-GB" dirty="0"/>
              <a:t>because you cannot use them for other purposes in your program. e.g. you cannot call a subroutine print.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Python is case sensitive. This means that keywords must be entered in the correct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Text in a program is called a </a:t>
            </a:r>
            <a:r>
              <a:rPr lang="en-GB" b="1" dirty="0"/>
              <a:t>string</a:t>
            </a:r>
            <a:r>
              <a:rPr lang="en-GB" dirty="0"/>
              <a:t>. It is a string of characters.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Strings are </a:t>
            </a:r>
            <a:r>
              <a:rPr lang="en-GB" b="1" dirty="0"/>
              <a:t>qualified</a:t>
            </a:r>
            <a:r>
              <a:rPr lang="en-GB" dirty="0"/>
              <a:t> with double quote marks. E.g. “This is a string” to show where the text starts and 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Constants</a:t>
            </a:r>
            <a:r>
              <a:rPr lang="en-GB" dirty="0"/>
              <a:t> are values in a program that can only be changed by the programmer. The program does not change them when it is running.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Variables</a:t>
            </a:r>
            <a:r>
              <a:rPr lang="en-GB" dirty="0"/>
              <a:t> are places in memory where values are stored. They are given an identifier to name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Variables have a </a:t>
            </a:r>
            <a:r>
              <a:rPr lang="en-GB" b="1" dirty="0"/>
              <a:t>data type </a:t>
            </a:r>
            <a:r>
              <a:rPr lang="en-GB" dirty="0"/>
              <a:t>that describes the data they are storing, e.g. string, float etc. This reserves the correct amount of memory for the data.</a:t>
            </a:r>
            <a:br>
              <a:rPr lang="en-GB" dirty="0"/>
            </a:br>
            <a:r>
              <a:rPr lang="en-GB" dirty="0"/>
              <a:t>Specifying the data type is not necessary in Python.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name of a variable is called an </a:t>
            </a:r>
            <a:r>
              <a:rPr lang="en-GB" b="1" dirty="0"/>
              <a:t>identifier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variables can have the same identifier in different subroutines.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variables are given a value they are said to be </a:t>
            </a:r>
            <a:r>
              <a:rPr lang="en-GB" b="1" dirty="0"/>
              <a:t>assigned</a:t>
            </a:r>
            <a:r>
              <a:rPr lang="en-GB" dirty="0"/>
              <a:t>. Giving a variable an initial value is called </a:t>
            </a:r>
            <a:r>
              <a:rPr lang="en-GB" b="1" dirty="0"/>
              <a:t>initialising</a:t>
            </a:r>
            <a:r>
              <a:rPr lang="en-GB" dirty="0"/>
              <a:t> the variable.</a:t>
            </a:r>
          </a:p>
        </p:txBody>
      </p:sp>
    </p:spTree>
    <p:extLst>
      <p:ext uri="{BB962C8B-B14F-4D97-AF65-F5344CB8AC3E}">
        <p14:creationId xmlns:p14="http://schemas.microsoft.com/office/powerpoint/2010/main" val="7562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9E018-7BBB-4C02-9DD8-797C60A1F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6"/>
            <a:ext cx="9436952" cy="50989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Learning points from this objective: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Strings can be joined to variables. This is known as </a:t>
            </a:r>
            <a:r>
              <a:rPr lang="en-GB" b="1" dirty="0"/>
              <a:t>concatenation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constants or variables are used as data given to subroutines, this is called </a:t>
            </a:r>
            <a:r>
              <a:rPr lang="en-GB" b="1" dirty="0"/>
              <a:t>parameter passing</a:t>
            </a:r>
            <a:r>
              <a:rPr lang="en-GB" dirty="0"/>
              <a:t>. The data is called a </a:t>
            </a:r>
            <a:r>
              <a:rPr lang="en-GB" b="1" dirty="0"/>
              <a:t>parameter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a program is called </a:t>
            </a:r>
            <a:r>
              <a:rPr lang="en-GB" b="1" dirty="0"/>
              <a:t>executing</a:t>
            </a:r>
            <a:r>
              <a:rPr lang="en-GB" dirty="0"/>
              <a:t> a program. Executing one command after another is called a </a:t>
            </a:r>
            <a:r>
              <a:rPr lang="en-GB" b="1" dirty="0"/>
              <a:t>sequence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a program doesn’t work, it is said to have a “</a:t>
            </a:r>
            <a:r>
              <a:rPr lang="en-GB" b="1" dirty="0"/>
              <a:t>bug</a:t>
            </a:r>
            <a:r>
              <a:rPr lang="en-GB" dirty="0"/>
              <a:t>”. Fixing bugs is called, “</a:t>
            </a:r>
            <a:r>
              <a:rPr lang="en-GB" b="1" dirty="0"/>
              <a:t>debugging</a:t>
            </a:r>
            <a:r>
              <a:rPr lang="en-GB" dirty="0"/>
              <a:t>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7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D88486-D1FC-440C-BBB1-CEB8874AC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Program comprehension: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(X):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X * X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9 = A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print(A,"squared:",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(A))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C725A3-A1FD-43F9-9214-9180075E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12356"/>
              </p:ext>
            </p:extLst>
          </p:nvPr>
        </p:nvGraphicFramePr>
        <p:xfrm>
          <a:off x="5001583" y="1388917"/>
          <a:ext cx="4694866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917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790949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2647F"/>
                          </a:solidFill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a string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the name of a subroutine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44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68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0B43F9-7AF0-4BE1-B229-2974FEAA3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84103"/>
              </p:ext>
            </p:extLst>
          </p:nvPr>
        </p:nvGraphicFramePr>
        <p:xfrm>
          <a:off x="5001583" y="3790967"/>
          <a:ext cx="4725511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821906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EA5362"/>
                          </a:solidFill>
                        </a:rPr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Debug line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the line where the number 9 is squared.</a:t>
                      </a:r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07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2049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957132F-55E4-44DD-BCCC-E6AB449693D5}"/>
              </a:ext>
            </a:extLst>
          </p:cNvPr>
          <p:cNvGrpSpPr/>
          <p:nvPr/>
        </p:nvGrpSpPr>
        <p:grpSpPr>
          <a:xfrm>
            <a:off x="5070475" y="1845785"/>
            <a:ext cx="782293" cy="586596"/>
            <a:chOff x="1161909" y="2594055"/>
            <a:chExt cx="782293" cy="586596"/>
          </a:xfrm>
        </p:grpSpPr>
        <p:sp>
          <p:nvSpPr>
            <p:cNvPr id="8" name="Freeform 78">
              <a:extLst>
                <a:ext uri="{FF2B5EF4-FFF2-40B4-BE49-F238E27FC236}">
                  <a16:creationId xmlns:a16="http://schemas.microsoft.com/office/drawing/2014/main" id="{9F4FF10F-FB8A-42DF-A250-DF10427D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86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rgbClr val="52647F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6E5C1505-6BEB-42F4-8611-87F1E14E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346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73">
              <a:extLst>
                <a:ext uri="{FF2B5EF4-FFF2-40B4-BE49-F238E27FC236}">
                  <a16:creationId xmlns:a16="http://schemas.microsoft.com/office/drawing/2014/main" id="{B582C6CC-A8BD-4162-A0B9-0D433C776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446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8884CE45-3741-4C5B-A01F-92211196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909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32">
              <a:extLst>
                <a:ext uri="{FF2B5EF4-FFF2-40B4-BE49-F238E27FC236}">
                  <a16:creationId xmlns:a16="http://schemas.microsoft.com/office/drawing/2014/main" id="{2D54130F-8933-4981-A5E5-729ABBF5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55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E5479158-4354-442D-B2DB-EE65FD22831A}"/>
                </a:ext>
              </a:extLst>
            </p:cNvPr>
            <p:cNvSpPr/>
            <p:nvPr/>
          </p:nvSpPr>
          <p:spPr>
            <a:xfrm>
              <a:off x="1636879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607D16-5FBA-469A-B85C-5F25AA4AEB45}"/>
              </a:ext>
            </a:extLst>
          </p:cNvPr>
          <p:cNvGrpSpPr/>
          <p:nvPr/>
        </p:nvGrpSpPr>
        <p:grpSpPr>
          <a:xfrm>
            <a:off x="5070475" y="4318080"/>
            <a:ext cx="782293" cy="586596"/>
            <a:chOff x="2618060" y="2594055"/>
            <a:chExt cx="782293" cy="586596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49AEB4D1-5B2C-4126-B791-DCD147D0D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037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76">
              <a:extLst>
                <a:ext uri="{FF2B5EF4-FFF2-40B4-BE49-F238E27FC236}">
                  <a16:creationId xmlns:a16="http://schemas.microsoft.com/office/drawing/2014/main" id="{E2CE8223-BFAB-478C-A60F-C07E57C8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497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1DC05586-C4BD-42FA-828E-9959D137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597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555780ED-048B-4E12-9FAE-09467767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060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F5A0E8DF-2318-4091-BC4F-7CDB1450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806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rgbClr val="EA536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FCA63249-4BD2-44D8-A779-4B2E2E46CB4D}"/>
                </a:ext>
              </a:extLst>
            </p:cNvPr>
            <p:cNvSpPr/>
            <p:nvPr/>
          </p:nvSpPr>
          <p:spPr>
            <a:xfrm>
              <a:off x="3093030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9313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aig'n'Dave">
      <a:dk1>
        <a:srgbClr val="538135"/>
      </a:dk1>
      <a:lt1>
        <a:sysClr val="window" lastClr="FFFFFF"/>
      </a:lt1>
      <a:dk2>
        <a:srgbClr val="538135"/>
      </a:dk2>
      <a:lt2>
        <a:srgbClr val="E7E6E6"/>
      </a:lt2>
      <a:accent1>
        <a:srgbClr val="823554"/>
      </a:accent1>
      <a:accent2>
        <a:srgbClr val="824C35"/>
      </a:accent2>
      <a:accent3>
        <a:srgbClr val="357382"/>
      </a:accent3>
      <a:accent4>
        <a:srgbClr val="A5A5A5"/>
      </a:accent4>
      <a:accent5>
        <a:srgbClr val="E7E6E6"/>
      </a:accent5>
      <a:accent6>
        <a:srgbClr val="70AD47"/>
      </a:accent6>
      <a:hlink>
        <a:srgbClr val="548235"/>
      </a:hlink>
      <a:folHlink>
        <a:srgbClr val="548235"/>
      </a:folHlink>
    </a:clrScheme>
    <a:fontScheme name="Craig'n'Dav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A6A9AB-1023-4A23-A2A1-82560771DE86}" vid="{D074DEC6-1AD8-42E9-9312-49CEB94AB1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67390993CDB458E0CA97F6B2F25C2" ma:contentTypeVersion="17" ma:contentTypeDescription="Create a new document." ma:contentTypeScope="" ma:versionID="4230350107ea37aabc068b469929dcb8">
  <xsd:schema xmlns:xsd="http://www.w3.org/2001/XMLSchema" xmlns:xs="http://www.w3.org/2001/XMLSchema" xmlns:p="http://schemas.microsoft.com/office/2006/metadata/properties" xmlns:ns2="94d0e00f-684d-4fca-89a0-6ed8ac372433" xmlns:ns3="5cbb70a0-51aa-4b9b-a53b-f039c9636d9a" targetNamespace="http://schemas.microsoft.com/office/2006/metadata/properties" ma:root="true" ma:fieldsID="b481d9d73518f44d09ed7c87007b0381" ns2:_="" ns3:_="">
    <xsd:import namespace="94d0e00f-684d-4fca-89a0-6ed8ac372433"/>
    <xsd:import namespace="5cbb70a0-51aa-4b9b-a53b-f039c9636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0e00f-684d-4fca-89a0-6ed8ac372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9725bcc-4bff-48db-9f33-da411d5cb4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b70a0-51aa-4b9b-a53b-f039c9636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f19c548-d67b-42b5-9027-39419edbc289}" ma:internalName="TaxCatchAll" ma:showField="CatchAllData" ma:web="5cbb70a0-51aa-4b9b-a53b-f039c9636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bb70a0-51aa-4b9b-a53b-f039c9636d9a" xsi:nil="true"/>
    <lcf76f155ced4ddcb4097134ff3c332f xmlns="94d0e00f-684d-4fca-89a0-6ed8ac3724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5794B5-7766-476E-AEB6-9D9CADBCC74E}"/>
</file>

<file path=customXml/itemProps2.xml><?xml version="1.0" encoding="utf-8"?>
<ds:datastoreItem xmlns:ds="http://schemas.openxmlformats.org/officeDocument/2006/customXml" ds:itemID="{9C53116C-53F1-483C-A18D-4951E07EC75E}"/>
</file>

<file path=customXml/itemProps3.xml><?xml version="1.0" encoding="utf-8"?>
<ds:datastoreItem xmlns:ds="http://schemas.openxmlformats.org/officeDocument/2006/customXml" ds:itemID="{F7C0F219-5C15-4A18-8B7E-7C1ABF3DCAE7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941</TotalTime>
  <Words>3444</Words>
  <Application>Microsoft Office PowerPoint</Application>
  <PresentationFormat>A4 Paper (210x297 mm)</PresentationFormat>
  <Paragraphs>345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Century Gothic</vt:lpstr>
      <vt:lpstr>Consolas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Hillyard</dc:creator>
  <cp:lastModifiedBy>David Hillyard</cp:lastModifiedBy>
  <cp:revision>158</cp:revision>
  <dcterms:created xsi:type="dcterms:W3CDTF">2019-09-17T11:01:38Z</dcterms:created>
  <dcterms:modified xsi:type="dcterms:W3CDTF">2020-09-19T15:33:12Z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0x010100E7F67390993CDB458E0CA97F6B2F25C2</vt:lpwstr>
  </property>
  <property fmtid="{D5CDD505-2E9C-101B-9397-08002B2CF9AE}" pid="3" name="Order">
    <vt:r8>97829400</vt:r8>
  </property>
</Properties>
</file>