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75" r:id="rId3"/>
    <p:sldId id="276" r:id="rId4"/>
    <p:sldId id="274" r:id="rId5"/>
    <p:sldId id="277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485E2-688A-491E-A910-B984940C4D7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8202-09BF-482C-9F5F-C98AB4E1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76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28202-09BF-482C-9F5F-C98AB4E1A2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0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28202-09BF-482C-9F5F-C98AB4E1A2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0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F8E-2DC3-49B4-AAEB-227EF461B02A}" type="datetime1">
              <a:rPr lang="ru-RU" smtClean="0"/>
              <a:t>30.05.2024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8062-415D-4E82-A555-0DBAE057B323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EEA9-DF6C-4733-86E0-07956F1F888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9317-6983-429E-9C03-9C961327CBCA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77BE-8656-474E-A6C4-EF212591AD9E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B190-F280-4594-BAB4-50CC445F84D9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E54-6CD5-4182-BAB1-2512A05DB91C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CE2F-4B94-4058-BB7A-50A36CEA7D50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26D-481E-44D0-98B1-602B30BD8764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424A-BC13-4559-8606-5AD7D82AC1EC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8302-56EA-4768-B108-A61BFBEE6E32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35E27-2A54-4483-8E84-7EB46BBD2A92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04048" y="3417937"/>
            <a:ext cx="4869060" cy="453650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-1908720" y="-243408"/>
            <a:ext cx="5904656" cy="5688632"/>
          </a:xfrm>
          <a:prstGeom prst="ellipse">
            <a:avLst/>
          </a:prstGeom>
          <a:solidFill>
            <a:schemeClr val="accent5">
              <a:lumMod val="40000"/>
              <a:lumOff val="6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3671248"/>
            <a:ext cx="3312368" cy="2855168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Тутубалин Кирилл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Сергеевич </a:t>
            </a:r>
          </a:p>
          <a:p>
            <a:pPr algn="l"/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К3141</a:t>
            </a:r>
          </a:p>
          <a:p>
            <a:pPr algn="l"/>
            <a:endParaRPr lang="ru-RU" sz="1600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Роли в проекте: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руководитель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бизнес-аналитик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дизайнер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разработчик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тестировщик</a:t>
            </a:r>
            <a:endParaRPr lang="ru-RU" sz="16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44824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Сервис «Калькулятор расчета финансового благополучия»</a:t>
            </a:r>
            <a:b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endParaRPr lang="ru-RU" b="1" dirty="0">
              <a:solidFill>
                <a:schemeClr val="bg1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900608" y="4221088"/>
            <a:ext cx="2304256" cy="2304256"/>
          </a:xfrm>
          <a:prstGeom prst="ellipse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860032" y="302932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Деньги не приносят счастья, но действуют чрезвычайно успокаивающе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14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4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Эрих </a:t>
            </a:r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Мария Ремарк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284984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Деньги не приносят счастья, они помогают пережить несчастье.</a:t>
            </a:r>
          </a:p>
          <a:p>
            <a:r>
              <a:rPr lang="ru-RU" sz="1400" b="1" i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Маргулан</a:t>
            </a:r>
            <a:r>
              <a:rPr lang="ru-RU" sz="14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i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Сейсембаев</a:t>
            </a:r>
            <a:endParaRPr lang="ru-RU" sz="1400" b="1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7115235" y="4941168"/>
            <a:ext cx="2448272" cy="2448272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-3132856" y="-451115"/>
            <a:ext cx="8136904" cy="792088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83000"/>
                </a:schemeClr>
              </a:gs>
              <a:gs pos="55000">
                <a:schemeClr val="accent1">
                  <a:tint val="44500"/>
                  <a:satMod val="160000"/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58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Цель и задачи</a:t>
            </a:r>
            <a:endParaRPr lang="ru-RU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24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4" y="1580994"/>
            <a:ext cx="602569" cy="602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8744" y="1669884"/>
            <a:ext cx="3528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Цель:</a:t>
            </a:r>
          </a:p>
          <a:p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азработка 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сайта “Калькулятор расчета финансового благополучия”, который на основании исходных данных будет позволять пользователям</a:t>
            </a:r>
          </a:p>
          <a:p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рассчитывать и анализировать показатели своего/семейного финансового благополучия. В качестве алгоритмов расчета будут использованы методики известных финансовых аналитиков.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976309"/>
            <a:ext cx="693575" cy="69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7610" y="1213392"/>
            <a:ext cx="3898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</a:t>
            </a:r>
            <a:r>
              <a:rPr lang="ru-RU" sz="3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Задачи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Поиск реализованных решений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Составление 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функций будущего сервиса и подготовка концепции </a:t>
            </a:r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сервиса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Реализация сервиса 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(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HTML, </a:t>
            </a:r>
            <a:r>
              <a:rPr lang="ru-RU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Javascript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, CSS) 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Тестирование </a:t>
            </a:r>
            <a:r>
              <a:rPr lang="ru-RU" sz="1600" dirty="0"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/>
            </a:r>
            <a:br>
              <a:rPr lang="ru-RU" sz="1600" dirty="0"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</a:br>
            <a:endParaRPr lang="ru-RU" sz="1600" dirty="0"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868145" y="-450473"/>
            <a:ext cx="864095" cy="900945"/>
          </a:xfrm>
          <a:prstGeom prst="ellipse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136" y="3793085"/>
            <a:ext cx="4712828" cy="28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5724128" y="-1611560"/>
            <a:ext cx="4005411" cy="4032448"/>
          </a:xfrm>
          <a:prstGeom prst="ellipse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83568" y="836712"/>
            <a:ext cx="5040560" cy="48965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83000"/>
                </a:schemeClr>
              </a:gs>
              <a:gs pos="55000">
                <a:schemeClr val="accent1">
                  <a:tint val="44500"/>
                  <a:satMod val="160000"/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58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240" y="172907"/>
            <a:ext cx="7772400" cy="706090"/>
          </a:xfrm>
        </p:spPr>
        <p:txBody>
          <a:bodyPr>
            <a:noAutofit/>
          </a:bodyPr>
          <a:lstStyle/>
          <a:p>
            <a:r>
              <a:rPr lang="ru-RU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Описание</a:t>
            </a:r>
            <a:endParaRPr lang="ru-RU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47964" y="3212976"/>
            <a:ext cx="3528392" cy="3312368"/>
          </a:xfrm>
          <a:prstGeom prst="ellipse">
            <a:avLst/>
          </a:prstGeom>
          <a:gradFill flip="none" rotWithShape="1">
            <a:gsLst>
              <a:gs pos="4000">
                <a:schemeClr val="accent1">
                  <a:tint val="66000"/>
                  <a:satMod val="160000"/>
                  <a:alpha val="0"/>
                  <a:lumMod val="96000"/>
                </a:schemeClr>
              </a:gs>
              <a:gs pos="59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1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42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2405" y="877015"/>
            <a:ext cx="824407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Оценку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финансового благополучия рекомендуется производить с периодичностью раз в 1-3 месяца. В качестве исходных данных для расчета пользователи должны внести данные:</a:t>
            </a:r>
          </a:p>
          <a:p>
            <a:pPr lvl="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Доходы, с разбивкой: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Моя заработная плата, рублей в месяц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Заработная плата других членов семьи, рублей в месяц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Доходы от финансового капитала, рублей в месяц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Бонусы (подарки), рублей в месяц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Прочие ежемесячные доходы, рублей в месяц</a:t>
            </a:r>
          </a:p>
          <a:p>
            <a:pPr lvl="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Расходы, с разбивкой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Регулярные расходы, рублей в месяц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Платежи по кредитам, рублей в месяц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Прочие расходы, рублей в месяц</a:t>
            </a:r>
          </a:p>
          <a:p>
            <a:pPr lvl="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Активы, с разбивкой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Недоходные активы (личная недвижимость, личный транспорт, наличные деньги и др.) рублей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Доходные активы (банковский вклад, недвижимость под сдачу, инвестиционный портфель и др.) рублей</a:t>
            </a:r>
          </a:p>
          <a:p>
            <a:pPr lvl="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Пассивы, с разбивкой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Долг по ипотеки, рубли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Кредит за авто, рубли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Долг по потребительским кредитам,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рубли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Прочие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долги, рубли</a:t>
            </a:r>
            <a:endParaRPr lang="ru-RU" sz="1600" dirty="0"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495928" y="1356792"/>
            <a:ext cx="1296144" cy="136815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-611731" y="5285184"/>
            <a:ext cx="1224136" cy="1240160"/>
          </a:xfrm>
          <a:prstGeom prst="ellipse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5724128" y="-1611560"/>
            <a:ext cx="4005411" cy="4032448"/>
          </a:xfrm>
          <a:prstGeom prst="ellipse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83568" y="836712"/>
            <a:ext cx="5040560" cy="48965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83000"/>
                </a:schemeClr>
              </a:gs>
              <a:gs pos="55000">
                <a:schemeClr val="accent1">
                  <a:tint val="44500"/>
                  <a:satMod val="160000"/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58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240" y="172907"/>
            <a:ext cx="7772400" cy="706090"/>
          </a:xfrm>
        </p:spPr>
        <p:txBody>
          <a:bodyPr>
            <a:noAutofit/>
          </a:bodyPr>
          <a:lstStyle/>
          <a:p>
            <a:r>
              <a:rPr lang="ru-RU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Показатели</a:t>
            </a:r>
            <a:endParaRPr lang="ru-RU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47964" y="3212976"/>
            <a:ext cx="3528392" cy="3312368"/>
          </a:xfrm>
          <a:prstGeom prst="ellipse">
            <a:avLst/>
          </a:prstGeom>
          <a:gradFill flip="none" rotWithShape="1">
            <a:gsLst>
              <a:gs pos="4000">
                <a:schemeClr val="accent1">
                  <a:tint val="66000"/>
                  <a:satMod val="160000"/>
                  <a:alpha val="0"/>
                  <a:lumMod val="96000"/>
                </a:schemeClr>
              </a:gs>
              <a:gs pos="59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1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42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2405" y="877015"/>
            <a:ext cx="83520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основании введенных данных будут рассчитываться следующие показатели финансового благополучия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Прибыльность </a:t>
            </a:r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(рентабельность), </a:t>
            </a:r>
            <a:r>
              <a:rPr lang="ru-RU" sz="1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 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индикатор финансового здоровья, который показывает насколько вы эффективно используете ресурсы: деньги, имущество, знания и навыки. Это способность человека генерировать прибыль. </a:t>
            </a:r>
            <a:endParaRPr lang="ru-RU" sz="14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Прибыльность = Моя годовая прибыль (дельта) / Мои Доходы в год, в </a:t>
            </a:r>
            <a:r>
              <a:rPr lang="ru-RU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lvl="0"/>
            <a:endParaRPr lang="ru-RU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Долговая нагрузка, </a:t>
            </a:r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 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индикатор финансового здоровья, который показывает вашу долговую нагрузку. </a:t>
            </a:r>
            <a:endParaRPr lang="ru-RU" sz="14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отношение ежемесячного платежа по кредитам к ежемесячным доходам вашей семьи</a:t>
            </a:r>
            <a:r>
              <a:rPr lang="ru-RU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ru-RU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Активы (распределение богатства), </a:t>
            </a:r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рубли. 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важнейший индикатор вашего реального богатства в абсолютном выражении, определяет вашу цену на рынке активов.</a:t>
            </a:r>
            <a:endParaRPr lang="ru-RU" sz="14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Чистая стоимость — это ваши активы минус ваши пассивы</a:t>
            </a:r>
            <a:r>
              <a:rPr lang="ru-RU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ru-RU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 независимости от активного </a:t>
            </a:r>
            <a:r>
              <a:rPr lang="ru-RU" sz="1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дохода, </a:t>
            </a:r>
            <a:r>
              <a:rPr lang="ru-RU" sz="1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 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индикатор финансового здоровья, который показывает, насколько процентов вы можете закрыть свои ежемесячные расходы пассивным доходом. </a:t>
            </a:r>
            <a:endParaRPr lang="ru-RU" sz="14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Независимость = Потенциальный пассивный доход в месяц / Общие расходы в месяц, в </a:t>
            </a:r>
            <a:r>
              <a:rPr lang="ru-RU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lvl="0"/>
            <a:endParaRPr lang="ru-RU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Полученные результаты сопоставим с целевыми значениями и представим в виде табличных данных.</a:t>
            </a:r>
          </a:p>
          <a:p>
            <a:pPr lvl="0"/>
            <a:endParaRPr lang="ru-RU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495928" y="1356792"/>
            <a:ext cx="1296144" cy="136815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-611731" y="5285184"/>
            <a:ext cx="1224136" cy="1240160"/>
          </a:xfrm>
          <a:prstGeom prst="ellipse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7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-1908720" y="1484784"/>
            <a:ext cx="6264696" cy="612737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s://c1503.c.3072.ru/pluginfile.php/18297/course/overviewfiles/01.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9"/>
          <a:stretch/>
        </p:blipFill>
        <p:spPr bwMode="auto">
          <a:xfrm>
            <a:off x="179512" y="4077072"/>
            <a:ext cx="2821319" cy="2616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02094"/>
            <a:ext cx="7560840" cy="778098"/>
          </a:xfrm>
        </p:spPr>
        <p:txBody>
          <a:bodyPr>
            <a:normAutofit/>
          </a:bodyPr>
          <a:lstStyle/>
          <a:p>
            <a:r>
              <a:rPr lang="ru-RU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Дальнейшее развитие сервиса</a:t>
            </a:r>
            <a:endParaRPr lang="ru-RU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948002" y="1180192"/>
            <a:ext cx="5616624" cy="5417160"/>
          </a:xfrm>
          <a:prstGeom prst="ellipse">
            <a:avLst/>
          </a:prstGeom>
          <a:gradFill flip="none" rotWithShape="1">
            <a:gsLst>
              <a:gs pos="1000">
                <a:schemeClr val="tx2">
                  <a:lumMod val="60000"/>
                  <a:lumOff val="40000"/>
                  <a:alpha val="57000"/>
                </a:schemeClr>
              </a:gs>
              <a:gs pos="100000">
                <a:schemeClr val="accent5">
                  <a:lumMod val="60000"/>
                  <a:lumOff val="40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00831" y="1180192"/>
            <a:ext cx="58330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Возможность авторизации пользователей и сохранение данных в личном кабинете.</a:t>
            </a:r>
          </a:p>
          <a:p>
            <a:pPr marL="342900" indent="-342900" algn="just">
              <a:buAutoNum type="arabicPeriod"/>
            </a:pP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Возможность просмотра исторических данных для отслеживания динамики изменения показателей.</a:t>
            </a:r>
          </a:p>
          <a:p>
            <a:pPr marL="342900" indent="-342900" algn="just">
              <a:buAutoNum type="arabicPeriod"/>
            </a:pP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Отображение данных не только в табличном, но и графическом виде.</a:t>
            </a:r>
          </a:p>
          <a:p>
            <a:pPr marL="342900" indent="-342900" algn="just">
              <a:buAutoNum type="arabicPeriod"/>
            </a:pP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При сравнении фактических показателей с целевыми, система будет выдать </a:t>
            </a:r>
            <a:r>
              <a:rPr lang="ru-RU" sz="20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преднастроенные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 рекомендации по ведению личных/семейных финансов.</a:t>
            </a: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-1260648" y="-459432"/>
            <a:ext cx="2664296" cy="2592288"/>
          </a:xfrm>
          <a:prstGeom prst="ellipse">
            <a:avLst/>
          </a:prstGeom>
          <a:solidFill>
            <a:schemeClr val="tx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-1908720" y="1484784"/>
            <a:ext cx="6264696" cy="612737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s://c1503.c.3072.ru/pluginfile.php/18297/course/overviewfiles/01.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9"/>
          <a:stretch/>
        </p:blipFill>
        <p:spPr bwMode="auto">
          <a:xfrm>
            <a:off x="179512" y="4077072"/>
            <a:ext cx="2821319" cy="2616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02094"/>
            <a:ext cx="7560840" cy="778098"/>
          </a:xfrm>
        </p:spPr>
        <p:txBody>
          <a:bodyPr>
            <a:normAutofit/>
          </a:bodyPr>
          <a:lstStyle/>
          <a:p>
            <a:r>
              <a:rPr lang="ru-RU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Извлеченные уроки</a:t>
            </a:r>
            <a:endParaRPr lang="ru-RU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948002" y="1180192"/>
            <a:ext cx="5616624" cy="5417160"/>
          </a:xfrm>
          <a:prstGeom prst="ellipse">
            <a:avLst/>
          </a:prstGeom>
          <a:gradFill flip="none" rotWithShape="1">
            <a:gsLst>
              <a:gs pos="1000">
                <a:schemeClr val="tx2">
                  <a:lumMod val="60000"/>
                  <a:lumOff val="40000"/>
                  <a:alpha val="57000"/>
                </a:schemeClr>
              </a:gs>
              <a:gs pos="100000">
                <a:schemeClr val="accent5">
                  <a:lumMod val="60000"/>
                  <a:lumOff val="40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48002" y="1180192"/>
            <a:ext cx="5885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«Не пытаться объять необъятное». Поиск партнеров при выполнении проектов.</a:t>
            </a:r>
          </a:p>
          <a:p>
            <a:pPr marL="342900" indent="-342900" algn="just">
              <a:buAutoNum type="arabicPeriod"/>
            </a:pP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«Студенческая привычка – все дотягивать до </a:t>
            </a:r>
            <a:r>
              <a:rPr lang="ru-RU" sz="20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дедлайнов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». Поработать над тайм-менеджментом. Помогает «Метод слона». Как говорит мой папа: «Если каждый день закручивать по болту, через год можно собрать машину»</a:t>
            </a:r>
          </a:p>
          <a:p>
            <a:pPr marL="342900" indent="-342900" algn="just">
              <a:buAutoNum type="arabicPeriod"/>
            </a:pP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Недостаточные навыки в программировании. Продолжать набирать опыт через практику.</a:t>
            </a: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-1260648" y="-459432"/>
            <a:ext cx="2664296" cy="2592288"/>
          </a:xfrm>
          <a:prstGeom prst="ellipse">
            <a:avLst/>
          </a:prstGeom>
          <a:solidFill>
            <a:schemeClr val="tx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4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1408</TotalTime>
  <Words>556</Words>
  <Application>Microsoft Office PowerPoint</Application>
  <PresentationFormat>Экран (4:3)</PresentationFormat>
  <Paragraphs>80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Справедливость</vt:lpstr>
      <vt:lpstr>Сервис «Калькулятор расчета финансового благополучия» </vt:lpstr>
      <vt:lpstr>Цель и задачи</vt:lpstr>
      <vt:lpstr>Описание</vt:lpstr>
      <vt:lpstr>Показатели</vt:lpstr>
      <vt:lpstr>Дальнейшее развитие сервиса</vt:lpstr>
      <vt:lpstr>Извлеченные уроки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по подбору блюд в соответствии с пользовательскими предпочтениями по ингредиентам</dc:title>
  <dc:creator>Карина Смирнова</dc:creator>
  <cp:lastModifiedBy>778</cp:lastModifiedBy>
  <cp:revision>75</cp:revision>
  <dcterms:created xsi:type="dcterms:W3CDTF">2023-12-14T14:46:26Z</dcterms:created>
  <dcterms:modified xsi:type="dcterms:W3CDTF">2024-05-30T18:09:40Z</dcterms:modified>
</cp:coreProperties>
</file>