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02" r:id="rId5"/>
    <p:sldId id="303" r:id="rId6"/>
    <p:sldId id="289" r:id="rId7"/>
    <p:sldId id="304" r:id="rId8"/>
    <p:sldId id="297" r:id="rId9"/>
    <p:sldId id="286" r:id="rId10"/>
    <p:sldId id="305" r:id="rId11"/>
    <p:sldId id="300" r:id="rId12"/>
    <p:sldId id="30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t>20-03-2023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t>20-03-2023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t>20-03-2023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t>20-03-2023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t>20-03-2023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t>20-03-2023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677108"/>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27 – </a:t>
            </a:r>
            <a:r>
              <a:rPr lang="en-US" b="1" dirty="0">
                <a:latin typeface="Times New Roman" panose="02020603050405020304" pitchFamily="18" charset="0"/>
                <a:cs typeface="Times New Roman" panose="02020603050405020304" pitchFamily="18" charset="0"/>
              </a:rPr>
              <a:t>Exception handling - Basics, different types of exception classes. Difference between Checked &amp; Unchecked Exception</a:t>
            </a: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3BFF8AF-5C99-7FB6-5A10-5B6BD6C1D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46094" y="389236"/>
            <a:ext cx="7496989"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Classes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3181" y="1193572"/>
            <a:ext cx="8837727" cy="1200329"/>
          </a:xfrm>
          <a:prstGeom prst="rect">
            <a:avLst/>
          </a:prstGeom>
        </p:spPr>
        <p:txBody>
          <a:bodyPr wrap="square">
            <a:spAutoFit/>
          </a:bodyPr>
          <a:lstStyle/>
          <a:p>
            <a:pPr marL="285750" lvl="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List of Java Checked Exceptions Defined in </a:t>
            </a:r>
            <a:r>
              <a:rPr lang="en-US" dirty="0" err="1">
                <a:latin typeface="Times New Roman" panose="02020603050405020304" pitchFamily="18" charset="0"/>
                <a:cs typeface="Times New Roman" panose="02020603050405020304" pitchFamily="18" charset="0"/>
              </a:rPr>
              <a:t>java.lang</a:t>
            </a:r>
            <a:endParaRPr lang="en-US" dirty="0">
              <a:latin typeface="Times New Roman" panose="02020603050405020304" pitchFamily="18" charset="0"/>
              <a:cs typeface="Times New Roman" panose="02020603050405020304" pitchFamily="18" charset="0"/>
            </a:endParaRPr>
          </a:p>
          <a:p>
            <a:pPr lvl="2" fontAlgn="base"/>
            <a:endParaRPr lang="en-US" dirty="0">
              <a:latin typeface="Times New Roman" panose="02020603050405020304" pitchFamily="18" charset="0"/>
              <a:cs typeface="Times New Roman" panose="02020603050405020304" pitchFamily="18" charset="0"/>
            </a:endParaRPr>
          </a:p>
          <a:p>
            <a:pPr lvl="2" fontAlgn="base"/>
            <a:endParaRPr lang="en-US" dirty="0">
              <a:latin typeface="Times New Roman" panose="02020603050405020304" pitchFamily="18" charset="0"/>
              <a:cs typeface="Times New Roman" panose="02020603050405020304" pitchFamily="18" charset="0"/>
            </a:endParaRPr>
          </a:p>
          <a:p>
            <a:pPr fontAlgn="base"/>
            <a:endParaRPr lang="en-IN" b="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92DF079-C71C-443F-AD1E-F47E10AEC8F1}"/>
              </a:ext>
            </a:extLst>
          </p:cNvPr>
          <p:cNvGraphicFramePr>
            <a:graphicFrameLocks noGrp="1"/>
          </p:cNvGraphicFramePr>
          <p:nvPr>
            <p:extLst>
              <p:ext uri="{D42A27DB-BD31-4B8C-83A1-F6EECF244321}">
                <p14:modId xmlns:p14="http://schemas.microsoft.com/office/powerpoint/2010/main" val="3553923019"/>
              </p:ext>
            </p:extLst>
          </p:nvPr>
        </p:nvGraphicFramePr>
        <p:xfrm>
          <a:off x="1546093" y="1908699"/>
          <a:ext cx="6550341" cy="4021583"/>
        </p:xfrm>
        <a:graphic>
          <a:graphicData uri="http://schemas.openxmlformats.org/drawingml/2006/table">
            <a:tbl>
              <a:tblPr firstRow="1" firstCol="1" lastRow="1" lastCol="1" bandRow="1" bandCol="1">
                <a:tableStyleId>{5C22544A-7EE6-4342-B048-85BDC9FD1C3A}</a:tableStyleId>
              </a:tblPr>
              <a:tblGrid>
                <a:gridCol w="2778555">
                  <a:extLst>
                    <a:ext uri="{9D8B030D-6E8A-4147-A177-3AD203B41FA5}">
                      <a16:colId xmlns:a16="http://schemas.microsoft.com/office/drawing/2014/main" val="1404048681"/>
                    </a:ext>
                  </a:extLst>
                </a:gridCol>
                <a:gridCol w="3771786">
                  <a:extLst>
                    <a:ext uri="{9D8B030D-6E8A-4147-A177-3AD203B41FA5}">
                      <a16:colId xmlns:a16="http://schemas.microsoft.com/office/drawing/2014/main" val="670220792"/>
                    </a:ext>
                  </a:extLst>
                </a:gridCol>
              </a:tblGrid>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Description</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2257305741"/>
                  </a:ext>
                </a:extLst>
              </a:tr>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ClassNotFoundException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Class not found.</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269050500"/>
                  </a:ext>
                </a:extLst>
              </a:tr>
              <a:tr h="750658">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CloneNotSupportedException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Attempt to clone an object that does not implement the Cloneable interface.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420270490"/>
                  </a:ext>
                </a:extLst>
              </a:tr>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IllegalAccessException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Access to a class is denied.</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6805019"/>
                  </a:ext>
                </a:extLst>
              </a:tr>
              <a:tr h="698520">
                <a:tc>
                  <a:txBody>
                    <a:bodyPr/>
                    <a:lstStyle/>
                    <a:p>
                      <a:pPr marL="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InstantiationException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Attempt to create an object of an abstract class or interface.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005508497"/>
                  </a:ext>
                </a:extLst>
              </a:tr>
              <a:tr h="698520">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InterruptedException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One thread has been interrupted by another thread.</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138286900"/>
                  </a:ext>
                </a:extLst>
              </a:tr>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NoSuchFieldException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 requested field does not exist.</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894134370"/>
                  </a:ext>
                </a:extLst>
              </a:tr>
              <a:tr h="374777">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NoSuchMethodException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 requested method does not exist.</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944174921"/>
                  </a:ext>
                </a:extLst>
              </a:tr>
            </a:tbl>
          </a:graphicData>
        </a:graphic>
      </p:graphicFrame>
      <p:pic>
        <p:nvPicPr>
          <p:cNvPr id="3" name="Picture 2">
            <a:extLst>
              <a:ext uri="{FF2B5EF4-FFF2-40B4-BE49-F238E27FC236}">
                <a16:creationId xmlns:a16="http://schemas.microsoft.com/office/drawing/2014/main" id="{704CAE72-9E9C-823C-6B4B-2134348E3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81691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46094" y="389236"/>
            <a:ext cx="7496989" cy="569843"/>
          </a:xfrm>
        </p:spPr>
        <p:txBody>
          <a:bodyPr>
            <a:noAutofit/>
          </a:bodyPr>
          <a:lstStyle/>
          <a:p>
            <a:r>
              <a:rPr lang="en-IN" sz="2800" b="1" dirty="0">
                <a:latin typeface="Times New Roman" panose="02020603050405020304" pitchFamily="18" charset="0"/>
                <a:cs typeface="Times New Roman" panose="02020603050405020304" pitchFamily="18" charset="0"/>
              </a:rPr>
              <a:t>Examples of JAVA Exception</a:t>
            </a:r>
          </a:p>
        </p:txBody>
      </p:sp>
      <p:sp>
        <p:nvSpPr>
          <p:cNvPr id="4" name="Rectangle 3">
            <a:extLst>
              <a:ext uri="{FF2B5EF4-FFF2-40B4-BE49-F238E27FC236}">
                <a16:creationId xmlns:a16="http://schemas.microsoft.com/office/drawing/2014/main" id="{AC31BCFB-24CB-48D2-A2D3-AF2327552482}"/>
              </a:ext>
            </a:extLst>
          </p:cNvPr>
          <p:cNvSpPr/>
          <p:nvPr/>
        </p:nvSpPr>
        <p:spPr>
          <a:xfrm>
            <a:off x="1163181" y="1193572"/>
            <a:ext cx="8837727" cy="4524315"/>
          </a:xfrm>
          <a:prstGeom prst="rect">
            <a:avLst/>
          </a:prstGeom>
        </p:spPr>
        <p:txBody>
          <a:bodyPr wrap="square">
            <a:spAutoFit/>
          </a:bodyPr>
          <a:lstStyle/>
          <a:p>
            <a:pPr marL="285750" lvl="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ArithmeticException</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 we divide any number by zero, there occurs an </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int a=10/0;//</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NullPointerException</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we have null value in any variable, performing any operation by the variable occurs an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String s=null;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s.length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ArrayIndexOutOfBoundsException</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 you are inserting any value in the wrong index, it would result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ArrayIndexOutOfBoundsException</a:t>
            </a:r>
            <a:r>
              <a:rPr lang="en-US" dirty="0">
                <a:latin typeface="Times New Roman" panose="02020603050405020304" pitchFamily="18" charset="0"/>
                <a:cs typeface="Times New Roman" panose="02020603050405020304" pitchFamily="18" charset="0"/>
              </a:rPr>
              <a:t> as shown below:</a:t>
            </a:r>
          </a:p>
          <a:p>
            <a:r>
              <a:rPr lang="en-US" dirty="0">
                <a:latin typeface="Times New Roman" panose="02020603050405020304" pitchFamily="18" charset="0"/>
                <a:cs typeface="Times New Roman" panose="02020603050405020304" pitchFamily="18" charset="0"/>
              </a:rPr>
              <a:t>	int a[]=new int[5];  </a:t>
            </a:r>
          </a:p>
          <a:p>
            <a:r>
              <a:rPr lang="en-US" dirty="0">
                <a:latin typeface="Times New Roman" panose="02020603050405020304" pitchFamily="18" charset="0"/>
                <a:cs typeface="Times New Roman" panose="02020603050405020304" pitchFamily="18" charset="0"/>
              </a:rPr>
              <a:t>	a[15]=750; //</a:t>
            </a:r>
            <a:r>
              <a:rPr lang="en-US" dirty="0" err="1">
                <a:latin typeface="Times New Roman" panose="02020603050405020304" pitchFamily="18" charset="0"/>
                <a:cs typeface="Times New Roman" panose="02020603050405020304" pitchFamily="18" charset="0"/>
              </a:rPr>
              <a:t>ArrayIndexOutOfBoundsException</a:t>
            </a:r>
            <a:endParaRPr lang="en-US" dirty="0">
              <a:latin typeface="Times New Roman" panose="02020603050405020304" pitchFamily="18" charset="0"/>
              <a:cs typeface="Times New Roman" panose="02020603050405020304" pitchFamily="18" charset="0"/>
            </a:endParaRPr>
          </a:p>
          <a:p>
            <a:pPr fontAlgn="base"/>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343B124-6E3C-4B25-B427-E3230BF88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87294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9508" y="389236"/>
            <a:ext cx="8416030" cy="569843"/>
          </a:xfrm>
        </p:spPr>
        <p:txBody>
          <a:bodyPr>
            <a:noAutofit/>
          </a:bodyPr>
          <a:lstStyle/>
          <a:p>
            <a:r>
              <a:rPr lang="en-IN" sz="2800" b="1" dirty="0">
                <a:latin typeface="Times New Roman" panose="02020603050405020304" pitchFamily="18" charset="0"/>
                <a:cs typeface="Times New Roman" panose="02020603050405020304" pitchFamily="18" charset="0"/>
              </a:rPr>
              <a:t>Difference Between Checked &amp; Unchecked Exception</a:t>
            </a:r>
          </a:p>
        </p:txBody>
      </p:sp>
      <p:sp>
        <p:nvSpPr>
          <p:cNvPr id="4" name="Rectangle 3">
            <a:extLst>
              <a:ext uri="{FF2B5EF4-FFF2-40B4-BE49-F238E27FC236}">
                <a16:creationId xmlns:a16="http://schemas.microsoft.com/office/drawing/2014/main" id="{AC31BCFB-24CB-48D2-A2D3-AF2327552482}"/>
              </a:ext>
            </a:extLst>
          </p:cNvPr>
          <p:cNvSpPr/>
          <p:nvPr/>
        </p:nvSpPr>
        <p:spPr>
          <a:xfrm>
            <a:off x="754808" y="1308981"/>
            <a:ext cx="8837727" cy="4801314"/>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Checked Exception:</a:t>
            </a:r>
          </a:p>
          <a:p>
            <a:pPr algn="just"/>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classes which directly inherit Throwable class except </a:t>
            </a:r>
            <a:r>
              <a:rPr lang="en-US" dirty="0" err="1">
                <a:latin typeface="Times New Roman" panose="02020603050405020304" pitchFamily="18" charset="0"/>
                <a:cs typeface="Times New Roman" panose="02020603050405020304" pitchFamily="18" charset="0"/>
              </a:rPr>
              <a:t>RuntimeException</a:t>
            </a:r>
            <a:r>
              <a:rPr lang="en-US" dirty="0">
                <a:latin typeface="Times New Roman" panose="02020603050405020304" pitchFamily="18" charset="0"/>
                <a:cs typeface="Times New Roman" panose="02020603050405020304" pitchFamily="18" charset="0"/>
              </a:rPr>
              <a:t> and Error are known as checked exceptions e.g. </a:t>
            </a:r>
            <a:r>
              <a:rPr lang="en-US" dirty="0" err="1">
                <a:latin typeface="Times New Roman" panose="02020603050405020304" pitchFamily="18" charset="0"/>
                <a:cs typeface="Times New Roman" panose="02020603050405020304" pitchFamily="18" charset="0"/>
              </a:rPr>
              <a:t>IOException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SQLException</a:t>
            </a:r>
            <a:r>
              <a:rPr lang="en-US" dirty="0">
                <a:latin typeface="Times New Roman" panose="02020603050405020304" pitchFamily="18" charset="0"/>
                <a:cs typeface="Times New Roman" panose="02020603050405020304" pitchFamily="18" charset="0"/>
              </a:rPr>
              <a:t> etc. Checked exceptions are checked at compile-time.</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Unchecked Exception:</a:t>
            </a:r>
          </a:p>
          <a:p>
            <a:pPr marL="285750" indent="-285750"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classes which inherit </a:t>
            </a:r>
            <a:r>
              <a:rPr lang="en-US" dirty="0" err="1">
                <a:latin typeface="Times New Roman" panose="02020603050405020304" pitchFamily="18" charset="0"/>
                <a:cs typeface="Times New Roman" panose="02020603050405020304" pitchFamily="18" charset="0"/>
              </a:rPr>
              <a:t>RuntimeException</a:t>
            </a:r>
            <a:r>
              <a:rPr lang="en-US" dirty="0">
                <a:latin typeface="Times New Roman" panose="02020603050405020304" pitchFamily="18" charset="0"/>
                <a:cs typeface="Times New Roman" panose="02020603050405020304" pitchFamily="18" charset="0"/>
              </a:rPr>
              <a:t> are known as unchecked exceptions e.g. </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ArrayIndexOutOfBoundsException</a:t>
            </a:r>
            <a:r>
              <a:rPr lang="en-US" dirty="0">
                <a:latin typeface="Times New Roman" panose="02020603050405020304" pitchFamily="18" charset="0"/>
                <a:cs typeface="Times New Roman" panose="02020603050405020304" pitchFamily="18" charset="0"/>
              </a:rPr>
              <a:t> etc. Unchecked exceptions are not checked at compile-time, but they are checked at runtime.</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Error</a:t>
            </a:r>
          </a:p>
          <a:p>
            <a:pPr marL="285750" indent="-285750"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Error is irrecoverable e.g. </a:t>
            </a:r>
            <a:r>
              <a:rPr lang="en-US" dirty="0" err="1">
                <a:latin typeface="Times New Roman" panose="02020603050405020304" pitchFamily="18" charset="0"/>
                <a:cs typeface="Times New Roman" panose="02020603050405020304" pitchFamily="18" charset="0"/>
              </a:rPr>
              <a:t>OutOfMemoryError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VirtualMachineError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AssertionError</a:t>
            </a:r>
            <a:r>
              <a:rPr lang="en-US" dirty="0">
                <a:latin typeface="Times New Roman" panose="02020603050405020304" pitchFamily="18" charset="0"/>
                <a:cs typeface="Times New Roman" panose="02020603050405020304" pitchFamily="18" charset="0"/>
              </a:rPr>
              <a:t> etc.</a:t>
            </a:r>
          </a:p>
          <a:p>
            <a:pPr algn="just" fontAlgn="base"/>
            <a:r>
              <a:rPr lang="en-IN" b="1" dirty="0">
                <a:latin typeface="Times New Roman" panose="02020603050405020304" pitchFamily="18" charset="0"/>
                <a:cs typeface="Times New Roman" panose="02020603050405020304" pitchFamily="18" charset="0"/>
              </a:rPr>
              <a:t> </a:t>
            </a:r>
          </a:p>
          <a:p>
            <a:pPr algn="just" fontAlgn="base"/>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F0749D1-C3AD-A1FA-5800-9A036B6B2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51325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2" name="Picture 1">
            <a:extLst>
              <a:ext uri="{FF2B5EF4-FFF2-40B4-BE49-F238E27FC236}">
                <a16:creationId xmlns:a16="http://schemas.microsoft.com/office/drawing/2014/main" id="{75A43358-15C0-89C0-2DFE-85E8D2913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22724" y="389236"/>
            <a:ext cx="3391083" cy="569843"/>
          </a:xfrm>
        </p:spPr>
        <p:txBody>
          <a:bodyPr>
            <a:noAutofit/>
          </a:bodyPr>
          <a:lstStyle/>
          <a:p>
            <a:r>
              <a:rPr lang="en-IN" sz="2800" b="1" dirty="0">
                <a:latin typeface="Times New Roman" panose="02020603050405020304" pitchFamily="18" charset="0"/>
                <a:cs typeface="Times New Roman" panose="02020603050405020304"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050196" y="1712538"/>
            <a:ext cx="5816231" cy="2208533"/>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Concept of Exception Handling</a:t>
            </a:r>
          </a:p>
          <a:p>
            <a:r>
              <a:rPr lang="en-US" b="1" dirty="0">
                <a:solidFill>
                  <a:schemeClr val="tx1"/>
                </a:solidFill>
                <a:latin typeface="Times New Roman" panose="02020603050405020304" pitchFamily="18" charset="0"/>
                <a:cs typeface="Times New Roman" panose="02020603050405020304" pitchFamily="18" charset="0"/>
              </a:rPr>
              <a:t>Types of Exception Handling</a:t>
            </a:r>
          </a:p>
          <a:p>
            <a:r>
              <a:rPr lang="en-US" b="1" dirty="0">
                <a:solidFill>
                  <a:schemeClr val="tx1"/>
                </a:solidFill>
                <a:latin typeface="Times New Roman" panose="02020603050405020304" pitchFamily="18" charset="0"/>
                <a:cs typeface="Times New Roman" panose="02020603050405020304" pitchFamily="18" charset="0"/>
              </a:rPr>
              <a:t>Types of Exception Classes</a:t>
            </a:r>
          </a:p>
          <a:p>
            <a:r>
              <a:rPr lang="en-IN" b="1" dirty="0">
                <a:solidFill>
                  <a:schemeClr val="tx1"/>
                </a:solidFill>
                <a:latin typeface="Times New Roman" panose="02020603050405020304" pitchFamily="18" charset="0"/>
                <a:cs typeface="Times New Roman" panose="02020603050405020304" pitchFamily="18" charset="0"/>
              </a:rPr>
              <a:t>Examples of JAVA Exception</a:t>
            </a:r>
          </a:p>
          <a:p>
            <a:r>
              <a:rPr lang="en-IN" b="1" dirty="0">
                <a:solidFill>
                  <a:schemeClr val="tx1"/>
                </a:solidFill>
                <a:latin typeface="Times New Roman" panose="02020603050405020304" pitchFamily="18" charset="0"/>
                <a:cs typeface="Times New Roman" panose="02020603050405020304" pitchFamily="18" charset="0"/>
              </a:rPr>
              <a:t>Difference Between Checked &amp; Unchecked Exception</a:t>
            </a:r>
          </a:p>
        </p:txBody>
      </p:sp>
      <p:pic>
        <p:nvPicPr>
          <p:cNvPr id="4" name="Picture 3">
            <a:extLst>
              <a:ext uri="{FF2B5EF4-FFF2-40B4-BE49-F238E27FC236}">
                <a16:creationId xmlns:a16="http://schemas.microsoft.com/office/drawing/2014/main" id="{FC9C0F14-2E30-5802-6DFD-76680075E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5579411"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Exception Handling</a:t>
            </a:r>
          </a:p>
        </p:txBody>
      </p:sp>
      <p:sp>
        <p:nvSpPr>
          <p:cNvPr id="4" name="Rectangle 3">
            <a:extLst>
              <a:ext uri="{FF2B5EF4-FFF2-40B4-BE49-F238E27FC236}">
                <a16:creationId xmlns:a16="http://schemas.microsoft.com/office/drawing/2014/main" id="{AC31BCFB-24CB-48D2-A2D3-AF2327552482}"/>
              </a:ext>
            </a:extLst>
          </p:cNvPr>
          <p:cNvSpPr/>
          <p:nvPr/>
        </p:nvSpPr>
        <p:spPr>
          <a:xfrm>
            <a:off x="644906" y="1845268"/>
            <a:ext cx="8837727" cy="397031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Exception</a:t>
            </a:r>
            <a:r>
              <a:rPr lang="en-US" dirty="0">
                <a:latin typeface="Times New Roman" panose="02020603050405020304" pitchFamily="18" charset="0"/>
                <a:cs typeface="Times New Roman" panose="02020603050405020304" pitchFamily="18" charset="0"/>
              </a:rPr>
              <a:t> is an abnormal condition arising inside a program which disrupts the normal flow of that program at the time of execution.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Reason for Exception: </a:t>
            </a: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User has entered invalid and improper data.</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file that needs to be opened has already been deleted.</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Network connection has been lost during communications between nodes.</a:t>
            </a:r>
          </a:p>
          <a:p>
            <a:pPr marL="742950" lvl="1"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JVM has run out of memory.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8EDB38-407C-8971-90BD-1EABD2BE9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53106"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Exception Handling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804704" y="1859339"/>
            <a:ext cx="8837727" cy="3139321"/>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Exception Handling: </a:t>
            </a:r>
            <a:r>
              <a:rPr lang="en-US" dirty="0">
                <a:latin typeface="Times New Roman" panose="02020603050405020304" pitchFamily="18" charset="0"/>
                <a:cs typeface="Times New Roman" panose="02020603050405020304" pitchFamily="18" charset="0"/>
              </a:rPr>
              <a:t>Exception Handling is a process to maintain normal flow of the program by avoiding any kind of abnormal condition arises during program execution.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In Exception Handling we should try to catch the exception object thrown by the error condition and give a proper guidance to user to take necessary actions.</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40F43BB-3562-1135-3E36-B92008912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1107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478335" y="389236"/>
            <a:ext cx="7053106" cy="569843"/>
          </a:xfrm>
        </p:spPr>
        <p:txBody>
          <a:bodyPr>
            <a:noAutofit/>
          </a:bodyPr>
          <a:lstStyle/>
          <a:p>
            <a:r>
              <a:rPr lang="en-US" sz="2800" b="1" dirty="0">
                <a:latin typeface="Times New Roman" panose="02020603050405020304" pitchFamily="18" charset="0"/>
                <a:cs typeface="Times New Roman" panose="02020603050405020304" pitchFamily="18" charset="0"/>
              </a:rPr>
              <a:t>Concept of Exception Handling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1050723" y="961160"/>
            <a:ext cx="7954732" cy="5078313"/>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Let's take a scenario:</a:t>
            </a:r>
          </a:p>
          <a:p>
            <a:pPr lvl="2" algn="just"/>
            <a:r>
              <a:rPr lang="en-US" dirty="0">
                <a:latin typeface="Times New Roman" panose="02020603050405020304" pitchFamily="18" charset="0"/>
                <a:cs typeface="Times New Roman" panose="02020603050405020304" pitchFamily="18" charset="0"/>
              </a:rPr>
              <a:t>Program A  {</a:t>
            </a:r>
          </a:p>
          <a:p>
            <a:pPr lvl="3" algn="just"/>
            <a:r>
              <a:rPr lang="en-US" dirty="0">
                <a:latin typeface="Times New Roman" panose="02020603050405020304" pitchFamily="18" charset="0"/>
                <a:cs typeface="Times New Roman" panose="02020603050405020304" pitchFamily="18" charset="0"/>
              </a:rPr>
              <a:t>statement 1;  </a:t>
            </a:r>
          </a:p>
          <a:p>
            <a:pPr lvl="3" algn="just"/>
            <a:r>
              <a:rPr lang="en-US" dirty="0">
                <a:latin typeface="Times New Roman" panose="02020603050405020304" pitchFamily="18" charset="0"/>
                <a:cs typeface="Times New Roman" panose="02020603050405020304" pitchFamily="18" charset="0"/>
              </a:rPr>
              <a:t>statement 2;  </a:t>
            </a:r>
          </a:p>
          <a:p>
            <a:pPr lvl="3" algn="just"/>
            <a:r>
              <a:rPr lang="en-US" dirty="0">
                <a:latin typeface="Times New Roman" panose="02020603050405020304" pitchFamily="18" charset="0"/>
                <a:cs typeface="Times New Roman" panose="02020603050405020304" pitchFamily="18" charset="0"/>
              </a:rPr>
              <a:t>statement 3;  </a:t>
            </a:r>
          </a:p>
          <a:p>
            <a:pPr lvl="3" algn="just"/>
            <a:r>
              <a:rPr lang="en-US" dirty="0">
                <a:latin typeface="Times New Roman" panose="02020603050405020304" pitchFamily="18" charset="0"/>
                <a:cs typeface="Times New Roman" panose="02020603050405020304" pitchFamily="18" charset="0"/>
              </a:rPr>
              <a:t>statement 4;  </a:t>
            </a:r>
          </a:p>
          <a:p>
            <a:pPr lvl="3" algn="just"/>
            <a:r>
              <a:rPr lang="en-US" dirty="0">
                <a:latin typeface="Times New Roman" panose="02020603050405020304" pitchFamily="18" charset="0"/>
                <a:cs typeface="Times New Roman" panose="02020603050405020304" pitchFamily="18" charset="0"/>
              </a:rPr>
              <a:t>statement 5;</a:t>
            </a:r>
          </a:p>
          <a:p>
            <a:pPr lvl="3" algn="just"/>
            <a:r>
              <a:rPr lang="en-US" dirty="0">
                <a:latin typeface="Times New Roman" panose="02020603050405020304" pitchFamily="18" charset="0"/>
                <a:cs typeface="Times New Roman" panose="02020603050405020304" pitchFamily="18" charset="0"/>
              </a:rPr>
              <a:t>statement 6;  </a:t>
            </a:r>
          </a:p>
          <a:p>
            <a:pPr lvl="3" algn="just"/>
            <a:r>
              <a:rPr lang="en-US" dirty="0">
                <a:latin typeface="Times New Roman" panose="02020603050405020304" pitchFamily="18" charset="0"/>
                <a:cs typeface="Times New Roman" panose="02020603050405020304" pitchFamily="18" charset="0"/>
              </a:rPr>
              <a:t>statement 7; //Abnormal condition/exception arises during execution </a:t>
            </a:r>
          </a:p>
          <a:p>
            <a:pPr lvl="3" algn="just"/>
            <a:r>
              <a:rPr lang="en-US" dirty="0">
                <a:latin typeface="Times New Roman" panose="02020603050405020304" pitchFamily="18" charset="0"/>
                <a:cs typeface="Times New Roman" panose="02020603050405020304" pitchFamily="18" charset="0"/>
              </a:rPr>
              <a:t>statement 8;  </a:t>
            </a:r>
          </a:p>
          <a:p>
            <a:pPr lvl="3" algn="just"/>
            <a:r>
              <a:rPr lang="en-US" dirty="0">
                <a:latin typeface="Times New Roman" panose="02020603050405020304" pitchFamily="18" charset="0"/>
                <a:cs typeface="Times New Roman" panose="02020603050405020304" pitchFamily="18" charset="0"/>
              </a:rPr>
              <a:t>statement 9;  </a:t>
            </a:r>
          </a:p>
          <a:p>
            <a:pPr lvl="3" algn="just"/>
            <a:r>
              <a:rPr lang="en-US" dirty="0">
                <a:latin typeface="Times New Roman" panose="02020603050405020304" pitchFamily="18" charset="0"/>
                <a:cs typeface="Times New Roman" panose="02020603050405020304" pitchFamily="18" charset="0"/>
              </a:rPr>
              <a:t>statement 10; </a:t>
            </a:r>
          </a:p>
          <a:p>
            <a:pPr lvl="3" algn="just"/>
            <a:r>
              <a:rPr lang="en-US" dirty="0">
                <a:latin typeface="Times New Roman" panose="02020603050405020304" pitchFamily="18" charset="0"/>
                <a:cs typeface="Times New Roman" panose="02020603050405020304" pitchFamily="18" charset="0"/>
              </a:rPr>
              <a:t>statement 11;  </a:t>
            </a:r>
          </a:p>
          <a:p>
            <a:pPr lvl="3" algn="just"/>
            <a:r>
              <a:rPr lang="en-US" dirty="0">
                <a:latin typeface="Times New Roman" panose="02020603050405020304" pitchFamily="18" charset="0"/>
                <a:cs typeface="Times New Roman" panose="02020603050405020304" pitchFamily="18" charset="0"/>
              </a:rPr>
              <a:t>statement 12;</a:t>
            </a:r>
          </a:p>
          <a:p>
            <a:pPr lvl="2" algn="just"/>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Suppose there are twelve statements in my program and there occurs an exception at statement seven, rest of the code will not be executed i.e. statement seven to twelve will not run. By using exception handling, rest of the statement will be executed. </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A76079-4046-BFAF-7F86-CC1C323FD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63345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71805" y="271991"/>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Handling</a:t>
            </a:r>
          </a:p>
        </p:txBody>
      </p:sp>
      <p:sp>
        <p:nvSpPr>
          <p:cNvPr id="4" name="Rectangle 3">
            <a:extLst>
              <a:ext uri="{FF2B5EF4-FFF2-40B4-BE49-F238E27FC236}">
                <a16:creationId xmlns:a16="http://schemas.microsoft.com/office/drawing/2014/main" id="{AC31BCFB-24CB-48D2-A2D3-AF2327552482}"/>
              </a:ext>
            </a:extLst>
          </p:cNvPr>
          <p:cNvSpPr/>
          <p:nvPr/>
        </p:nvSpPr>
        <p:spPr>
          <a:xfrm>
            <a:off x="1110449" y="841834"/>
            <a:ext cx="8576372" cy="4247317"/>
          </a:xfrm>
          <a:prstGeom prst="rect">
            <a:avLst/>
          </a:prstGeom>
        </p:spPr>
        <p:txBody>
          <a:bodyPr wrap="square">
            <a:spAutoFit/>
          </a:bodyPr>
          <a:lstStyle/>
          <a:p>
            <a:pPr lvl="0" algn="just"/>
            <a:endParaRPr lang="en-US" b="1"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The following are the two types of Exception Handling:</a:t>
            </a:r>
          </a:p>
          <a:p>
            <a:pPr lvl="0"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Checked Exception</a:t>
            </a:r>
          </a:p>
          <a:p>
            <a:pPr marL="742950" lvl="1"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Unchecked Exception</a:t>
            </a:r>
          </a:p>
          <a:p>
            <a:pPr lvl="1" algn="just"/>
            <a:endParaRPr lang="en-US"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Checked Exception: </a:t>
            </a:r>
            <a:r>
              <a:rPr lang="en-US" dirty="0">
                <a:latin typeface="Times New Roman" panose="02020603050405020304" pitchFamily="18" charset="0"/>
                <a:cs typeface="Times New Roman" panose="02020603050405020304" pitchFamily="18" charset="0"/>
              </a:rPr>
              <a:t>If a file is to be opened, but the file cannot be found, an exception occurs. These exceptions are checked at compile-time and cannot simply be ignored at the time of compilation. Classes which extend the Throwable class (excluding </a:t>
            </a:r>
            <a:r>
              <a:rPr lang="en-US" dirty="0" err="1">
                <a:latin typeface="Times New Roman" panose="02020603050405020304" pitchFamily="18" charset="0"/>
                <a:cs typeface="Times New Roman" panose="02020603050405020304" pitchFamily="18" charset="0"/>
              </a:rPr>
              <a:t>RuntimeException</a:t>
            </a:r>
            <a:r>
              <a:rPr lang="en-US" dirty="0">
                <a:latin typeface="Times New Roman" panose="02020603050405020304" pitchFamily="18" charset="0"/>
                <a:cs typeface="Times New Roman" panose="02020603050405020304" pitchFamily="18" charset="0"/>
              </a:rPr>
              <a:t> and Error) are known as checked exceptions. A checked exception is typically a user error or a problem that cannot be observed by the programmer.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Example of Checked Exception: </a:t>
            </a:r>
            <a:r>
              <a:rPr lang="en-US" dirty="0" err="1">
                <a:latin typeface="Times New Roman" panose="02020603050405020304" pitchFamily="18" charset="0"/>
                <a:cs typeface="Times New Roman" panose="02020603050405020304" pitchFamily="18" charset="0"/>
              </a:rPr>
              <a:t>IOException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SQLException</a:t>
            </a:r>
            <a:r>
              <a:rPr lang="en-US" dirty="0">
                <a:latin typeface="Times New Roman" panose="02020603050405020304" pitchFamily="18" charset="0"/>
                <a:cs typeface="Times New Roman" panose="02020603050405020304" pitchFamily="18" charset="0"/>
              </a:rPr>
              <a:t> etc.</a:t>
            </a:r>
          </a:p>
          <a:p>
            <a:pPr algn="just"/>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DAF43A-227C-078A-F7F8-F88FB5687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62690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371805" y="271991"/>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Handling Continued…</a:t>
            </a:r>
          </a:p>
        </p:txBody>
      </p:sp>
      <p:sp>
        <p:nvSpPr>
          <p:cNvPr id="4" name="Rectangle 3">
            <a:extLst>
              <a:ext uri="{FF2B5EF4-FFF2-40B4-BE49-F238E27FC236}">
                <a16:creationId xmlns:a16="http://schemas.microsoft.com/office/drawing/2014/main" id="{AC31BCFB-24CB-48D2-A2D3-AF2327552482}"/>
              </a:ext>
            </a:extLst>
          </p:cNvPr>
          <p:cNvSpPr/>
          <p:nvPr/>
        </p:nvSpPr>
        <p:spPr>
          <a:xfrm>
            <a:off x="1110448" y="1010510"/>
            <a:ext cx="8315015" cy="4247317"/>
          </a:xfrm>
          <a:prstGeom prst="rect">
            <a:avLst/>
          </a:prstGeom>
        </p:spPr>
        <p:txBody>
          <a:bodyPr wrap="square">
            <a:spAutoFit/>
          </a:bodyPr>
          <a:lstStyle/>
          <a:p>
            <a:pPr lvl="0" algn="just"/>
            <a:endParaRPr lang="en-US" b="1"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Unchecked Exception: </a:t>
            </a:r>
            <a:r>
              <a:rPr lang="en-US" dirty="0">
                <a:latin typeface="Times New Roman" panose="02020603050405020304" pitchFamily="18" charset="0"/>
                <a:cs typeface="Times New Roman" panose="02020603050405020304" pitchFamily="18" charset="0"/>
              </a:rPr>
              <a:t>This exception is checked during execution of the program and also ignored at the time of compilation. Unchecked Classes which extend the</a:t>
            </a:r>
            <a:r>
              <a:rPr lang="en-US"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RuntimeException</a:t>
            </a:r>
            <a:r>
              <a:rPr lang="en-US" dirty="0">
                <a:latin typeface="Times New Roman" panose="02020603050405020304" pitchFamily="18" charset="0"/>
                <a:cs typeface="Times New Roman" panose="02020603050405020304" pitchFamily="18" charset="0"/>
              </a:rPr>
              <a:t> class are known as Unchecked Exceptions. </a:t>
            </a:r>
          </a:p>
          <a:p>
            <a:pPr marL="285750" lvl="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Example of Unchecked Exception: </a:t>
            </a:r>
          </a:p>
          <a:p>
            <a:pPr lvl="3" algn="just"/>
            <a:r>
              <a:rPr lang="en-US" dirty="0">
                <a:latin typeface="Times New Roman" panose="02020603050405020304" pitchFamily="18" charset="0"/>
                <a:cs typeface="Times New Roman" panose="02020603050405020304" pitchFamily="18" charset="0"/>
              </a:rPr>
              <a:t>a)</a:t>
            </a:r>
            <a:r>
              <a:rPr lang="en-US" dirty="0" err="1">
                <a:latin typeface="Times New Roman" panose="02020603050405020304" pitchFamily="18" charset="0"/>
                <a:cs typeface="Times New Roman" panose="02020603050405020304" pitchFamily="18" charset="0"/>
              </a:rPr>
              <a:t>ArithmeticException</a:t>
            </a:r>
            <a:r>
              <a:rPr lang="en-US" dirty="0">
                <a:latin typeface="Times New Roman" panose="02020603050405020304" pitchFamily="18" charset="0"/>
                <a:cs typeface="Times New Roman" panose="02020603050405020304" pitchFamily="18" charset="0"/>
              </a:rPr>
              <a:t>, </a:t>
            </a:r>
          </a:p>
          <a:p>
            <a:pPr lvl="3" algn="just"/>
            <a:r>
              <a:rPr lang="en-US"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NullPointerException</a:t>
            </a:r>
            <a:r>
              <a:rPr lang="en-US" dirty="0">
                <a:latin typeface="Times New Roman" panose="02020603050405020304" pitchFamily="18" charset="0"/>
                <a:cs typeface="Times New Roman" panose="02020603050405020304" pitchFamily="18" charset="0"/>
              </a:rPr>
              <a:t> etc.</a:t>
            </a:r>
          </a:p>
          <a:p>
            <a:pPr algn="just"/>
            <a:r>
              <a:rPr lang="en-US" b="1"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i="1" dirty="0">
                <a:latin typeface="Times New Roman" panose="02020603050405020304" pitchFamily="18" charset="0"/>
                <a:cs typeface="Times New Roman" panose="02020603050405020304" pitchFamily="18" charset="0"/>
              </a:rPr>
              <a:t>Error: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Irrecoverable Circumstances arises at the time of program execution is called error. Error is actually not an exception. In case of error problem arises beyond the control of the user or the programmer. For example, if there is a semicolon missing at the end of a statement or braces are not properly closed in a program an error will arise. </a:t>
            </a:r>
          </a:p>
          <a:p>
            <a:pPr algn="just"/>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24A7AE-1D60-E4D7-B518-35F86BC5A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0895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64CC7E-01EC-47A5-9B62-02AE52709371}"/>
              </a:ext>
            </a:extLst>
          </p:cNvPr>
          <p:cNvSpPr>
            <a:spLocks noGrp="1"/>
          </p:cNvSpPr>
          <p:nvPr>
            <p:ph type="title"/>
          </p:nvPr>
        </p:nvSpPr>
        <p:spPr>
          <a:xfrm>
            <a:off x="1398436" y="389236"/>
            <a:ext cx="8315015"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Classes</a:t>
            </a:r>
          </a:p>
        </p:txBody>
      </p:sp>
      <p:pic>
        <p:nvPicPr>
          <p:cNvPr id="10" name="image1.jpeg">
            <a:extLst>
              <a:ext uri="{FF2B5EF4-FFF2-40B4-BE49-F238E27FC236}">
                <a16:creationId xmlns:a16="http://schemas.microsoft.com/office/drawing/2014/main" id="{E3EBE55E-1EED-46C4-8194-71D9C994372E}"/>
              </a:ext>
            </a:extLst>
          </p:cNvPr>
          <p:cNvPicPr/>
          <p:nvPr/>
        </p:nvPicPr>
        <p:blipFill>
          <a:blip r:embed="rId2" cstate="print"/>
          <a:stretch>
            <a:fillRect/>
          </a:stretch>
        </p:blipFill>
        <p:spPr>
          <a:xfrm>
            <a:off x="1669002" y="1562470"/>
            <a:ext cx="6627273" cy="4465468"/>
          </a:xfrm>
          <a:prstGeom prst="rect">
            <a:avLst/>
          </a:prstGeom>
        </p:spPr>
      </p:pic>
      <p:pic>
        <p:nvPicPr>
          <p:cNvPr id="2" name="Picture 1">
            <a:extLst>
              <a:ext uri="{FF2B5EF4-FFF2-40B4-BE49-F238E27FC236}">
                <a16:creationId xmlns:a16="http://schemas.microsoft.com/office/drawing/2014/main" id="{9E09F6AA-32D3-5547-D7E3-7371FE668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88857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546094" y="389236"/>
            <a:ext cx="7496989" cy="569843"/>
          </a:xfrm>
        </p:spPr>
        <p:txBody>
          <a:bodyPr>
            <a:noAutofit/>
          </a:bodyPr>
          <a:lstStyle/>
          <a:p>
            <a:r>
              <a:rPr lang="en-US" sz="2800" b="1" dirty="0">
                <a:latin typeface="Times New Roman" panose="02020603050405020304" pitchFamily="18" charset="0"/>
                <a:cs typeface="Times New Roman" panose="02020603050405020304" pitchFamily="18" charset="0"/>
              </a:rPr>
              <a:t>Types of Exception Classes Continued…</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163181" y="1193572"/>
            <a:ext cx="8837727" cy="1477328"/>
          </a:xfrm>
          <a:prstGeom prst="rect">
            <a:avLst/>
          </a:prstGeom>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JAVA – Built in Exceptions: </a:t>
            </a:r>
          </a:p>
          <a:p>
            <a:pPr marL="1200150" lvl="2" indent="-285750" fontAlgn="base">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List of Java Unchecked Exception</a:t>
            </a:r>
          </a:p>
          <a:p>
            <a:pPr lvl="2" fontAlgn="base"/>
            <a:endParaRPr lang="en-US" dirty="0">
              <a:latin typeface="Times New Roman" panose="02020603050405020304" pitchFamily="18" charset="0"/>
              <a:cs typeface="Times New Roman" panose="02020603050405020304" pitchFamily="18" charset="0"/>
            </a:endParaRPr>
          </a:p>
          <a:p>
            <a:pPr lvl="2" fontAlgn="base"/>
            <a:endParaRPr lang="en-US" dirty="0">
              <a:latin typeface="Times New Roman" panose="02020603050405020304" pitchFamily="18" charset="0"/>
              <a:cs typeface="Times New Roman" panose="02020603050405020304" pitchFamily="18" charset="0"/>
            </a:endParaRPr>
          </a:p>
          <a:p>
            <a:pPr fontAlgn="base"/>
            <a:endParaRPr lang="en-IN"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F9D3C22-A0F6-47C7-93E0-A2CEFD7C197A}"/>
              </a:ext>
            </a:extLst>
          </p:cNvPr>
          <p:cNvGraphicFramePr>
            <a:graphicFrameLocks noGrp="1"/>
          </p:cNvGraphicFramePr>
          <p:nvPr>
            <p:extLst>
              <p:ext uri="{D42A27DB-BD31-4B8C-83A1-F6EECF244321}">
                <p14:modId xmlns:p14="http://schemas.microsoft.com/office/powerpoint/2010/main" val="38271993"/>
              </p:ext>
            </p:extLst>
          </p:nvPr>
        </p:nvGraphicFramePr>
        <p:xfrm>
          <a:off x="1163181" y="1818507"/>
          <a:ext cx="7556341" cy="4456772"/>
        </p:xfrm>
        <a:graphic>
          <a:graphicData uri="http://schemas.openxmlformats.org/drawingml/2006/table">
            <a:tbl>
              <a:tblPr firstRow="1" firstCol="1" lastRow="1" lastCol="1" bandRow="1" bandCol="1">
                <a:tableStyleId>{5C22544A-7EE6-4342-B048-85BDC9FD1C3A}</a:tableStyleId>
              </a:tblPr>
              <a:tblGrid>
                <a:gridCol w="3283089">
                  <a:extLst>
                    <a:ext uri="{9D8B030D-6E8A-4147-A177-3AD203B41FA5}">
                      <a16:colId xmlns:a16="http://schemas.microsoft.com/office/drawing/2014/main" val="186889850"/>
                    </a:ext>
                  </a:extLst>
                </a:gridCol>
                <a:gridCol w="4273252">
                  <a:extLst>
                    <a:ext uri="{9D8B030D-6E8A-4147-A177-3AD203B41FA5}">
                      <a16:colId xmlns:a16="http://schemas.microsoft.com/office/drawing/2014/main" val="3585266751"/>
                    </a:ext>
                  </a:extLst>
                </a:gridCol>
              </a:tblGrid>
              <a:tr h="291749">
                <a:tc>
                  <a:txBody>
                    <a:bodyPr/>
                    <a:lstStyle/>
                    <a:p>
                      <a:pPr marL="0" marR="0" algn="ctr">
                        <a:lnSpc>
                          <a:spcPts val="1250"/>
                        </a:lnSpc>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p>
                      <a:pPr marL="0" marR="0" algn="ctr">
                        <a:lnSpc>
                          <a:spcPts val="125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Exception</a:t>
                      </a:r>
                    </a:p>
                    <a:p>
                      <a:pPr marL="0" marR="0" algn="ctr">
                        <a:lnSpc>
                          <a:spcPts val="1250"/>
                        </a:lnSpc>
                        <a:spcBef>
                          <a:spcPts val="0"/>
                        </a:spcBef>
                        <a:spcAft>
                          <a:spcPts val="0"/>
                        </a:spcAft>
                      </a:pP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solidFill>
                      <a:schemeClr val="accent1">
                        <a:lumMod val="50000"/>
                      </a:schemeClr>
                    </a:solidFill>
                  </a:tcPr>
                </a:tc>
                <a:tc>
                  <a:txBody>
                    <a:bodyPr/>
                    <a:lstStyle/>
                    <a:p>
                      <a:pPr marL="68580" marR="0" algn="ctr">
                        <a:lnSpc>
                          <a:spcPts val="1250"/>
                        </a:lnSpc>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p>
                      <a:pPr marL="68580" marR="0" algn="ctr">
                        <a:lnSpc>
                          <a:spcPts val="125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Description</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solidFill>
                      <a:schemeClr val="accent1">
                        <a:lumMod val="50000"/>
                      </a:schemeClr>
                    </a:solidFill>
                  </a:tcPr>
                </a:tc>
                <a:extLst>
                  <a:ext uri="{0D108BD9-81ED-4DB2-BD59-A6C34878D82A}">
                    <a16:rowId xmlns:a16="http://schemas.microsoft.com/office/drawing/2014/main" val="2021596750"/>
                  </a:ext>
                </a:extLst>
              </a:tr>
              <a:tr h="494335">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ArithmeticException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Arithmetic error, such as divide-by-zero.</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640557724"/>
                  </a:ext>
                </a:extLst>
              </a:tr>
              <a:tr h="266786">
                <a:tc>
                  <a:txBody>
                    <a:bodyPr/>
                    <a:lstStyle/>
                    <a:p>
                      <a:pPr marL="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ArrayIndexOutOfBoundsException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Array index is out-of-bounds.</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640920619"/>
                  </a:ext>
                </a:extLst>
              </a:tr>
              <a:tr h="538353">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ArrayStoreException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Assignment to an array element of an incompatible type.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042064454"/>
                  </a:ext>
                </a:extLst>
              </a:tr>
              <a:tr h="26522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ClassCastException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Invalid cast.</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361719411"/>
                  </a:ext>
                </a:extLst>
              </a:tr>
              <a:tr h="26522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IndexOutOfBoundsException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Some type of index is out-of-bounds.</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4161966065"/>
                  </a:ext>
                </a:extLst>
              </a:tr>
              <a:tr h="26600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NegativeArraySizeException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Array created with a negative size.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995217401"/>
                  </a:ext>
                </a:extLst>
              </a:tr>
              <a:tr h="26522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NullPointerException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Invalid use of a null reference.</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96276011"/>
                  </a:ext>
                </a:extLst>
              </a:tr>
              <a:tr h="538353">
                <a:tc>
                  <a:txBody>
                    <a:bodyPr/>
                    <a:lstStyle/>
                    <a:p>
                      <a:pPr marL="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NumberFormatException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5"/>
                        </a:spcBef>
                        <a:spcAft>
                          <a:spcPts val="0"/>
                        </a:spcAft>
                      </a:pPr>
                      <a:r>
                        <a:rPr lang="en-US" sz="1600">
                          <a:effectLst/>
                          <a:latin typeface="Times New Roman" panose="02020603050405020304" pitchFamily="18" charset="0"/>
                          <a:cs typeface="Times New Roman" panose="02020603050405020304" pitchFamily="18" charset="0"/>
                        </a:rPr>
                        <a:t>Invalid conversion of a string to a numeric format.</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193803524"/>
                  </a:ext>
                </a:extLst>
              </a:tr>
              <a:tr h="265226">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SecurityException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Attempt to violate security.</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089766618"/>
                  </a:ext>
                </a:extLst>
              </a:tr>
              <a:tr h="0">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StringIndexOutOfBounds</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Attempt to index outside the bounds of a string.</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2367750858"/>
                  </a:ext>
                </a:extLst>
              </a:tr>
              <a:tr h="538353">
                <a:tc>
                  <a:txBody>
                    <a:bodyPr/>
                    <a:lstStyle/>
                    <a:p>
                      <a:pPr marL="0" marR="0" algn="ctr">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UnsupportedOperationException</a:t>
                      </a:r>
                      <a:endParaRPr lang="en-US" sz="140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tc>
                  <a:txBody>
                    <a:bodyPr/>
                    <a:lstStyle/>
                    <a:p>
                      <a:pPr marL="68580" marR="0" algn="ctr">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An unsupported operation was encountered.</a:t>
                      </a:r>
                      <a:endParaRPr lang="en-US" sz="1400" dirty="0">
                        <a:effectLst/>
                        <a:latin typeface="Times New Roman" panose="02020603050405020304" pitchFamily="18" charset="0"/>
                        <a:ea typeface="Verdana" panose="020B060403050404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3123217"/>
                  </a:ext>
                </a:extLst>
              </a:tr>
            </a:tbl>
          </a:graphicData>
        </a:graphic>
      </p:graphicFrame>
      <p:pic>
        <p:nvPicPr>
          <p:cNvPr id="5" name="Picture 4">
            <a:extLst>
              <a:ext uri="{FF2B5EF4-FFF2-40B4-BE49-F238E27FC236}">
                <a16:creationId xmlns:a16="http://schemas.microsoft.com/office/drawing/2014/main" id="{6EC89681-8DF5-A621-C82B-8390722B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552390656"/>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2124</TotalTime>
  <Words>941</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Concept of Exception Handling</vt:lpstr>
      <vt:lpstr>Concept of Exception Handling Continued…</vt:lpstr>
      <vt:lpstr>Concept of Exception Handling Continued…</vt:lpstr>
      <vt:lpstr>Types of Exception Handling</vt:lpstr>
      <vt:lpstr>Types of Exception Handling Continued…</vt:lpstr>
      <vt:lpstr>Types of Exception Classes</vt:lpstr>
      <vt:lpstr>Types of Exception Classes Continued…</vt:lpstr>
      <vt:lpstr>Types of Exception Classes Continued…</vt:lpstr>
      <vt:lpstr>Examples of JAVA Exception</vt:lpstr>
      <vt:lpstr>Difference Between Checked &amp; Unchecked Exception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Sudipta Sahana</cp:lastModifiedBy>
  <cp:revision>137</cp:revision>
  <dcterms:created xsi:type="dcterms:W3CDTF">2020-05-14T16:01:03Z</dcterms:created>
  <dcterms:modified xsi:type="dcterms:W3CDTF">2023-03-20T05:25:19Z</dcterms:modified>
</cp:coreProperties>
</file>