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2" r:id="rId5"/>
    <p:sldId id="306" r:id="rId6"/>
    <p:sldId id="307" r:id="rId7"/>
    <p:sldId id="308" r:id="rId8"/>
    <p:sldId id="30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4" d="100"/>
          <a:sy n="114" d="100"/>
        </p:scale>
        <p:origin x="111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24-03-2023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24-03-2023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24-03-2023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24-03-2023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24-03-2023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36933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Lecture 28 – Try &amp; Catch Related Case Studies</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AE6554-7C34-92C2-5C4A-DAABEDF9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9"/>
            <a:ext cx="5816231" cy="829184"/>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Handling Exceptions in JAVA</a:t>
            </a:r>
          </a:p>
          <a:p>
            <a:r>
              <a:rPr lang="en-US" b="1" dirty="0">
                <a:solidFill>
                  <a:schemeClr val="tx1"/>
                </a:solidFill>
                <a:latin typeface="Times New Roman" panose="02020603050405020304" pitchFamily="18" charset="0"/>
                <a:cs typeface="Times New Roman" panose="02020603050405020304" pitchFamily="18" charset="0"/>
              </a:rPr>
              <a:t>Try &amp; Catch Related Case Studies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30B940-26EE-36AC-30B1-447CFFCFE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Handling Exceptions in JAVA</a:t>
            </a:r>
          </a:p>
        </p:txBody>
      </p:sp>
      <p:sp>
        <p:nvSpPr>
          <p:cNvPr id="4" name="Rectangle 3">
            <a:extLst>
              <a:ext uri="{FF2B5EF4-FFF2-40B4-BE49-F238E27FC236}">
                <a16:creationId xmlns:a16="http://schemas.microsoft.com/office/drawing/2014/main" id="{AC31BCFB-24CB-48D2-A2D3-AF2327552482}"/>
              </a:ext>
            </a:extLst>
          </p:cNvPr>
          <p:cNvSpPr/>
          <p:nvPr/>
        </p:nvSpPr>
        <p:spPr>
          <a:xfrm>
            <a:off x="741888" y="1318795"/>
            <a:ext cx="8837727" cy="4524315"/>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Following five keywords are used to handle an exception in Java:</a:t>
            </a:r>
          </a:p>
          <a:p>
            <a:pPr algn="just"/>
            <a:r>
              <a:rPr lang="en-US"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try</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catch</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finally</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throw</a:t>
            </a: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throws</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When an exception arises inside the block called “try” the exception object can be thrown to it’s corresponding “catch” block for properly handling that abnormal situation (exception). If that exception properly handled within that “catch” block then normal flow of execution continuing otherwise the exception bypassed to java default exception handler. If default exception handler handled this situation properly then a proper predefined message shown to user, otherwise program execution disrupted.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D124A5-D68F-86AF-8F7F-B9BFFCE85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53106"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749285" y="1291303"/>
            <a:ext cx="8837727" cy="4247317"/>
          </a:xfrm>
          <a:prstGeom prst="rect">
            <a:avLst/>
          </a:prstGeom>
        </p:spPr>
        <p:txBody>
          <a:bodyPr wrap="square">
            <a:spAutoFit/>
          </a:bodyPr>
          <a:lstStyle/>
          <a:p>
            <a:pPr marL="285750" indent="-285750">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CASE-1:</a:t>
            </a:r>
            <a:r>
              <a:rPr lang="en-IN" u="sng" dirty="0">
                <a:latin typeface="Times New Roman" panose="02020603050405020304" pitchFamily="18" charset="0"/>
                <a:cs typeface="Times New Roman" panose="02020603050405020304" pitchFamily="18" charset="0"/>
              </a:rPr>
              <a:t> Problem without exception handling</a:t>
            </a:r>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Let's try to understand the problem if we don't use try-catch block</a:t>
            </a:r>
            <a:endParaRPr lang="en-US"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class Test</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a:p>
            <a:pPr lvl="5"/>
            <a:r>
              <a:rPr lang="en-IN" dirty="0">
                <a:latin typeface="Times New Roman" panose="02020603050405020304" pitchFamily="18" charset="0"/>
                <a:cs typeface="Times New Roman" panose="02020603050405020304" pitchFamily="18" charset="0"/>
              </a:rPr>
              <a:t>  int A=50/0;</a:t>
            </a:r>
            <a:r>
              <a:rPr lang="en-IN" b="1" dirty="0">
                <a:latin typeface="Times New Roman" panose="02020603050405020304" pitchFamily="18" charset="0"/>
                <a:cs typeface="Times New Roman" panose="02020603050405020304" pitchFamily="18" charset="0"/>
              </a:rPr>
              <a:t>//arithmetic exception arises</a:t>
            </a:r>
            <a:endParaRPr lang="en-US" dirty="0">
              <a:latin typeface="Times New Roman" panose="02020603050405020304" pitchFamily="18" charset="0"/>
              <a:cs typeface="Times New Roman" panose="02020603050405020304" pitchFamily="18" charset="0"/>
            </a:endParaRPr>
          </a:p>
          <a:p>
            <a:pPr lvl="5"/>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("Continuation of rest prog....");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a:p>
            <a:pPr lvl="2"/>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Exception in thread main </a:t>
            </a:r>
            <a:r>
              <a:rPr lang="en-IN" dirty="0" err="1">
                <a:latin typeface="Times New Roman" panose="02020603050405020304" pitchFamily="18" charset="0"/>
                <a:cs typeface="Times New Roman" panose="02020603050405020304" pitchFamily="18" charset="0"/>
              </a:rPr>
              <a:t>java.lang.ArithmeticException</a:t>
            </a:r>
            <a:r>
              <a:rPr lang="en-IN" dirty="0">
                <a:latin typeface="Times New Roman" panose="02020603050405020304" pitchFamily="18" charset="0"/>
                <a:cs typeface="Times New Roman" panose="02020603050405020304" pitchFamily="18" charset="0"/>
              </a:rPr>
              <a:t>:/ by zero</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C29DFCA-1703-D39F-DBB6-3F20745E7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1107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4" y="389236"/>
            <a:ext cx="7772197"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1131370"/>
            <a:ext cx="8837727" cy="5078313"/>
          </a:xfrm>
          <a:prstGeom prst="rect">
            <a:avLst/>
          </a:prstGeom>
        </p:spPr>
        <p:txBody>
          <a:bodyPr wrap="square">
            <a:spAutoFit/>
          </a:bodyPr>
          <a:lstStyle/>
          <a:p>
            <a:pPr marL="285750" indent="-285750">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CASE-2:</a:t>
            </a:r>
            <a:r>
              <a:rPr lang="en-IN" u="sng" dirty="0">
                <a:latin typeface="Times New Roman" panose="02020603050405020304" pitchFamily="18" charset="0"/>
                <a:cs typeface="Times New Roman" panose="02020603050405020304" pitchFamily="18" charset="0"/>
              </a:rPr>
              <a:t> Exception creates but properly handled</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Let's see the solution of above problem by java try-catch block.</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class Test {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lvl="3"/>
            <a:r>
              <a:rPr lang="en-US" dirty="0">
                <a:latin typeface="Times New Roman" panose="02020603050405020304" pitchFamily="18" charset="0"/>
                <a:cs typeface="Times New Roman" panose="02020603050405020304" pitchFamily="18" charset="0"/>
              </a:rPr>
              <a:t>try {	  </a:t>
            </a:r>
          </a:p>
          <a:p>
            <a:pPr lvl="3"/>
            <a:r>
              <a:rPr lang="en-US" dirty="0">
                <a:latin typeface="Times New Roman" panose="02020603050405020304" pitchFamily="18" charset="0"/>
                <a:cs typeface="Times New Roman" panose="02020603050405020304" pitchFamily="18" charset="0"/>
              </a:rPr>
              <a:t>  	int A=50/0;  </a:t>
            </a:r>
          </a:p>
          <a:p>
            <a:pPr lvl="3"/>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catch(</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e)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(“Hi Exception--”+e);</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("Continuation of rest prog....</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a:t>
            </a:r>
          </a:p>
          <a:p>
            <a:pPr lvl="1"/>
            <a:r>
              <a:rPr lang="en-US" b="1" u="sng"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Hi Exception-- Exception in thread main </a:t>
            </a:r>
            <a:r>
              <a:rPr lang="en-US" dirty="0" err="1">
                <a:latin typeface="Times New Roman" panose="02020603050405020304" pitchFamily="18" charset="0"/>
                <a:cs typeface="Times New Roman" panose="02020603050405020304" pitchFamily="18" charset="0"/>
              </a:rPr>
              <a:t>java.lang.ArithmeticException</a:t>
            </a:r>
            <a:r>
              <a:rPr lang="en-US" dirty="0">
                <a:latin typeface="Times New Roman" panose="02020603050405020304" pitchFamily="18" charset="0"/>
                <a:cs typeface="Times New Roman" panose="02020603050405020304" pitchFamily="18" charset="0"/>
              </a:rPr>
              <a:t>:/ by zero</a:t>
            </a:r>
          </a:p>
          <a:p>
            <a:pPr lvl="1"/>
            <a:r>
              <a:rPr lang="en-IN" dirty="0">
                <a:latin typeface="Times New Roman" panose="02020603050405020304" pitchFamily="18" charset="0"/>
                <a:cs typeface="Times New Roman" panose="02020603050405020304" pitchFamily="18" charset="0"/>
              </a:rPr>
              <a:t>Continuation of rest prog....</a:t>
            </a:r>
          </a:p>
        </p:txBody>
      </p:sp>
      <p:pic>
        <p:nvPicPr>
          <p:cNvPr id="3" name="Picture 2">
            <a:extLst>
              <a:ext uri="{FF2B5EF4-FFF2-40B4-BE49-F238E27FC236}">
                <a16:creationId xmlns:a16="http://schemas.microsoft.com/office/drawing/2014/main" id="{9EF9C020-C40C-FBB1-5675-55C34D4CE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97170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4" y="389236"/>
            <a:ext cx="7772197"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1193572"/>
            <a:ext cx="8837727" cy="4801314"/>
          </a:xfrm>
          <a:prstGeom prst="rect">
            <a:avLst/>
          </a:prstGeom>
        </p:spPr>
        <p:txBody>
          <a:bodyPr wrap="square">
            <a:spAutoFit/>
          </a:bodyPr>
          <a:lstStyle/>
          <a:p>
            <a:pPr marL="285750" indent="-285750">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CASE-3:</a:t>
            </a:r>
            <a:r>
              <a:rPr lang="en-IN" u="sng" dirty="0">
                <a:latin typeface="Times New Roman" panose="02020603050405020304" pitchFamily="18" charset="0"/>
                <a:cs typeface="Times New Roman" panose="02020603050405020304" pitchFamily="18" charset="0"/>
              </a:rPr>
              <a:t> Exception creates but not handled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class Test {  </a:t>
            </a:r>
          </a:p>
          <a:p>
            <a:pPr lvl="1"/>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try {  </a:t>
            </a:r>
          </a:p>
          <a:p>
            <a:pPr lvl="1"/>
            <a:r>
              <a:rPr lang="en-US" dirty="0">
                <a:latin typeface="Times New Roman" panose="02020603050405020304" pitchFamily="18" charset="0"/>
                <a:cs typeface="Times New Roman" panose="02020603050405020304" pitchFamily="18" charset="0"/>
              </a:rPr>
              <a:t>  			int A=50/0;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catch(</a:t>
            </a:r>
            <a:r>
              <a:rPr lang="en-US" dirty="0" err="1">
                <a:latin typeface="Times New Roman" panose="02020603050405020304" pitchFamily="18" charset="0"/>
                <a:cs typeface="Times New Roman" panose="02020603050405020304" pitchFamily="18" charset="0"/>
              </a:rPr>
              <a:t>ArrayIndexOutofBoundsException</a:t>
            </a:r>
            <a:r>
              <a:rPr lang="en-US" dirty="0">
                <a:latin typeface="Times New Roman" panose="02020603050405020304" pitchFamily="18" charset="0"/>
                <a:cs typeface="Times New Roman" panose="02020603050405020304" pitchFamily="18" charset="0"/>
              </a:rPr>
              <a:t> e)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(“Hi Exception--”+e);</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("Continuation of rest prog....</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  </a:t>
            </a:r>
          </a:p>
          <a:p>
            <a:pPr lvl="1"/>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a:t>
            </a:r>
          </a:p>
          <a:p>
            <a:pPr lvl="1"/>
            <a:r>
              <a:rPr lang="en-US" b="1" u="sng"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Exception in thread main </a:t>
            </a:r>
            <a:r>
              <a:rPr lang="en-US" dirty="0" err="1">
                <a:latin typeface="Times New Roman" panose="02020603050405020304" pitchFamily="18" charset="0"/>
                <a:cs typeface="Times New Roman" panose="02020603050405020304" pitchFamily="18" charset="0"/>
              </a:rPr>
              <a:t>java.lang.ArithmeticException</a:t>
            </a:r>
            <a:r>
              <a:rPr lang="en-US" dirty="0">
                <a:latin typeface="Times New Roman" panose="02020603050405020304" pitchFamily="18" charset="0"/>
                <a:cs typeface="Times New Roman" panose="02020603050405020304" pitchFamily="18" charset="0"/>
              </a:rPr>
              <a:t>:/ by zero</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42FCF8-D77F-21AD-53D4-9BE760758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473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4" y="389236"/>
            <a:ext cx="7772197" cy="569843"/>
          </a:xfrm>
        </p:spPr>
        <p:txBody>
          <a:bodyPr>
            <a:noAutofit/>
          </a:bodyPr>
          <a:lstStyle/>
          <a:p>
            <a:r>
              <a:rPr lang="en-US" sz="2800" b="1" dirty="0">
                <a:latin typeface="Times New Roman" panose="02020603050405020304" pitchFamily="18" charset="0"/>
                <a:cs typeface="Times New Roman" panose="02020603050405020304" pitchFamily="18" charset="0"/>
              </a:rPr>
              <a:t>Try &amp; Catch Related Case Studies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9" y="1007432"/>
            <a:ext cx="8082912" cy="923330"/>
          </a:xfrm>
          <a:prstGeom prst="rect">
            <a:avLst/>
          </a:prstGeom>
        </p:spPr>
        <p:txBody>
          <a:bodyPr wrap="square">
            <a:spAutoFit/>
          </a:bodyPr>
          <a:lstStyle/>
          <a:p>
            <a:pPr marL="285750" indent="-285750">
              <a:buFont typeface="Wingdings" panose="05000000000000000000" pitchFamily="2" charset="2"/>
              <a:buChar char="q"/>
            </a:pPr>
            <a:r>
              <a:rPr lang="en-US" b="1" u="sng" dirty="0">
                <a:latin typeface="Times New Roman" panose="02020603050405020304" pitchFamily="18" charset="0"/>
                <a:cs typeface="Times New Roman" panose="02020603050405020304" pitchFamily="18" charset="0"/>
              </a:rPr>
              <a:t>Java Multi catch block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have to perform different tasks at the occurrence of different Exceptions, use java multi catch block.</a:t>
            </a:r>
          </a:p>
        </p:txBody>
      </p:sp>
      <p:sp>
        <p:nvSpPr>
          <p:cNvPr id="8" name="TextBox 7">
            <a:extLst>
              <a:ext uri="{FF2B5EF4-FFF2-40B4-BE49-F238E27FC236}">
                <a16:creationId xmlns:a16="http://schemas.microsoft.com/office/drawing/2014/main" id="{40615104-E866-4529-824E-CF521C296E83}"/>
              </a:ext>
            </a:extLst>
          </p:cNvPr>
          <p:cNvSpPr txBox="1"/>
          <p:nvPr/>
        </p:nvSpPr>
        <p:spPr>
          <a:xfrm>
            <a:off x="810926" y="2046259"/>
            <a:ext cx="4398149" cy="3323987"/>
          </a:xfrm>
          <a:prstGeom prst="rect">
            <a:avLst/>
          </a:prstGeom>
          <a:noFill/>
        </p:spPr>
        <p:txBody>
          <a:bodyPr wrap="square">
            <a:spAutoFit/>
          </a:bodyPr>
          <a:lstStyle/>
          <a:p>
            <a:pPr marL="179388" lvl="3"/>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MultiCatch</a:t>
            </a:r>
            <a:r>
              <a:rPr lang="en-US" sz="1600" dirty="0">
                <a:latin typeface="Times New Roman" panose="02020603050405020304" pitchFamily="18" charset="0"/>
                <a:cs typeface="Times New Roman" panose="02020603050405020304" pitchFamily="18" charset="0"/>
              </a:rPr>
              <a:t> {</a:t>
            </a:r>
          </a:p>
          <a:p>
            <a:pPr marL="179388" lvl="3"/>
            <a:r>
              <a:rPr lang="en-US" sz="1600" dirty="0">
                <a:latin typeface="Times New Roman" panose="02020603050405020304" pitchFamily="18" charset="0"/>
                <a:cs typeface="Times New Roman" panose="02020603050405020304" pitchFamily="18" charset="0"/>
              </a:rPr>
              <a:t>public static void main(String </a:t>
            </a:r>
            <a:r>
              <a:rPr lang="en-US" sz="1600" dirty="0" err="1">
                <a:latin typeface="Times New Roman" panose="02020603050405020304" pitchFamily="18" charset="0"/>
                <a:cs typeface="Times New Roman" panose="02020603050405020304" pitchFamily="18" charset="0"/>
              </a:rPr>
              <a:t>args</a:t>
            </a:r>
            <a:r>
              <a:rPr lang="en-US" sz="1600" dirty="0">
                <a:latin typeface="Times New Roman" panose="02020603050405020304" pitchFamily="18" charset="0"/>
                <a:cs typeface="Times New Roman" panose="02020603050405020304" pitchFamily="18" charset="0"/>
              </a:rPr>
              <a:t>[]) {</a:t>
            </a:r>
          </a:p>
          <a:p>
            <a:pPr marL="179388" lvl="3"/>
            <a:r>
              <a:rPr lang="en-US" sz="1600" dirty="0">
                <a:latin typeface="Times New Roman" panose="02020603050405020304" pitchFamily="18" charset="0"/>
                <a:cs typeface="Times New Roman" panose="02020603050405020304" pitchFamily="18" charset="0"/>
              </a:rPr>
              <a:t>try {int a = </a:t>
            </a:r>
            <a:r>
              <a:rPr lang="en-US" sz="1600" dirty="0" err="1">
                <a:latin typeface="Times New Roman" panose="02020603050405020304" pitchFamily="18" charset="0"/>
                <a:cs typeface="Times New Roman" panose="02020603050405020304" pitchFamily="18" charset="0"/>
              </a:rPr>
              <a:t>args.length</a:t>
            </a:r>
            <a:r>
              <a:rPr lang="en-US" sz="1600" dirty="0">
                <a:latin typeface="Times New Roman" panose="02020603050405020304" pitchFamily="18" charset="0"/>
                <a:cs typeface="Times New Roman" panose="02020603050405020304" pitchFamily="18" charset="0"/>
              </a:rPr>
              <a:t>;</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 = " + a);</a:t>
            </a:r>
          </a:p>
          <a:p>
            <a:pPr marL="179388" lvl="3"/>
            <a:r>
              <a:rPr lang="en-US" sz="1600" dirty="0">
                <a:latin typeface="Times New Roman" panose="02020603050405020304" pitchFamily="18" charset="0"/>
                <a:cs typeface="Times New Roman" panose="02020603050405020304" pitchFamily="18" charset="0"/>
              </a:rPr>
              <a:t>int b = 42 / a;</a:t>
            </a:r>
          </a:p>
          <a:p>
            <a:pPr marL="179388" lvl="3"/>
            <a:r>
              <a:rPr lang="en-US" sz="1600" dirty="0">
                <a:latin typeface="Times New Roman" panose="02020603050405020304" pitchFamily="18" charset="0"/>
                <a:cs typeface="Times New Roman" panose="02020603050405020304" pitchFamily="18" charset="0"/>
              </a:rPr>
              <a:t>int c[] = { 1 };</a:t>
            </a:r>
          </a:p>
          <a:p>
            <a:pPr marL="179388" lvl="3"/>
            <a:r>
              <a:rPr lang="en-US" sz="1600" dirty="0">
                <a:latin typeface="Times New Roman" panose="02020603050405020304" pitchFamily="18" charset="0"/>
                <a:cs typeface="Times New Roman" panose="02020603050405020304" pitchFamily="18" charset="0"/>
              </a:rPr>
              <a:t>c[42] = 99;</a:t>
            </a:r>
          </a:p>
          <a:p>
            <a:pPr marL="179388" lvl="3"/>
            <a:r>
              <a:rPr lang="en-US" sz="1600" dirty="0">
                <a:latin typeface="Times New Roman" panose="02020603050405020304" pitchFamily="18" charset="0"/>
                <a:cs typeface="Times New Roman" panose="02020603050405020304" pitchFamily="18" charset="0"/>
              </a:rPr>
              <a:t>} catch(</a:t>
            </a:r>
            <a:r>
              <a:rPr lang="en-US" sz="1600" dirty="0" err="1">
                <a:latin typeface="Times New Roman" panose="02020603050405020304" pitchFamily="18" charset="0"/>
                <a:cs typeface="Times New Roman" panose="02020603050405020304" pitchFamily="18" charset="0"/>
              </a:rPr>
              <a:t>ArithmeticException</a:t>
            </a:r>
            <a:r>
              <a:rPr lang="en-US" sz="1600" dirty="0">
                <a:latin typeface="Times New Roman" panose="02020603050405020304" pitchFamily="18" charset="0"/>
                <a:cs typeface="Times New Roman" panose="02020603050405020304" pitchFamily="18" charset="0"/>
              </a:rPr>
              <a:t> e) {</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("Divide by 0: " + e);</a:t>
            </a:r>
          </a:p>
          <a:p>
            <a:pPr marL="179388" lvl="3"/>
            <a:r>
              <a:rPr lang="en-US" sz="1600" dirty="0">
                <a:latin typeface="Times New Roman" panose="02020603050405020304" pitchFamily="18" charset="0"/>
                <a:cs typeface="Times New Roman" panose="02020603050405020304" pitchFamily="18" charset="0"/>
              </a:rPr>
              <a:t>} catch(</a:t>
            </a:r>
            <a:r>
              <a:rPr lang="en-US" sz="1600" dirty="0" err="1">
                <a:latin typeface="Times New Roman" panose="02020603050405020304" pitchFamily="18" charset="0"/>
                <a:cs typeface="Times New Roman" panose="02020603050405020304" pitchFamily="18" charset="0"/>
              </a:rPr>
              <a:t>ArrayIndexOutOfBoundsException</a:t>
            </a:r>
            <a:r>
              <a:rPr lang="en-US" sz="1600" dirty="0">
                <a:latin typeface="Times New Roman" panose="02020603050405020304" pitchFamily="18" charset="0"/>
                <a:cs typeface="Times New Roman" panose="02020603050405020304" pitchFamily="18" charset="0"/>
              </a:rPr>
              <a:t> e) {</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("Array index </a:t>
            </a:r>
            <a:r>
              <a:rPr lang="en-US" sz="1600" dirty="0" err="1">
                <a:latin typeface="Times New Roman" panose="02020603050405020304" pitchFamily="18" charset="0"/>
                <a:cs typeface="Times New Roman" panose="02020603050405020304" pitchFamily="18" charset="0"/>
              </a:rPr>
              <a:t>oob</a:t>
            </a:r>
            <a:r>
              <a:rPr lang="en-US" sz="1600" dirty="0">
                <a:latin typeface="Times New Roman" panose="02020603050405020304" pitchFamily="18" charset="0"/>
                <a:cs typeface="Times New Roman" panose="02020603050405020304" pitchFamily="18" charset="0"/>
              </a:rPr>
              <a:t>: " + e);}</a:t>
            </a:r>
          </a:p>
          <a:p>
            <a:pPr marL="179388" lvl="3"/>
            <a:r>
              <a:rPr lang="en-US" sz="1600" dirty="0" err="1">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("After try/catch blocks.");}}</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ABDBEE2-93BD-406B-8278-4F2ED24BF8FC}"/>
              </a:ext>
            </a:extLst>
          </p:cNvPr>
          <p:cNvSpPr txBox="1"/>
          <p:nvPr/>
        </p:nvSpPr>
        <p:spPr>
          <a:xfrm>
            <a:off x="5209075" y="2413337"/>
            <a:ext cx="5686622" cy="2308324"/>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Output: </a:t>
            </a:r>
          </a:p>
          <a:p>
            <a:r>
              <a:rPr lang="en-IN" sz="1400" dirty="0">
                <a:latin typeface="Times New Roman" panose="02020603050405020304" pitchFamily="18" charset="0"/>
                <a:cs typeface="Times New Roman" panose="02020603050405020304" pitchFamily="18" charset="0"/>
              </a:rPr>
              <a:t>Here is the output generated by running it both ways:</a:t>
            </a:r>
          </a:p>
          <a:p>
            <a:r>
              <a:rPr lang="en-IN" sz="1400" dirty="0">
                <a:latin typeface="Times New Roman" panose="02020603050405020304" pitchFamily="18" charset="0"/>
                <a:cs typeface="Times New Roman" panose="02020603050405020304" pitchFamily="18" charset="0"/>
              </a:rPr>
              <a:t>C:\&gt;java </a:t>
            </a:r>
            <a:r>
              <a:rPr lang="en-IN" sz="1400" dirty="0" err="1">
                <a:latin typeface="Times New Roman" panose="02020603050405020304" pitchFamily="18" charset="0"/>
                <a:cs typeface="Times New Roman" panose="02020603050405020304" pitchFamily="18" charset="0"/>
              </a:rPr>
              <a:t>MultiCatch</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 = 0</a:t>
            </a:r>
          </a:p>
          <a:p>
            <a:r>
              <a:rPr lang="en-IN" sz="1400" dirty="0">
                <a:latin typeface="Times New Roman" panose="02020603050405020304" pitchFamily="18" charset="0"/>
                <a:cs typeface="Times New Roman" panose="02020603050405020304" pitchFamily="18" charset="0"/>
              </a:rPr>
              <a:t>Divide by 0: </a:t>
            </a:r>
            <a:r>
              <a:rPr lang="en-IN" sz="1400" dirty="0" err="1">
                <a:latin typeface="Times New Roman" panose="02020603050405020304" pitchFamily="18" charset="0"/>
                <a:cs typeface="Times New Roman" panose="02020603050405020304" pitchFamily="18" charset="0"/>
              </a:rPr>
              <a:t>java.lang.ArithmeticException</a:t>
            </a:r>
            <a:r>
              <a:rPr lang="en-IN" sz="1400" dirty="0">
                <a:latin typeface="Times New Roman" panose="02020603050405020304" pitchFamily="18" charset="0"/>
                <a:cs typeface="Times New Roman" panose="02020603050405020304" pitchFamily="18" charset="0"/>
              </a:rPr>
              <a:t>: / by zero</a:t>
            </a:r>
          </a:p>
          <a:p>
            <a:r>
              <a:rPr lang="en-IN" sz="1400" dirty="0">
                <a:latin typeface="Times New Roman" panose="02020603050405020304" pitchFamily="18" charset="0"/>
                <a:cs typeface="Times New Roman" panose="02020603050405020304" pitchFamily="18" charset="0"/>
              </a:rPr>
              <a:t>After try/catch blocks.</a:t>
            </a:r>
          </a:p>
          <a:p>
            <a:r>
              <a:rPr lang="en-IN" sz="1400" dirty="0">
                <a:latin typeface="Times New Roman" panose="02020603050405020304" pitchFamily="18" charset="0"/>
                <a:cs typeface="Times New Roman" panose="02020603050405020304" pitchFamily="18" charset="0"/>
              </a:rPr>
              <a:t>C:\&gt;java </a:t>
            </a:r>
            <a:r>
              <a:rPr lang="en-IN" sz="1400" dirty="0" err="1">
                <a:latin typeface="Times New Roman" panose="02020603050405020304" pitchFamily="18" charset="0"/>
                <a:cs typeface="Times New Roman" panose="02020603050405020304" pitchFamily="18" charset="0"/>
              </a:rPr>
              <a:t>MultiCatch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TestArg</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 = 1</a:t>
            </a:r>
          </a:p>
          <a:p>
            <a:r>
              <a:rPr lang="en-IN" sz="1400" dirty="0">
                <a:latin typeface="Times New Roman" panose="02020603050405020304" pitchFamily="18" charset="0"/>
                <a:cs typeface="Times New Roman" panose="02020603050405020304" pitchFamily="18" charset="0"/>
              </a:rPr>
              <a:t>Array index </a:t>
            </a:r>
            <a:r>
              <a:rPr lang="en-IN" sz="1400" dirty="0" err="1">
                <a:latin typeface="Times New Roman" panose="02020603050405020304" pitchFamily="18" charset="0"/>
                <a:cs typeface="Times New Roman" panose="02020603050405020304" pitchFamily="18" charset="0"/>
              </a:rPr>
              <a:t>oob</a:t>
            </a:r>
            <a:r>
              <a:rPr lang="en-IN" sz="1400" dirty="0">
                <a:latin typeface="Times New Roman" panose="02020603050405020304" pitchFamily="18" charset="0"/>
                <a:cs typeface="Times New Roman" panose="02020603050405020304" pitchFamily="18" charset="0"/>
              </a:rPr>
              <a:t>: java.lang.ArrayIndexOutOfBoundsException:42</a:t>
            </a:r>
          </a:p>
          <a:p>
            <a:r>
              <a:rPr lang="en-IN" sz="1400" dirty="0">
                <a:latin typeface="Times New Roman" panose="02020603050405020304" pitchFamily="18" charset="0"/>
                <a:cs typeface="Times New Roman" panose="02020603050405020304" pitchFamily="18" charset="0"/>
              </a:rPr>
              <a:t>After try/catch blocks.</a:t>
            </a:r>
          </a:p>
        </p:txBody>
      </p:sp>
      <p:pic>
        <p:nvPicPr>
          <p:cNvPr id="3" name="Picture 2">
            <a:extLst>
              <a:ext uri="{FF2B5EF4-FFF2-40B4-BE49-F238E27FC236}">
                <a16:creationId xmlns:a16="http://schemas.microsoft.com/office/drawing/2014/main" id="{933DDD0D-B853-00F2-20AA-62AFE64C2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25564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07313" y="154745"/>
            <a:ext cx="7772197" cy="569843"/>
          </a:xfrm>
        </p:spPr>
        <p:txBody>
          <a:bodyPr>
            <a:noAutofit/>
          </a:bodyPr>
          <a:lstStyle/>
          <a:p>
            <a:r>
              <a:rPr lang="en-US" sz="2400" b="1" dirty="0">
                <a:latin typeface="Times New Roman" panose="02020603050405020304" pitchFamily="18" charset="0"/>
                <a:cs typeface="Times New Roman" panose="02020603050405020304" pitchFamily="18" charset="0"/>
              </a:rPr>
              <a:t>Try &amp; Catch Related Case Studies Continued…</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7618" y="528017"/>
            <a:ext cx="8837727" cy="6370975"/>
          </a:xfrm>
          <a:prstGeom prst="rect">
            <a:avLst/>
          </a:prstGeom>
        </p:spPr>
        <p:txBody>
          <a:bodyPr wrap="square">
            <a:spAutoFit/>
          </a:bodyPr>
          <a:lstStyle/>
          <a:p>
            <a:pPr marL="285750" indent="-285750">
              <a:buFont typeface="Wingdings" panose="05000000000000000000" pitchFamily="2" charset="2"/>
              <a:buChar char="q"/>
            </a:pPr>
            <a:r>
              <a:rPr lang="en-US" sz="1600" b="1" u="sng" dirty="0">
                <a:latin typeface="Times New Roman" panose="02020603050405020304" pitchFamily="18" charset="0"/>
                <a:cs typeface="Times New Roman" panose="02020603050405020304" pitchFamily="18" charset="0"/>
              </a:rPr>
              <a:t>Java Nested try statement</a:t>
            </a:r>
            <a:endParaRPr lang="en-US" sz="1600" b="1"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class A{  </a:t>
            </a:r>
          </a:p>
          <a:p>
            <a:pPr lvl="1"/>
            <a:r>
              <a:rPr lang="en-US" sz="1400" dirty="0">
                <a:latin typeface="Times New Roman" panose="02020603050405020304" pitchFamily="18" charset="0"/>
                <a:cs typeface="Times New Roman" panose="02020603050405020304" pitchFamily="18" charset="0"/>
              </a:rPr>
              <a:t>	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try {  </a:t>
            </a:r>
          </a:p>
          <a:p>
            <a:pPr lvl="1"/>
            <a:r>
              <a:rPr lang="en-US" sz="1400" dirty="0">
                <a:latin typeface="Times New Roman" panose="02020603050405020304" pitchFamily="18" charset="0"/>
                <a:cs typeface="Times New Roman" panose="02020603050405020304" pitchFamily="18" charset="0"/>
              </a:rPr>
              <a:t>  	     		try {  </a:t>
            </a:r>
          </a:p>
          <a:p>
            <a:pPr lvl="2"/>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("Hello");  </a:t>
            </a:r>
          </a:p>
          <a:p>
            <a:pPr lvl="2"/>
            <a:r>
              <a:rPr lang="en-US" sz="1400" dirty="0">
                <a:latin typeface="Times New Roman" panose="02020603050405020304" pitchFamily="18" charset="0"/>
                <a:cs typeface="Times New Roman" panose="02020603050405020304" pitchFamily="18" charset="0"/>
              </a:rPr>
              <a:t>     			int b =30/0;  </a:t>
            </a:r>
          </a:p>
          <a:p>
            <a:pPr lvl="1"/>
            <a:r>
              <a:rPr lang="en-US" sz="1400" dirty="0">
                <a:latin typeface="Times New Roman" panose="02020603050405020304" pitchFamily="18" charset="0"/>
                <a:cs typeface="Times New Roman" panose="02020603050405020304" pitchFamily="18" charset="0"/>
              </a:rPr>
              <a:t>    			} catch(</a:t>
            </a:r>
            <a:r>
              <a:rPr lang="en-US" sz="1400" dirty="0" err="1">
                <a:latin typeface="Times New Roman" panose="02020603050405020304" pitchFamily="18" charset="0"/>
                <a:cs typeface="Times New Roman" panose="02020603050405020304" pitchFamily="18" charset="0"/>
              </a:rPr>
              <a:t>ArithmeticException</a:t>
            </a:r>
            <a:r>
              <a:rPr lang="en-US" sz="1400" dirty="0">
                <a:latin typeface="Times New Roman" panose="02020603050405020304" pitchFamily="18" charset="0"/>
                <a:cs typeface="Times New Roman" panose="02020603050405020304" pitchFamily="18" charset="0"/>
              </a:rPr>
              <a:t> e)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a:t>
            </a: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try {  </a:t>
            </a:r>
          </a:p>
          <a:p>
            <a:pPr lvl="2"/>
            <a:r>
              <a:rPr lang="en-US" sz="1400" dirty="0">
                <a:latin typeface="Times New Roman" panose="02020603050405020304" pitchFamily="18" charset="0"/>
                <a:cs typeface="Times New Roman" panose="02020603050405020304" pitchFamily="18" charset="0"/>
              </a:rPr>
              <a:t>   			 int a[]=new int[5];  </a:t>
            </a:r>
          </a:p>
          <a:p>
            <a:pPr lvl="2"/>
            <a:r>
              <a:rPr lang="en-US" sz="1400" dirty="0">
                <a:latin typeface="Times New Roman" panose="02020603050405020304" pitchFamily="18" charset="0"/>
                <a:cs typeface="Times New Roman" panose="02020603050405020304" pitchFamily="18" charset="0"/>
              </a:rPr>
              <a:t>    			 a[10]=15;  </a:t>
            </a:r>
          </a:p>
          <a:p>
            <a:pPr lvl="1"/>
            <a:r>
              <a:rPr lang="en-US" sz="1400" dirty="0">
                <a:latin typeface="Times New Roman" panose="02020603050405020304" pitchFamily="18" charset="0"/>
                <a:cs typeface="Times New Roman" panose="02020603050405020304" pitchFamily="18" charset="0"/>
              </a:rPr>
              <a:t>   		 	} catch(</a:t>
            </a:r>
            <a:r>
              <a:rPr lang="en-US" sz="1400" dirty="0" err="1">
                <a:latin typeface="Times New Roman" panose="02020603050405020304" pitchFamily="18" charset="0"/>
                <a:cs typeface="Times New Roman" panose="02020603050405020304" pitchFamily="18" charset="0"/>
              </a:rPr>
              <a:t>ArrayIndexOutOfBoundException</a:t>
            </a:r>
            <a:r>
              <a:rPr lang="en-US" sz="1400" dirty="0">
                <a:latin typeface="Times New Roman" panose="02020603050405020304" pitchFamily="18" charset="0"/>
                <a:cs typeface="Times New Roman" panose="02020603050405020304" pitchFamily="18" charset="0"/>
              </a:rPr>
              <a:t> e)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(e);</a:t>
            </a: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("Rest...”);  </a:t>
            </a:r>
          </a:p>
          <a:p>
            <a:pPr lvl="1"/>
            <a:r>
              <a:rPr lang="en-US" sz="1400" dirty="0">
                <a:latin typeface="Times New Roman" panose="02020603050405020304" pitchFamily="18" charset="0"/>
                <a:cs typeface="Times New Roman" panose="02020603050405020304" pitchFamily="18" charset="0"/>
              </a:rPr>
              <a:t>  		} catch(Exception e)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("Hi");</a:t>
            </a: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System.out.println</a:t>
            </a:r>
            <a:r>
              <a:rPr lang="en-US" sz="1400" dirty="0">
                <a:latin typeface="Times New Roman" panose="02020603050405020304" pitchFamily="18" charset="0"/>
                <a:cs typeface="Times New Roman" panose="02020603050405020304" pitchFamily="18" charset="0"/>
              </a:rPr>
              <a:t>("normal flow..");  </a:t>
            </a:r>
          </a:p>
          <a:p>
            <a:pPr lvl="1"/>
            <a:r>
              <a:rPr lang="en-US" sz="1400" dirty="0">
                <a:latin typeface="Times New Roman" panose="02020603050405020304" pitchFamily="18" charset="0"/>
                <a:cs typeface="Times New Roman" panose="02020603050405020304" pitchFamily="18" charset="0"/>
              </a:rPr>
              <a:t>    	}  </a:t>
            </a:r>
          </a:p>
          <a:p>
            <a:pPr lvl="1"/>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OUTPUT:</a:t>
            </a:r>
          </a:p>
          <a:p>
            <a:r>
              <a:rPr lang="en-US" sz="1400">
                <a:latin typeface="Times New Roman" panose="02020603050405020304" pitchFamily="18" charset="0"/>
                <a:cs typeface="Times New Roman" panose="02020603050405020304" pitchFamily="18" charset="0"/>
              </a:rPr>
              <a:t>Hello</a:t>
            </a:r>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java.lang.ArithmeticException</a:t>
            </a:r>
            <a:r>
              <a:rPr lang="en-US" sz="1400" dirty="0">
                <a:latin typeface="Times New Roman" panose="02020603050405020304" pitchFamily="18" charset="0"/>
                <a:cs typeface="Times New Roman" panose="02020603050405020304" pitchFamily="18" charset="0"/>
              </a:rPr>
              <a:t>: / by zero</a:t>
            </a:r>
          </a:p>
          <a:p>
            <a:r>
              <a:rPr lang="en-US" sz="1400" dirty="0" err="1">
                <a:latin typeface="Times New Roman" panose="02020603050405020304" pitchFamily="18" charset="0"/>
                <a:cs typeface="Times New Roman" panose="02020603050405020304" pitchFamily="18" charset="0"/>
              </a:rPr>
              <a:t>java.lang.ArrayIndexOutOfBoundsException</a:t>
            </a:r>
            <a:r>
              <a:rPr lang="en-US" sz="1400" dirty="0">
                <a:latin typeface="Times New Roman" panose="02020603050405020304" pitchFamily="18" charset="0"/>
                <a:cs typeface="Times New Roman" panose="02020603050405020304" pitchFamily="18" charset="0"/>
              </a:rPr>
              <a:t>: Index 10 out of bounds for length 5</a:t>
            </a:r>
          </a:p>
          <a:p>
            <a:r>
              <a:rPr lang="en-US" sz="1400" dirty="0">
                <a:latin typeface="Times New Roman" panose="02020603050405020304" pitchFamily="18" charset="0"/>
                <a:cs typeface="Times New Roman" panose="02020603050405020304" pitchFamily="18" charset="0"/>
              </a:rPr>
              <a:t>Rest..</a:t>
            </a:r>
          </a:p>
          <a:p>
            <a:r>
              <a:rPr lang="en-US" sz="1400" dirty="0">
                <a:latin typeface="Times New Roman" panose="02020603050405020304" pitchFamily="18" charset="0"/>
                <a:cs typeface="Times New Roman" panose="02020603050405020304" pitchFamily="18" charset="0"/>
              </a:rPr>
              <a:t>normal flow..</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53017D-E1BE-160F-03D0-C7FC4A2A7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12105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2" name="Picture 1">
            <a:extLst>
              <a:ext uri="{FF2B5EF4-FFF2-40B4-BE49-F238E27FC236}">
                <a16:creationId xmlns:a16="http://schemas.microsoft.com/office/drawing/2014/main" id="{25C6DE8F-5B0E-4EEE-071D-5F9EA695E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2305</TotalTime>
  <Words>889</Words>
  <Application>Microsoft Office PowerPoint</Application>
  <PresentationFormat>Widescreen</PresentationFormat>
  <Paragraphs>127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Handling Exceptions in JAVA</vt:lpstr>
      <vt:lpstr>Try &amp; Catch Related Case Studies</vt:lpstr>
      <vt:lpstr>Try &amp; Catch Related Case Studies Continued…</vt:lpstr>
      <vt:lpstr>Try &amp; Catch Related Case Studies Continued…</vt:lpstr>
      <vt:lpstr>Try &amp; Catch Related Case Studies Continued…</vt:lpstr>
      <vt:lpstr>Try &amp; Catch Related Case Studies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Sudipta Sahana</cp:lastModifiedBy>
  <cp:revision>146</cp:revision>
  <dcterms:created xsi:type="dcterms:W3CDTF">2020-05-14T16:01:03Z</dcterms:created>
  <dcterms:modified xsi:type="dcterms:W3CDTF">2023-03-24T06:16:33Z</dcterms:modified>
</cp:coreProperties>
</file>