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6" r:id="rId5"/>
    <p:sldId id="325" r:id="rId6"/>
    <p:sldId id="327" r:id="rId7"/>
    <p:sldId id="317" r:id="rId8"/>
    <p:sldId id="328" r:id="rId9"/>
    <p:sldId id="329" r:id="rId10"/>
    <p:sldId id="333" r:id="rId11"/>
    <p:sldId id="332" r:id="rId12"/>
    <p:sldId id="330" r:id="rId13"/>
    <p:sldId id="33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06-04-2023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Prof.</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32 – Creation of Multiple Threads-yield(), suspend(), sleep(n), resume(), 			     wait(), notify(), join(), </a:t>
            </a:r>
            <a:r>
              <a:rPr lang="en-US" b="1" dirty="0" err="1">
                <a:latin typeface="Times New Roman" panose="02020603050405020304" pitchFamily="18" charset="0"/>
                <a:cs typeface="Times New Roman" panose="02020603050405020304" pitchFamily="18" charset="0"/>
              </a:rPr>
              <a:t>isAlive</a:t>
            </a:r>
            <a:r>
              <a:rPr lang="en-US" b="1" dirty="0">
                <a:latin typeface="Times New Roman" panose="02020603050405020304" pitchFamily="18" charset="0"/>
                <a:cs typeface="Times New Roman" panose="02020603050405020304" pitchFamily="18" charset="0"/>
              </a:rPr>
              <a:t>()</a:t>
            </a:r>
          </a:p>
          <a:p>
            <a:pPr algn="just"/>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suspend( ) &amp; resume( )</a:t>
            </a:r>
          </a:p>
        </p:txBody>
      </p:sp>
      <p:sp>
        <p:nvSpPr>
          <p:cNvPr id="4" name="Rectangle 3">
            <a:extLst>
              <a:ext uri="{FF2B5EF4-FFF2-40B4-BE49-F238E27FC236}">
                <a16:creationId xmlns:a16="http://schemas.microsoft.com/office/drawing/2014/main" id="{AC31BCFB-24CB-48D2-A2D3-AF2327552482}"/>
              </a:ext>
            </a:extLst>
          </p:cNvPr>
          <p:cNvSpPr/>
          <p:nvPr/>
        </p:nvSpPr>
        <p:spPr>
          <a:xfrm>
            <a:off x="1167618" y="959079"/>
            <a:ext cx="3600326" cy="590931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public class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extends Thread</a:t>
            </a:r>
          </a:p>
          <a:p>
            <a:r>
              <a:rPr lang="en-US" sz="1400" dirty="0">
                <a:latin typeface="Times New Roman" panose="02020603050405020304" pitchFamily="18" charset="0"/>
                <a:cs typeface="Times New Roman" panose="02020603050405020304" pitchFamily="18" charset="0"/>
              </a:rPr>
              <a:t>{    public void run()</a:t>
            </a:r>
          </a:p>
          <a:p>
            <a:r>
              <a:rPr lang="en-US" sz="1400" dirty="0">
                <a:latin typeface="Times New Roman" panose="02020603050405020304" pitchFamily="18" charset="0"/>
                <a:cs typeface="Times New Roman" panose="02020603050405020304" pitchFamily="18" charset="0"/>
              </a:rPr>
              <a:t>    {          for(int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&lt;5;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try            {</a:t>
            </a:r>
          </a:p>
          <a:p>
            <a:r>
              <a:rPr lang="en-US" sz="1400" dirty="0">
                <a:latin typeface="Times New Roman" panose="02020603050405020304" pitchFamily="18" charset="0"/>
                <a:cs typeface="Times New Roman" panose="02020603050405020304" pitchFamily="18" charset="0"/>
              </a:rPr>
              <a:t>                // thread to sleep for 500ms </a:t>
            </a:r>
          </a:p>
          <a:p>
            <a:r>
              <a:rPr lang="en-US" sz="1400">
                <a:latin typeface="Times New Roman" panose="02020603050405020304" pitchFamily="18" charset="0"/>
                <a:cs typeface="Times New Roman" panose="02020603050405020304" pitchFamily="18" charset="0"/>
              </a:rPr>
              <a:t>		sleep(500</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Thread.currentThread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getName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catch(</a:t>
            </a:r>
            <a:r>
              <a:rPr lang="en-US" sz="1400" dirty="0" err="1">
                <a:latin typeface="Times New Roman" panose="02020603050405020304" pitchFamily="18" charset="0"/>
                <a:cs typeface="Times New Roman" panose="02020603050405020304" pitchFamily="18" charset="0"/>
              </a:rPr>
              <a:t>InterruptedException</a:t>
            </a:r>
            <a:r>
              <a:rPr lang="en-US" sz="1400" dirty="0">
                <a:latin typeface="Times New Roman" panose="02020603050405020304" pitchFamily="18" charset="0"/>
                <a:cs typeface="Times New Roman" panose="02020603050405020304" pitchFamily="18" charset="0"/>
              </a:rPr>
              <a:t> e){</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  </a:t>
            </a:r>
          </a:p>
          <a:p>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 creating three threads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t0=new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t1=new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t2=new </a:t>
            </a:r>
            <a:r>
              <a:rPr lang="en-US" sz="1400" dirty="0" err="1">
                <a:latin typeface="Times New Roman" panose="02020603050405020304" pitchFamily="18" charset="0"/>
                <a:cs typeface="Times New Roman" panose="02020603050405020304" pitchFamily="18" charset="0"/>
              </a:rPr>
              <a:t>Thrd</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 call run() method </a:t>
            </a:r>
          </a:p>
          <a:p>
            <a:r>
              <a:rPr lang="en-US" sz="1400" dirty="0">
                <a:latin typeface="Times New Roman" panose="02020603050405020304" pitchFamily="18" charset="0"/>
                <a:cs typeface="Times New Roman" panose="02020603050405020304" pitchFamily="18" charset="0"/>
              </a:rPr>
              <a:t>        t0.start();</a:t>
            </a:r>
          </a:p>
          <a:p>
            <a:r>
              <a:rPr lang="en-US" sz="1400" dirty="0">
                <a:latin typeface="Times New Roman" panose="02020603050405020304" pitchFamily="18" charset="0"/>
                <a:cs typeface="Times New Roman" panose="02020603050405020304" pitchFamily="18" charset="0"/>
              </a:rPr>
              <a:t>        t1.start();</a:t>
            </a:r>
          </a:p>
          <a:p>
            <a:r>
              <a:rPr lang="en-US" sz="1400" dirty="0">
                <a:latin typeface="Times New Roman" panose="02020603050405020304" pitchFamily="18" charset="0"/>
                <a:cs typeface="Times New Roman" panose="02020603050405020304" pitchFamily="18" charset="0"/>
              </a:rPr>
              <a:t>        // suspend t2 thread </a:t>
            </a:r>
          </a:p>
          <a:p>
            <a:r>
              <a:rPr lang="en-US" sz="1400" dirty="0">
                <a:latin typeface="Times New Roman" panose="02020603050405020304" pitchFamily="18" charset="0"/>
                <a:cs typeface="Times New Roman" panose="02020603050405020304" pitchFamily="18" charset="0"/>
              </a:rPr>
              <a:t>        t1.suspend(); </a:t>
            </a:r>
          </a:p>
          <a:p>
            <a:r>
              <a:rPr lang="en-US" sz="1400" dirty="0">
                <a:latin typeface="Times New Roman" panose="02020603050405020304" pitchFamily="18" charset="0"/>
                <a:cs typeface="Times New Roman" panose="02020603050405020304" pitchFamily="18" charset="0"/>
              </a:rPr>
              <a:t>        // call run() method </a:t>
            </a:r>
          </a:p>
          <a:p>
            <a:r>
              <a:rPr lang="en-US" sz="1400" dirty="0">
                <a:latin typeface="Times New Roman" panose="02020603050405020304" pitchFamily="18" charset="0"/>
                <a:cs typeface="Times New Roman" panose="02020603050405020304" pitchFamily="18" charset="0"/>
              </a:rPr>
              <a:t>        t2.start();</a:t>
            </a:r>
          </a:p>
          <a:p>
            <a:r>
              <a:rPr lang="en-US" sz="1400" dirty="0">
                <a:latin typeface="Times New Roman" panose="02020603050405020304" pitchFamily="18" charset="0"/>
                <a:cs typeface="Times New Roman" panose="02020603050405020304" pitchFamily="18" charset="0"/>
              </a:rPr>
              <a:t>        t1.resume();</a:t>
            </a:r>
          </a:p>
          <a:p>
            <a:r>
              <a:rPr lang="en-US" sz="1400" dirty="0">
                <a:latin typeface="Times New Roman" panose="02020603050405020304" pitchFamily="18" charset="0"/>
                <a:cs typeface="Times New Roman" panose="02020603050405020304" pitchFamily="18" charset="0"/>
              </a:rPr>
              <a:t>    }  }</a:t>
            </a:r>
          </a:p>
        </p:txBody>
      </p:sp>
      <p:sp>
        <p:nvSpPr>
          <p:cNvPr id="3" name="Rectangle 2">
            <a:extLst>
              <a:ext uri="{FF2B5EF4-FFF2-40B4-BE49-F238E27FC236}">
                <a16:creationId xmlns:a16="http://schemas.microsoft.com/office/drawing/2014/main" id="{1C23032D-0AB8-4B15-AE8D-A5ED41F625B1}"/>
              </a:ext>
            </a:extLst>
          </p:cNvPr>
          <p:cNvSpPr/>
          <p:nvPr/>
        </p:nvSpPr>
        <p:spPr>
          <a:xfrm>
            <a:off x="6413673" y="952381"/>
            <a:ext cx="1621963" cy="553997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Output</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1</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2</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3</a:t>
            </a:r>
          </a:p>
          <a:p>
            <a:r>
              <a:rPr lang="en-US" sz="1400" dirty="0">
                <a:latin typeface="Times New Roman" panose="02020603050405020304" pitchFamily="18" charset="0"/>
                <a:cs typeface="Times New Roman" panose="02020603050405020304" pitchFamily="18" charset="0"/>
              </a:rPr>
              <a:t>Thread-0</a:t>
            </a:r>
          </a:p>
          <a:p>
            <a:r>
              <a:rPr lang="en-US" sz="1400" dirty="0">
                <a:latin typeface="Times New Roman" panose="02020603050405020304" pitchFamily="18" charset="0"/>
                <a:cs typeface="Times New Roman" panose="02020603050405020304" pitchFamily="18" charset="0"/>
              </a:rPr>
              <a:t>4</a:t>
            </a:r>
          </a:p>
          <a:p>
            <a:r>
              <a:rPr lang="en-US" sz="1400" dirty="0">
                <a:latin typeface="Times New Roman" panose="02020603050405020304" pitchFamily="18" charset="0"/>
                <a:cs typeface="Times New Roman" panose="02020603050405020304" pitchFamily="18" charset="0"/>
              </a:rPr>
              <a:t>Thread-1</a:t>
            </a:r>
          </a:p>
          <a:p>
            <a:r>
              <a:rPr lang="en-US" sz="1400" dirty="0">
                <a:latin typeface="Times New Roman" panose="02020603050405020304" pitchFamily="18" charset="0"/>
                <a:cs typeface="Times New Roman" panose="02020603050405020304" pitchFamily="18" charset="0"/>
              </a:rPr>
              <a:t>4</a:t>
            </a:r>
          </a:p>
          <a:p>
            <a:r>
              <a:rPr lang="en-US" sz="1400" dirty="0">
                <a:latin typeface="Times New Roman" panose="02020603050405020304" pitchFamily="18" charset="0"/>
                <a:cs typeface="Times New Roman" panose="02020603050405020304" pitchFamily="18" charset="0"/>
              </a:rPr>
              <a:t>Thread-2</a:t>
            </a:r>
          </a:p>
          <a:p>
            <a:r>
              <a:rPr lang="en-US" sz="1400" dirty="0">
                <a:latin typeface="Times New Roman" panose="02020603050405020304" pitchFamily="18" charset="0"/>
                <a:cs typeface="Times New Roman" panose="02020603050405020304" pitchFamily="18" charset="0"/>
              </a:rPr>
              <a:t>4</a:t>
            </a:r>
          </a:p>
        </p:txBody>
      </p:sp>
      <p:sp>
        <p:nvSpPr>
          <p:cNvPr id="9" name="Rectangle 8">
            <a:extLst>
              <a:ext uri="{FF2B5EF4-FFF2-40B4-BE49-F238E27FC236}">
                <a16:creationId xmlns:a16="http://schemas.microsoft.com/office/drawing/2014/main" id="{0BF40279-DF09-422C-8ED6-1E2C6116D252}"/>
              </a:ext>
            </a:extLst>
          </p:cNvPr>
          <p:cNvSpPr/>
          <p:nvPr/>
        </p:nvSpPr>
        <p:spPr>
          <a:xfrm>
            <a:off x="5523566"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13574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wait( ) &amp; notify( )</a:t>
            </a:r>
          </a:p>
        </p:txBody>
      </p:sp>
      <p:sp>
        <p:nvSpPr>
          <p:cNvPr id="10" name="TextBox 9">
            <a:extLst>
              <a:ext uri="{FF2B5EF4-FFF2-40B4-BE49-F238E27FC236}">
                <a16:creationId xmlns:a16="http://schemas.microsoft.com/office/drawing/2014/main" id="{E9A968F5-2BA5-44AD-BADD-CC0BF12D7BE7}"/>
              </a:ext>
            </a:extLst>
          </p:cNvPr>
          <p:cNvSpPr txBox="1"/>
          <p:nvPr/>
        </p:nvSpPr>
        <p:spPr>
          <a:xfrm>
            <a:off x="1070636" y="1810710"/>
            <a:ext cx="8225764" cy="2339102"/>
          </a:xfrm>
          <a:prstGeom prst="rect">
            <a:avLst/>
          </a:prstGeom>
          <a:noFill/>
        </p:spPr>
        <p:txBody>
          <a:bodyPr wrap="square">
            <a:spAutoFit/>
          </a:bodyPr>
          <a:lstStyle/>
          <a:p>
            <a:pPr marL="342900" lvl="0" indent="-342900">
              <a:buFont typeface="Symbol" panose="05050102010706020507" pitchFamily="18" charset="2"/>
              <a:buChar char=""/>
            </a:pP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tells the calling thread to give up the monitor and go to sleep until some other thread enters the same monitor and calls </a:t>
            </a:r>
            <a:r>
              <a:rPr lang="en-IN" sz="1800" b="1" dirty="0">
                <a:solidFill>
                  <a:srgbClr val="1D1D1E"/>
                </a:solidFill>
                <a:effectLst/>
                <a:latin typeface="Times New Roman" panose="02020603050405020304" pitchFamily="18" charset="0"/>
                <a:ea typeface="Times New Roman" panose="02020603050405020304" pitchFamily="18" charset="0"/>
              </a:rPr>
              <a:t>notify( )</a:t>
            </a:r>
            <a:r>
              <a:rPr lang="en-IN" sz="1800" dirty="0">
                <a:solidFill>
                  <a:srgbClr val="1D1D1E"/>
                </a:solidFill>
                <a:effectLst/>
                <a:latin typeface="Times New Roman" panose="02020603050405020304" pitchFamily="18" charset="0"/>
                <a:ea typeface="Times New Roman" panose="02020603050405020304" pitchFamily="18" charset="0"/>
              </a:rPr>
              <a:t>.</a:t>
            </a:r>
          </a:p>
          <a:p>
            <a:pPr marL="342900" lvl="0" indent="-342900">
              <a:buFont typeface="Symbol" panose="05050102010706020507" pitchFamily="18" charset="2"/>
              <a:buChar char=""/>
            </a:pPr>
            <a:endParaRPr lang="en-IN"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solidFill>
                  <a:srgbClr val="1D1D1E"/>
                </a:solidFill>
                <a:effectLst/>
                <a:latin typeface="Times New Roman" panose="02020603050405020304" pitchFamily="18" charset="0"/>
                <a:ea typeface="Times New Roman" panose="02020603050405020304" pitchFamily="18" charset="0"/>
              </a:rPr>
              <a:t>notify( ) </a:t>
            </a:r>
            <a:r>
              <a:rPr lang="en-IN" sz="1800" dirty="0">
                <a:solidFill>
                  <a:srgbClr val="1D1D1E"/>
                </a:solidFill>
                <a:effectLst/>
                <a:latin typeface="Times New Roman" panose="02020603050405020304" pitchFamily="18" charset="0"/>
                <a:ea typeface="Times New Roman" panose="02020603050405020304" pitchFamily="18" charset="0"/>
              </a:rPr>
              <a:t>wakes up the first thread that called </a:t>
            </a: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on the same object.</a:t>
            </a:r>
          </a:p>
          <a:p>
            <a:pPr marL="342900" lvl="0" indent="-342900">
              <a:buFont typeface="Symbol" panose="05050102010706020507" pitchFamily="18" charset="2"/>
              <a:buChar char=""/>
            </a:pPr>
            <a:endParaRPr lang="en-IN"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err="1">
                <a:solidFill>
                  <a:srgbClr val="1D1D1E"/>
                </a:solidFill>
                <a:effectLst/>
                <a:latin typeface="Times New Roman" panose="02020603050405020304" pitchFamily="18" charset="0"/>
                <a:ea typeface="Times New Roman" panose="02020603050405020304" pitchFamily="18" charset="0"/>
              </a:rPr>
              <a:t>notifyAll</a:t>
            </a:r>
            <a:r>
              <a:rPr lang="en-IN" sz="1800" b="1" dirty="0">
                <a:solidFill>
                  <a:srgbClr val="1D1D1E"/>
                </a:solidFill>
                <a:effectLst/>
                <a:latin typeface="Times New Roman" panose="02020603050405020304" pitchFamily="18" charset="0"/>
                <a:ea typeface="Times New Roman" panose="02020603050405020304" pitchFamily="18" charset="0"/>
              </a:rPr>
              <a:t>( ) </a:t>
            </a:r>
            <a:r>
              <a:rPr lang="en-IN" sz="1800" dirty="0">
                <a:solidFill>
                  <a:srgbClr val="1D1D1E"/>
                </a:solidFill>
                <a:effectLst/>
                <a:latin typeface="Times New Roman" panose="02020603050405020304" pitchFamily="18" charset="0"/>
                <a:ea typeface="Times New Roman" panose="02020603050405020304" pitchFamily="18" charset="0"/>
              </a:rPr>
              <a:t>wakes up all the threads that called </a:t>
            </a:r>
            <a:r>
              <a:rPr lang="en-IN" sz="1800" b="1" dirty="0">
                <a:solidFill>
                  <a:srgbClr val="1D1D1E"/>
                </a:solidFill>
                <a:effectLst/>
                <a:latin typeface="Times New Roman" panose="02020603050405020304" pitchFamily="18" charset="0"/>
                <a:ea typeface="Times New Roman" panose="02020603050405020304" pitchFamily="18" charset="0"/>
              </a:rPr>
              <a:t>wait( ) </a:t>
            </a:r>
            <a:r>
              <a:rPr lang="en-IN" sz="1800" dirty="0">
                <a:solidFill>
                  <a:srgbClr val="1D1D1E"/>
                </a:solidFill>
                <a:effectLst/>
                <a:latin typeface="Times New Roman" panose="02020603050405020304" pitchFamily="18" charset="0"/>
                <a:ea typeface="Times New Roman" panose="02020603050405020304" pitchFamily="18" charset="0"/>
              </a:rPr>
              <a:t>on the same object. </a:t>
            </a:r>
            <a:r>
              <a:rPr lang="en-IN" sz="1800" dirty="0">
                <a:solidFill>
                  <a:srgbClr val="1D1D1E"/>
                </a:solidFill>
                <a:effectLst/>
                <a:latin typeface="Times New Roman" panose="02020603050405020304" pitchFamily="18" charset="0"/>
                <a:ea typeface="Times New Roman" panose="02020603050405020304" pitchFamily="18" charset="0"/>
                <a:cs typeface="Times New Roman" panose="02020603050405020304" pitchFamily="18" charset="0"/>
              </a:rPr>
              <a:t>The highest priority thread will run first.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45167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162288" y="314116"/>
            <a:ext cx="4109648" cy="569843"/>
          </a:xfrm>
        </p:spPr>
        <p:txBody>
          <a:bodyPr>
            <a:noAutofit/>
          </a:bodyPr>
          <a:lstStyle/>
          <a:p>
            <a:r>
              <a:rPr lang="en-US" sz="2800" b="1" dirty="0" err="1">
                <a:latin typeface="Times New Roman" panose="02020603050405020304" pitchFamily="18" charset="0"/>
                <a:cs typeface="Times New Roman" panose="02020603050405020304" pitchFamily="18" charset="0"/>
              </a:rPr>
              <a:t>isAlive</a:t>
            </a:r>
            <a:r>
              <a:rPr lang="en-US" sz="2800" b="1" dirty="0">
                <a:latin typeface="Times New Roman" panose="02020603050405020304" pitchFamily="18" charset="0"/>
                <a:cs typeface="Times New Roman" panose="02020603050405020304" pitchFamily="18" charset="0"/>
              </a:rPr>
              <a:t>( ) &amp; join( )</a:t>
            </a:r>
          </a:p>
        </p:txBody>
      </p:sp>
      <p:sp>
        <p:nvSpPr>
          <p:cNvPr id="5" name="Rectangle 4">
            <a:extLst>
              <a:ext uri="{FF2B5EF4-FFF2-40B4-BE49-F238E27FC236}">
                <a16:creationId xmlns:a16="http://schemas.microsoft.com/office/drawing/2014/main" id="{6A2CB224-F7E4-4097-9C68-0F8420CA5368}"/>
              </a:ext>
            </a:extLst>
          </p:cNvPr>
          <p:cNvSpPr/>
          <p:nvPr/>
        </p:nvSpPr>
        <p:spPr>
          <a:xfrm>
            <a:off x="1080969" y="1193572"/>
            <a:ext cx="7546891" cy="5503430"/>
          </a:xfrm>
          <a:prstGeom prst="rect">
            <a:avLst/>
          </a:prstGeom>
        </p:spPr>
        <p:txBody>
          <a:bodyPr wrap="square">
            <a:spAutoFit/>
          </a:bodyPr>
          <a:lstStyle/>
          <a:p>
            <a:pPr marL="438150" marR="604520" indent="-285750" algn="just">
              <a:lnSpc>
                <a:spcPct val="150000"/>
              </a:lnSpc>
              <a:spcBef>
                <a:spcPts val="505"/>
              </a:spcBef>
              <a:spcAft>
                <a:spcPts val="0"/>
              </a:spcAft>
              <a:buFont typeface="Wingdings" panose="05000000000000000000" pitchFamily="2" charset="2"/>
              <a:buChar char="Ø"/>
            </a:pPr>
            <a:r>
              <a:rPr lang="en-US" b="1" dirty="0" err="1">
                <a:solidFill>
                  <a:srgbClr val="000000"/>
                </a:solidFill>
                <a:latin typeface="Times New Roman" panose="02020603050405020304" pitchFamily="18" charset="0"/>
                <a:ea typeface="Verdana" panose="020B0604030504040204" pitchFamily="34" charset="0"/>
                <a:cs typeface="Times New Roman" panose="02020603050405020304" pitchFamily="18" charset="0"/>
              </a:rPr>
              <a:t>isAlive</a:t>
            </a:r>
            <a:r>
              <a:rPr lang="en-US"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method tests if any thread is alive or not. A thread is alive if it has been started and has not yet died. This method returns true if this thread is alive, false otherwise.</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algn="just">
              <a:spcBef>
                <a:spcPts val="15"/>
              </a:spcBef>
            </a:pP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marL="438150" marR="60325" indent="-285750" algn="just">
              <a:lnSpc>
                <a:spcPct val="148000"/>
              </a:lnSpc>
              <a:spcBef>
                <a:spcPts val="5"/>
              </a:spcBef>
              <a:spcAft>
                <a:spcPts val="0"/>
              </a:spcAft>
              <a:buFont typeface="Wingdings" panose="05000000000000000000" pitchFamily="2" charset="2"/>
              <a:buChar char="Ø"/>
              <a:tabLst>
                <a:tab pos="5671185" algn="l"/>
              </a:tabLst>
            </a:pPr>
            <a:r>
              <a:rPr lang="en-US"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join() method </a:t>
            </a:r>
            <a:r>
              <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waits for a thread to die. It causes the currently thread to stop executing until the thread it joins with completes its task.</a:t>
            </a:r>
          </a:p>
          <a:p>
            <a:pPr marL="152400" marR="60325" algn="just">
              <a:lnSpc>
                <a:spcPct val="148000"/>
              </a:lnSpc>
              <a:spcBef>
                <a:spcPts val="5"/>
              </a:spcBef>
              <a:spcAft>
                <a:spcPts val="0"/>
              </a:spcAft>
              <a:tabLst>
                <a:tab pos="5671185" algn="l"/>
              </a:tabLst>
            </a:pPr>
            <a:endParaRPr 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you have a thread B that can’t do its work until another thread A has completed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its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work, then you want thread B to “join” thread 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means that thread B will not become runnable until A has finished (and entered the dead state).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call to join() Guaranteed to cause the current thread to stop executing until the thread it joins with completes.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38150" marR="60325" indent="-285750" algn="just">
              <a:lnSpc>
                <a:spcPct val="148000"/>
              </a:lnSpc>
              <a:spcBef>
                <a:spcPts val="5"/>
              </a:spcBef>
              <a:spcAft>
                <a:spcPts val="0"/>
              </a:spcAft>
              <a:buFont typeface="Wingdings" panose="05000000000000000000" pitchFamily="2" charset="2"/>
              <a:buChar char="Ø"/>
              <a:tabLst>
                <a:tab pos="5671185" algn="l"/>
              </a:tabLst>
            </a:pPr>
            <a:endParaRPr lang="en-US" dirty="0">
              <a:effectLst/>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3766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162288" y="314116"/>
            <a:ext cx="4109648" cy="569843"/>
          </a:xfrm>
        </p:spPr>
        <p:txBody>
          <a:bodyPr>
            <a:noAutofit/>
          </a:bodyPr>
          <a:lstStyle/>
          <a:p>
            <a:r>
              <a:rPr lang="en-US" sz="2800" b="1" dirty="0" err="1">
                <a:latin typeface="Times New Roman" panose="02020603050405020304" pitchFamily="18" charset="0"/>
                <a:cs typeface="Times New Roman" panose="02020603050405020304" pitchFamily="18" charset="0"/>
              </a:rPr>
              <a:t>isAlive</a:t>
            </a:r>
            <a:r>
              <a:rPr lang="en-US" sz="2800" b="1" dirty="0">
                <a:latin typeface="Times New Roman" panose="02020603050405020304" pitchFamily="18" charset="0"/>
                <a:cs typeface="Times New Roman" panose="02020603050405020304" pitchFamily="18" charset="0"/>
              </a:rPr>
              <a:t>( ) &amp; join( )</a:t>
            </a:r>
          </a:p>
        </p:txBody>
      </p:sp>
      <p:sp>
        <p:nvSpPr>
          <p:cNvPr id="4" name="Rectangle 3">
            <a:extLst>
              <a:ext uri="{FF2B5EF4-FFF2-40B4-BE49-F238E27FC236}">
                <a16:creationId xmlns:a16="http://schemas.microsoft.com/office/drawing/2014/main" id="{AC31BCFB-24CB-48D2-A2D3-AF2327552482}"/>
              </a:ext>
            </a:extLst>
          </p:cNvPr>
          <p:cNvSpPr/>
          <p:nvPr/>
        </p:nvSpPr>
        <p:spPr>
          <a:xfrm>
            <a:off x="1629704" y="967956"/>
            <a:ext cx="6449422" cy="569386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class  X extends Thread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(“ALIVE:”+</a:t>
            </a:r>
            <a:r>
              <a:rPr lang="en-US" sz="1400" dirty="0" err="1">
                <a:latin typeface="Times New Roman" panose="02020603050405020304" pitchFamily="18" charset="0"/>
                <a:cs typeface="Times New Roman" panose="02020603050405020304" pitchFamily="18" charset="0"/>
              </a:rPr>
              <a:t>isAlive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class  Z extends Thread {</a:t>
            </a:r>
          </a:p>
          <a:p>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X x=new X();</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x.start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try{</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x.join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catch(Exception e)</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(“ALIVE:”+</a:t>
            </a:r>
            <a:r>
              <a:rPr lang="en-US" sz="1400" dirty="0" err="1">
                <a:latin typeface="Times New Roman" panose="02020603050405020304" pitchFamily="18" charset="0"/>
                <a:cs typeface="Times New Roman" panose="02020603050405020304" pitchFamily="18" charset="0"/>
              </a:rPr>
              <a:t>x.isAlive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pPr lvl="1"/>
            <a:r>
              <a:rPr lang="en-US" sz="1400" b="1" dirty="0">
                <a:latin typeface="Times New Roman" panose="02020603050405020304" pitchFamily="18" charset="0"/>
                <a:cs typeface="Times New Roman" panose="02020603050405020304" pitchFamily="18" charset="0"/>
              </a:rPr>
              <a:t>OUTPUT:</a:t>
            </a:r>
          </a:p>
          <a:p>
            <a:pPr lvl="1"/>
            <a:r>
              <a:rPr lang="en-US" sz="1400" dirty="0">
                <a:latin typeface="Times New Roman" panose="02020603050405020304" pitchFamily="18" charset="0"/>
                <a:cs typeface="Times New Roman" panose="02020603050405020304" pitchFamily="18" charset="0"/>
              </a:rPr>
              <a:t>ALIVE: true</a:t>
            </a:r>
          </a:p>
          <a:p>
            <a:pPr lvl="1"/>
            <a:r>
              <a:rPr lang="en-US" sz="1400" dirty="0">
                <a:latin typeface="Times New Roman" panose="02020603050405020304" pitchFamily="18" charset="0"/>
                <a:cs typeface="Times New Roman" panose="02020603050405020304" pitchFamily="18" charset="0"/>
              </a:rPr>
              <a:t>ALIVE: false</a:t>
            </a:r>
          </a:p>
          <a:p>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50952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3472021"/>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Thread Creation</a:t>
            </a:r>
          </a:p>
          <a:p>
            <a:r>
              <a:rPr lang="en-US" b="1" dirty="0">
                <a:solidFill>
                  <a:schemeClr val="tx1"/>
                </a:solidFill>
                <a:latin typeface="Times New Roman" panose="02020603050405020304" pitchFamily="18" charset="0"/>
                <a:cs typeface="Times New Roman" panose="02020603050405020304" pitchFamily="18" charset="0"/>
              </a:rPr>
              <a:t>yield( )</a:t>
            </a:r>
          </a:p>
          <a:p>
            <a:r>
              <a:rPr lang="en-US" b="1" dirty="0">
                <a:solidFill>
                  <a:schemeClr val="tx1"/>
                </a:solidFill>
                <a:latin typeface="Times New Roman" panose="02020603050405020304" pitchFamily="18" charset="0"/>
                <a:cs typeface="Times New Roman" panose="02020603050405020304" pitchFamily="18" charset="0"/>
              </a:rPr>
              <a:t>sleep(n)</a:t>
            </a:r>
          </a:p>
          <a:p>
            <a:r>
              <a:rPr lang="en-US" b="1" dirty="0">
                <a:solidFill>
                  <a:schemeClr val="tx1"/>
                </a:solidFill>
                <a:latin typeface="Times New Roman" panose="02020603050405020304" pitchFamily="18" charset="0"/>
                <a:cs typeface="Times New Roman" panose="02020603050405020304" pitchFamily="18" charset="0"/>
              </a:rPr>
              <a:t>suspend( ) &amp; resume( )</a:t>
            </a:r>
          </a:p>
          <a:p>
            <a:r>
              <a:rPr lang="en-US" b="1" dirty="0">
                <a:solidFill>
                  <a:schemeClr val="tx1"/>
                </a:solidFill>
                <a:latin typeface="Times New Roman" panose="02020603050405020304" pitchFamily="18" charset="0"/>
                <a:cs typeface="Times New Roman" panose="02020603050405020304" pitchFamily="18" charset="0"/>
              </a:rPr>
              <a:t>wait() &amp; notify()</a:t>
            </a:r>
          </a:p>
          <a:p>
            <a:r>
              <a:rPr lang="en-US" b="1" dirty="0" err="1">
                <a:solidFill>
                  <a:schemeClr val="tx1"/>
                </a:solidFill>
                <a:latin typeface="Times New Roman" panose="02020603050405020304" pitchFamily="18" charset="0"/>
                <a:cs typeface="Times New Roman" panose="02020603050405020304" pitchFamily="18" charset="0"/>
              </a:rPr>
              <a:t>isAlive</a:t>
            </a:r>
            <a:r>
              <a:rPr lang="en-US" b="1" dirty="0">
                <a:solidFill>
                  <a:schemeClr val="tx1"/>
                </a:solidFill>
                <a:latin typeface="Times New Roman" panose="02020603050405020304" pitchFamily="18" charset="0"/>
                <a:cs typeface="Times New Roman" panose="02020603050405020304" pitchFamily="18" charset="0"/>
              </a:rPr>
              <a:t>( ) &amp; join( )</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defines two ways in which this can be accomplished:</a:t>
            </a:r>
          </a:p>
          <a:p>
            <a:r>
              <a:rPr lang="en-US"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extending the Thread class.</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implementing the Runnable interface.</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following slides illustrated the above said methods.</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3416320"/>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Thread creation by extending the Thread class: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A extends Thread {  </a:t>
            </a:r>
          </a:p>
          <a:p>
            <a:pPr lvl="1"/>
            <a:r>
              <a:rPr lang="en-US" dirty="0">
                <a:latin typeface="Times New Roman" panose="02020603050405020304" pitchFamily="18" charset="0"/>
                <a:cs typeface="Times New Roman" panose="02020603050405020304" pitchFamily="18" charset="0"/>
              </a:rPr>
              <a:t>	public void run()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("Hello");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2"/>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thread_ob</a:t>
            </a:r>
            <a:r>
              <a:rPr lang="en-US" dirty="0">
                <a:latin typeface="Times New Roman" panose="02020603050405020304" pitchFamily="18" charset="0"/>
                <a:cs typeface="Times New Roman" panose="02020603050405020304" pitchFamily="18" charset="0"/>
              </a:rPr>
              <a:t> = new A();  </a:t>
            </a:r>
          </a:p>
          <a:p>
            <a:pPr lvl="2"/>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thread_ob.start</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Hello</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1811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4801314"/>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Thread creation by implementing the Runnable interface: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 A implements Runnable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public void run()</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("Hello");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			  </a:t>
            </a:r>
          </a:p>
          <a:p>
            <a:pPr lvl="5"/>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=new A();  </a:t>
            </a:r>
          </a:p>
          <a:p>
            <a:pPr lvl="5"/>
            <a:r>
              <a:rPr lang="en-US" dirty="0">
                <a:latin typeface="Times New Roman" panose="02020603050405020304" pitchFamily="18" charset="0"/>
                <a:cs typeface="Times New Roman" panose="02020603050405020304" pitchFamily="18" charset="0"/>
              </a:rPr>
              <a:t>Thread t =new Thread(</a:t>
            </a:r>
            <a:r>
              <a:rPr lang="en-US" dirty="0" err="1">
                <a:latin typeface="Times New Roman" panose="02020603050405020304" pitchFamily="18" charset="0"/>
                <a:cs typeface="Times New Roman" panose="02020603050405020304" pitchFamily="18" charset="0"/>
              </a:rPr>
              <a:t>ob</a:t>
            </a:r>
            <a:r>
              <a:rPr lang="en-US" dirty="0">
                <a:latin typeface="Times New Roman" panose="02020603050405020304" pitchFamily="18" charset="0"/>
                <a:cs typeface="Times New Roman" panose="02020603050405020304" pitchFamily="18" charset="0"/>
              </a:rPr>
              <a:t>);  </a:t>
            </a:r>
          </a:p>
          <a:p>
            <a:pPr lvl="5"/>
            <a:r>
              <a:rPr lang="en-US" dirty="0" err="1">
                <a:latin typeface="Times New Roman" panose="02020603050405020304" pitchFamily="18" charset="0"/>
                <a:cs typeface="Times New Roman" panose="02020603050405020304" pitchFamily="18" charset="0"/>
              </a:rPr>
              <a:t>t.start</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  </a:t>
            </a:r>
          </a:p>
          <a:p>
            <a:pPr lvl="1"/>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Hello</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00075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Thread Creation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920113" y="1428018"/>
            <a:ext cx="8837727" cy="4710136"/>
          </a:xfrm>
          <a:prstGeom prst="rect">
            <a:avLst/>
          </a:prstGeom>
        </p:spPr>
        <p:txBody>
          <a:bodyPr wrap="square">
            <a:spAutoFit/>
          </a:bodyPr>
          <a:lstStyle/>
          <a:p>
            <a:pPr marL="285750" indent="-285750">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Important methods in Java thread</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public void start()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Starts the thread in a separate path of execution, then invokes the run() </a:t>
            </a:r>
          </a:p>
          <a:p>
            <a:pPr lvl="1"/>
            <a:r>
              <a:rPr lang="en-US" dirty="0">
                <a:latin typeface="Times New Roman" panose="02020603050405020304" pitchFamily="18" charset="0"/>
                <a:cs typeface="Times New Roman" panose="02020603050405020304" pitchFamily="18" charset="0"/>
              </a:rPr>
              <a:t>     method on this Thread object.</a:t>
            </a:r>
          </a:p>
          <a:p>
            <a:pPr lvl="1"/>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public void run()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If this Thread object was instantiated using a separate Runnable target, </a:t>
            </a:r>
          </a:p>
          <a:p>
            <a:pPr lvl="1"/>
            <a:r>
              <a:rPr lang="en-US" dirty="0">
                <a:latin typeface="Times New Roman" panose="02020603050405020304" pitchFamily="18" charset="0"/>
                <a:cs typeface="Times New Roman" panose="02020603050405020304" pitchFamily="18" charset="0"/>
              </a:rPr>
              <a:t>     the run() method is invoked on that Runnable object.</a:t>
            </a:r>
          </a:p>
          <a:p>
            <a:pPr lvl="1"/>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rPr>
              <a:t>Constructors we can use – </a:t>
            </a:r>
          </a:p>
          <a:p>
            <a:pPr marL="0" lvl="1"/>
            <a:endParaRPr lang="en-US" dirty="0">
              <a:latin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Thread()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Times New Roman" panose="02020603050405020304" pitchFamily="18"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Thread(Runnable target)</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8109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901227" y="331107"/>
            <a:ext cx="1406908" cy="569843"/>
          </a:xfrm>
        </p:spPr>
        <p:txBody>
          <a:bodyPr>
            <a:noAutofit/>
          </a:bodyPr>
          <a:lstStyle/>
          <a:p>
            <a:r>
              <a:rPr lang="en-US" sz="2800" b="1" dirty="0">
                <a:latin typeface="Times New Roman" panose="02020603050405020304" pitchFamily="18" charset="0"/>
                <a:cs typeface="Times New Roman" panose="02020603050405020304" pitchFamily="18" charset="0"/>
              </a:rPr>
              <a:t>yield( )</a:t>
            </a:r>
          </a:p>
        </p:txBody>
      </p:sp>
      <p:sp>
        <p:nvSpPr>
          <p:cNvPr id="4" name="Rectangle 3">
            <a:extLst>
              <a:ext uri="{FF2B5EF4-FFF2-40B4-BE49-F238E27FC236}">
                <a16:creationId xmlns:a16="http://schemas.microsoft.com/office/drawing/2014/main" id="{AC31BCFB-24CB-48D2-A2D3-AF2327552482}"/>
              </a:ext>
            </a:extLst>
          </p:cNvPr>
          <p:cNvSpPr/>
          <p:nvPr/>
        </p:nvSpPr>
        <p:spPr>
          <a:xfrm>
            <a:off x="1167619" y="959079"/>
            <a:ext cx="3306728" cy="526297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class  X extends Thread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int p=1;</a:t>
            </a:r>
          </a:p>
          <a:p>
            <a:r>
              <a:rPr lang="en-US" sz="1400" dirty="0">
                <a:latin typeface="Times New Roman" panose="02020603050405020304" pitchFamily="18" charset="0"/>
                <a:cs typeface="Times New Roman" panose="02020603050405020304" pitchFamily="18" charset="0"/>
              </a:rPr>
              <a:t>       while(p&lt;=6) {</a:t>
            </a:r>
          </a:p>
          <a:p>
            <a:r>
              <a:rPr lang="en-US" sz="1400" dirty="0">
                <a:latin typeface="Times New Roman" panose="02020603050405020304" pitchFamily="18" charset="0"/>
                <a:cs typeface="Times New Roman" panose="02020603050405020304" pitchFamily="18" charset="0"/>
              </a:rPr>
              <a:t>             if(p==2) </a:t>
            </a:r>
          </a:p>
          <a:p>
            <a:r>
              <a:rPr lang="en-US" sz="1400" dirty="0">
                <a:latin typeface="Times New Roman" panose="02020603050405020304" pitchFamily="18" charset="0"/>
                <a:cs typeface="Times New Roman" panose="02020603050405020304" pitchFamily="18" charset="0"/>
              </a:rPr>
              <a:t>                 yield();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(“X:”+p);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(“End of X”);</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class  Y extends Thread {</a:t>
            </a:r>
          </a:p>
          <a:p>
            <a:r>
              <a:rPr lang="en-US" sz="1400" dirty="0">
                <a:latin typeface="Times New Roman" panose="02020603050405020304" pitchFamily="18" charset="0"/>
                <a:cs typeface="Times New Roman" panose="02020603050405020304" pitchFamily="18" charset="0"/>
              </a:rPr>
              <a:t>  public void run() {</a:t>
            </a:r>
          </a:p>
          <a:p>
            <a:r>
              <a:rPr lang="en-US" sz="1400" dirty="0">
                <a:latin typeface="Times New Roman" panose="02020603050405020304" pitchFamily="18" charset="0"/>
                <a:cs typeface="Times New Roman" panose="02020603050405020304" pitchFamily="18" charset="0"/>
              </a:rPr>
              <a:t>    int p=1;</a:t>
            </a:r>
          </a:p>
          <a:p>
            <a:r>
              <a:rPr lang="en-US" sz="1400" dirty="0">
                <a:latin typeface="Times New Roman" panose="02020603050405020304" pitchFamily="18" charset="0"/>
                <a:cs typeface="Times New Roman" panose="02020603050405020304" pitchFamily="18" charset="0"/>
              </a:rPr>
              <a:t>       while(p&lt;=6)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(“Y:”+p);</a:t>
            </a:r>
          </a:p>
          <a:p>
            <a:r>
              <a:rPr lang="en-US" sz="1400" dirty="0">
                <a:latin typeface="Times New Roman" panose="02020603050405020304" pitchFamily="18" charset="0"/>
                <a:cs typeface="Times New Roman" panose="02020603050405020304" pitchFamily="18" charset="0"/>
              </a:rPr>
              <a:t>   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(“End of Y”);</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C23032D-0AB8-4B15-AE8D-A5ED41F625B1}"/>
              </a:ext>
            </a:extLst>
          </p:cNvPr>
          <p:cNvSpPr/>
          <p:nvPr/>
        </p:nvSpPr>
        <p:spPr>
          <a:xfrm>
            <a:off x="5736821" y="968027"/>
            <a:ext cx="3500032" cy="5329151"/>
          </a:xfrm>
          <a:prstGeom prst="rect">
            <a:avLst/>
          </a:prstGeom>
        </p:spPr>
        <p:txBody>
          <a:bodyPr wrap="square">
            <a:spAutoFit/>
          </a:bodyPr>
          <a:lstStyle/>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 Z</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Public static void main(String[]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args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X x=new X();</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Y y=new Y();</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x.start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y.start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1</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1</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2</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3</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4</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5</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 6</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End of Y</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2</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3</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4</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5</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6</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725"/>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End of X</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BF40279-DF09-422C-8ED6-1E2C6116D252}"/>
              </a:ext>
            </a:extLst>
          </p:cNvPr>
          <p:cNvSpPr/>
          <p:nvPr/>
        </p:nvSpPr>
        <p:spPr>
          <a:xfrm>
            <a:off x="4432920"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0259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3901227" y="331107"/>
            <a:ext cx="1406908" cy="569843"/>
          </a:xfrm>
        </p:spPr>
        <p:txBody>
          <a:bodyPr>
            <a:noAutofit/>
          </a:bodyPr>
          <a:lstStyle/>
          <a:p>
            <a:r>
              <a:rPr lang="en-US" sz="2800" b="1" dirty="0">
                <a:latin typeface="Times New Roman" panose="02020603050405020304" pitchFamily="18" charset="0"/>
                <a:cs typeface="Times New Roman" panose="02020603050405020304" pitchFamily="18" charset="0"/>
              </a:rPr>
              <a:t>sleep(n)</a:t>
            </a:r>
          </a:p>
        </p:txBody>
      </p:sp>
      <p:sp>
        <p:nvSpPr>
          <p:cNvPr id="4" name="Rectangle 3">
            <a:extLst>
              <a:ext uri="{FF2B5EF4-FFF2-40B4-BE49-F238E27FC236}">
                <a16:creationId xmlns:a16="http://schemas.microsoft.com/office/drawing/2014/main" id="{AC31BCFB-24CB-48D2-A2D3-AF2327552482}"/>
              </a:ext>
            </a:extLst>
          </p:cNvPr>
          <p:cNvSpPr/>
          <p:nvPr/>
        </p:nvSpPr>
        <p:spPr>
          <a:xfrm>
            <a:off x="1167619" y="959079"/>
            <a:ext cx="3306728" cy="4524315"/>
          </a:xfrm>
          <a:prstGeom prst="rect">
            <a:avLst/>
          </a:prstGeom>
        </p:spPr>
        <p:txBody>
          <a:bodyPr wrap="square">
            <a:spAutoFit/>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class Counter extends Thread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long 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Counter() {   count=0;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public void run()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while(true){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try{  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Thread.sleep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(1000);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(count);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catch(</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InterruptedException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public static void main(String str[]){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Counter c= new Counter();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c.start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("Ok");</a:t>
            </a:r>
          </a:p>
          <a:p>
            <a:r>
              <a:rPr lang="en-US" sz="1600" dirty="0">
                <a:latin typeface="Times New Roman" panose="02020603050405020304" pitchFamily="18" charset="0"/>
                <a:ea typeface="Times New Roman" panose="02020603050405020304" pitchFamily="18" charset="0"/>
                <a:cs typeface="Times New Roman" panose="02020603050405020304" pitchFamily="18" charset="0"/>
              </a:rPr>
              <a:t>//10 lines </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C23032D-0AB8-4B15-AE8D-A5ED41F625B1}"/>
              </a:ext>
            </a:extLst>
          </p:cNvPr>
          <p:cNvSpPr/>
          <p:nvPr/>
        </p:nvSpPr>
        <p:spPr>
          <a:xfrm>
            <a:off x="5736821" y="968027"/>
            <a:ext cx="3500032" cy="2246769"/>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OUTPUT:</a:t>
            </a:r>
          </a:p>
          <a:p>
            <a:r>
              <a:rPr lang="pl-PL" sz="1400" dirty="0">
                <a:latin typeface="Times New Roman" panose="02020603050405020304" pitchFamily="18" charset="0"/>
                <a:cs typeface="Times New Roman" panose="02020603050405020304" pitchFamily="18" charset="0"/>
              </a:rPr>
              <a:t>Ok</a:t>
            </a:r>
          </a:p>
          <a:p>
            <a:r>
              <a:rPr lang="pl-PL" sz="1400" dirty="0">
                <a:latin typeface="Times New Roman" panose="02020603050405020304" pitchFamily="18" charset="0"/>
                <a:cs typeface="Times New Roman" panose="02020603050405020304" pitchFamily="18" charset="0"/>
              </a:rPr>
              <a:t>1</a:t>
            </a:r>
          </a:p>
          <a:p>
            <a:r>
              <a:rPr lang="pl-PL" sz="1400" dirty="0">
                <a:latin typeface="Times New Roman" panose="02020603050405020304" pitchFamily="18" charset="0"/>
                <a:cs typeface="Times New Roman" panose="02020603050405020304" pitchFamily="18" charset="0"/>
              </a:rPr>
              <a:t>2</a:t>
            </a:r>
          </a:p>
          <a:p>
            <a:r>
              <a:rPr lang="pl-PL" sz="1400" dirty="0">
                <a:latin typeface="Times New Roman" panose="02020603050405020304" pitchFamily="18" charset="0"/>
                <a:cs typeface="Times New Roman" panose="02020603050405020304" pitchFamily="18" charset="0"/>
              </a:rPr>
              <a:t>3</a:t>
            </a:r>
          </a:p>
          <a:p>
            <a:r>
              <a:rPr lang="pl-PL" sz="1400" dirty="0">
                <a:latin typeface="Times New Roman" panose="02020603050405020304" pitchFamily="18" charset="0"/>
                <a:cs typeface="Times New Roman" panose="02020603050405020304" pitchFamily="18" charset="0"/>
              </a:rPr>
              <a:t>4</a:t>
            </a:r>
          </a:p>
          <a:p>
            <a:r>
              <a:rPr lang="pl-PL" sz="1400" dirty="0">
                <a:latin typeface="Times New Roman" panose="02020603050405020304" pitchFamily="18" charset="0"/>
                <a:cs typeface="Times New Roman" panose="02020603050405020304" pitchFamily="18" charset="0"/>
              </a:rPr>
              <a:t>5</a:t>
            </a:r>
          </a:p>
          <a:p>
            <a:r>
              <a:rPr lang="pl-PL" sz="1400" dirty="0">
                <a:latin typeface="Times New Roman" panose="02020603050405020304" pitchFamily="18" charset="0"/>
                <a:cs typeface="Times New Roman" panose="02020603050405020304" pitchFamily="18" charset="0"/>
              </a:rPr>
              <a:t>6</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Due to sleep method the numbers will be printed in 1 sec delay</a:t>
            </a:r>
          </a:p>
        </p:txBody>
      </p:sp>
      <p:sp>
        <p:nvSpPr>
          <p:cNvPr id="9" name="Rectangle 8">
            <a:extLst>
              <a:ext uri="{FF2B5EF4-FFF2-40B4-BE49-F238E27FC236}">
                <a16:creationId xmlns:a16="http://schemas.microsoft.com/office/drawing/2014/main" id="{0BF40279-DF09-422C-8ED6-1E2C6116D252}"/>
              </a:ext>
            </a:extLst>
          </p:cNvPr>
          <p:cNvSpPr/>
          <p:nvPr/>
        </p:nvSpPr>
        <p:spPr>
          <a:xfrm>
            <a:off x="4432920" y="968027"/>
            <a:ext cx="716129" cy="5312160"/>
          </a:xfrm>
          <a:prstGeom prst="rect">
            <a:avLst/>
          </a:prstGeom>
        </p:spPr>
        <p:txBody>
          <a:bodyPr wrap="square">
            <a:spAutoFit/>
          </a:bodyPr>
          <a:lstStyle/>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ts val="1725"/>
              </a:lnSpc>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5197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2736160" y="331107"/>
            <a:ext cx="4109648" cy="569843"/>
          </a:xfrm>
        </p:spPr>
        <p:txBody>
          <a:bodyPr>
            <a:noAutofit/>
          </a:bodyPr>
          <a:lstStyle/>
          <a:p>
            <a:r>
              <a:rPr lang="en-US" sz="2800" b="1" dirty="0">
                <a:latin typeface="Times New Roman" panose="02020603050405020304" pitchFamily="18" charset="0"/>
                <a:cs typeface="Times New Roman" panose="02020603050405020304" pitchFamily="18" charset="0"/>
              </a:rPr>
              <a:t>suspend( ) &amp; resume( )</a:t>
            </a:r>
          </a:p>
        </p:txBody>
      </p:sp>
      <p:pic>
        <p:nvPicPr>
          <p:cNvPr id="8" name="Picture 7">
            <a:extLst>
              <a:ext uri="{FF2B5EF4-FFF2-40B4-BE49-F238E27FC236}">
                <a16:creationId xmlns:a16="http://schemas.microsoft.com/office/drawing/2014/main" id="{DC56A563-6BD8-9A34-118D-EAF76D2569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
        <p:nvSpPr>
          <p:cNvPr id="6" name="Rectangle 5"/>
          <p:cNvSpPr/>
          <p:nvPr/>
        </p:nvSpPr>
        <p:spPr>
          <a:xfrm>
            <a:off x="749807" y="1232488"/>
            <a:ext cx="8524821" cy="341632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suspend() method of thread class puts the thread from running to waiting state. This method is used if you want to stop the thread execution and start it again when a certain event occurs. This method allows a thread to temporarily cease execution. The suspended thread can be resumed using the resume() method.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Syntax: public final void suspend()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resume() method of thread class is only used with suspend() method. This method is used to resume a thread which was suspended using suspend() method. This method allows the suspended thread to start again.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Syntax: public final void resume()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108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2583</TotalTime>
  <Words>1464</Words>
  <Application>Microsoft Office PowerPoint</Application>
  <PresentationFormat>Widescreen</PresentationFormat>
  <Paragraphs>317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Cambria</vt:lpstr>
      <vt:lpstr>Lucida Calligraphy</vt:lpstr>
      <vt:lpstr>Symbol</vt:lpstr>
      <vt:lpstr>Times New Roman</vt:lpstr>
      <vt:lpstr>Trebuchet MS</vt:lpstr>
      <vt:lpstr>Wingdings</vt:lpstr>
      <vt:lpstr>Wingdings 3</vt:lpstr>
      <vt:lpstr>Facet</vt:lpstr>
      <vt:lpstr>PowerPoint Presentation</vt:lpstr>
      <vt:lpstr>Topic of Interest </vt:lpstr>
      <vt:lpstr>Thread Creation</vt:lpstr>
      <vt:lpstr>Thread Creation Continued…</vt:lpstr>
      <vt:lpstr>Thread Creation Continued…</vt:lpstr>
      <vt:lpstr>Thread Creation Continued…</vt:lpstr>
      <vt:lpstr>yield( )</vt:lpstr>
      <vt:lpstr>sleep(n)</vt:lpstr>
      <vt:lpstr>suspend( ) &amp; resume( )</vt:lpstr>
      <vt:lpstr>suspend( ) &amp; resume( )</vt:lpstr>
      <vt:lpstr>wait( ) &amp; notify( )</vt:lpstr>
      <vt:lpstr>isAlive( ) &amp; join( )</vt:lpstr>
      <vt:lpstr>isAlive( ) &amp; join(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190</cp:revision>
  <dcterms:created xsi:type="dcterms:W3CDTF">2020-05-14T16:01:03Z</dcterms:created>
  <dcterms:modified xsi:type="dcterms:W3CDTF">2023-04-06T09:11:55Z</dcterms:modified>
</cp:coreProperties>
</file>