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5" r:id="rId8"/>
    <p:sldId id="266" r:id="rId9"/>
    <p:sldId id="269" r:id="rId10"/>
    <p:sldId id="270" r:id="rId11"/>
    <p:sldId id="271" r:id="rId12"/>
    <p:sldId id="263" r:id="rId13"/>
    <p:sldId id="267" r:id="rId14"/>
    <p:sldId id="272" r:id="rId15"/>
    <p:sldId id="27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4184133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46979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6239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64959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293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38205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45466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75539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049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2950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58848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28215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22355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1828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71140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71F16-AC64-46DE-A064-790968515DEB}" type="datetimeFigureOut">
              <a:rPr lang="en-IN" smtClean="0"/>
              <a:pPr/>
              <a:t>31-01-2023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D0DD1-A887-48FC-B1F9-0F4B57130DB4}" type="slidenum">
              <a:rPr lang="en-IN" smtClean="0"/>
              <a:pPr/>
              <a:t>‹#›</a:t>
            </a:fld>
            <a:endParaRPr lang="en-IN"/>
          </a:p>
        </p:txBody>
      </p:sp>
    </p:spTree>
    <p:extLst>
      <p:ext uri="{BB962C8B-B14F-4D97-AF65-F5344CB8AC3E}">
        <p14:creationId xmlns:p14="http://schemas.microsoft.com/office/powerpoint/2010/main" val="31262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A71F16-AC64-46DE-A064-790968515DEB}" type="datetimeFigureOut">
              <a:rPr lang="en-IN" smtClean="0"/>
              <a:pPr/>
              <a:t>31-01-2023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7ED0DD1-A887-48FC-B1F9-0F4B57130DB4}" type="slidenum">
              <a:rPr lang="en-IN" smtClean="0"/>
              <a:pPr/>
              <a:t>‹#›</a:t>
            </a:fld>
            <a:endParaRPr lang="en-IN"/>
          </a:p>
        </p:txBody>
      </p:sp>
    </p:spTree>
    <p:extLst>
      <p:ext uri="{BB962C8B-B14F-4D97-AF65-F5344CB8AC3E}">
        <p14:creationId xmlns:p14="http://schemas.microsoft.com/office/powerpoint/2010/main" val="4103989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41F64-EFC4-4D50-832F-B0C2A9178555}"/>
              </a:ext>
            </a:extLst>
          </p:cNvPr>
          <p:cNvSpPr txBox="1"/>
          <p:nvPr/>
        </p:nvSpPr>
        <p:spPr>
          <a:xfrm>
            <a:off x="5618922" y="4876801"/>
            <a:ext cx="3246782"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Dr. Sudipta Sahana</a:t>
            </a:r>
          </a:p>
          <a:p>
            <a:r>
              <a:rPr lang="en-IN" dirty="0" err="1">
                <a:latin typeface="Times New Roman" panose="02020603050405020304" pitchFamily="18" charset="0"/>
                <a:cs typeface="Times New Roman" panose="02020603050405020304" pitchFamily="18" charset="0"/>
              </a:rPr>
              <a:t>Asso</a:t>
            </a:r>
            <a:r>
              <a:rPr lang="en-IN" dirty="0">
                <a:latin typeface="Times New Roman" panose="02020603050405020304" pitchFamily="18" charset="0"/>
                <a:cs typeface="Times New Roman" panose="02020603050405020304" pitchFamily="18" charset="0"/>
              </a:rPr>
              <a:t>. Prof.</a:t>
            </a:r>
          </a:p>
          <a:p>
            <a:r>
              <a:rPr lang="en-IN" dirty="0">
                <a:latin typeface="Times New Roman" panose="02020603050405020304" pitchFamily="18" charset="0"/>
                <a:cs typeface="Times New Roman" panose="02020603050405020304" pitchFamily="18" charset="0"/>
              </a:rPr>
              <a:t>Dept. of CSE</a:t>
            </a:r>
          </a:p>
          <a:p>
            <a:r>
              <a:rPr lang="en-IN" dirty="0">
                <a:latin typeface="Times New Roman" panose="02020603050405020304" pitchFamily="18" charset="0"/>
                <a:cs typeface="Times New Roman" panose="02020603050405020304" pitchFamily="18" charset="0"/>
              </a:rPr>
              <a:t>UEM - Kolkata</a:t>
            </a:r>
          </a:p>
        </p:txBody>
      </p:sp>
      <p:sp>
        <p:nvSpPr>
          <p:cNvPr id="2" name="Rectangle 1">
            <a:extLst>
              <a:ext uri="{FF2B5EF4-FFF2-40B4-BE49-F238E27FC236}">
                <a16:creationId xmlns:a16="http://schemas.microsoft.com/office/drawing/2014/main" id="{0C0A71FE-10BE-4F9C-AFCE-F37508060213}"/>
              </a:ext>
            </a:extLst>
          </p:cNvPr>
          <p:cNvSpPr/>
          <p:nvPr/>
        </p:nvSpPr>
        <p:spPr>
          <a:xfrm>
            <a:off x="1578066" y="1280131"/>
            <a:ext cx="8026172" cy="461665"/>
          </a:xfrm>
          <a:prstGeom prst="rect">
            <a:avLst/>
          </a:prstGeom>
        </p:spPr>
        <p:txBody>
          <a:bodyPr wrap="none">
            <a:spAutoFit/>
          </a:bodyPr>
          <a:lstStyle/>
          <a:p>
            <a:r>
              <a:rPr lang="en-US" sz="2400" b="1" dirty="0">
                <a:solidFill>
                  <a:srgbClr val="000000"/>
                </a:solidFill>
                <a:latin typeface="Cambria" panose="02040503050406030204" pitchFamily="18" charset="0"/>
                <a:ea typeface="Times New Roman" panose="02020603050405020304" pitchFamily="18" charset="0"/>
                <a:cs typeface="Times New Roman" panose="02020603050405020304" pitchFamily="18" charset="0"/>
              </a:rPr>
              <a:t>Course Name - Object Oriented Programming using Java</a:t>
            </a:r>
            <a:endParaRPr lang="en-IN" sz="2400" dirty="0"/>
          </a:p>
        </p:txBody>
      </p:sp>
      <p:sp>
        <p:nvSpPr>
          <p:cNvPr id="6" name="Rectangle 5">
            <a:extLst>
              <a:ext uri="{FF2B5EF4-FFF2-40B4-BE49-F238E27FC236}">
                <a16:creationId xmlns:a16="http://schemas.microsoft.com/office/drawing/2014/main" id="{D501AE9D-8A8B-4D32-A745-26DD236007C3}"/>
              </a:ext>
            </a:extLst>
          </p:cNvPr>
          <p:cNvSpPr/>
          <p:nvPr/>
        </p:nvSpPr>
        <p:spPr>
          <a:xfrm>
            <a:off x="1573420" y="2601412"/>
            <a:ext cx="8030818"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Lecture 7– </a:t>
            </a:r>
            <a:r>
              <a:rPr lang="en-IN" sz="2000" dirty="0">
                <a:latin typeface="Times New Roman" panose="02020603050405020304" pitchFamily="18" charset="0"/>
                <a:cs typeface="Times New Roman" panose="02020603050405020304" pitchFamily="18" charset="0"/>
              </a:rPr>
              <a:t>Access specifiers, Operators, Control statements &amp; loops</a:t>
            </a:r>
            <a:endParaRPr lang="en-IN" sz="2000" b="1" dirty="0">
              <a:latin typeface="Times New Roman" panose="02020603050405020304" pitchFamily="18" charset="0"/>
              <a:cs typeface="Times New Roman" pitchFamily="18" charset="0"/>
            </a:endParaRPr>
          </a:p>
        </p:txBody>
      </p:sp>
      <p:pic>
        <p:nvPicPr>
          <p:cNvPr id="7" name="Picture 6">
            <a:extLst>
              <a:ext uri="{FF2B5EF4-FFF2-40B4-BE49-F238E27FC236}">
                <a16:creationId xmlns:a16="http://schemas.microsoft.com/office/drawing/2014/main" id="{9F6BDAC8-6AC1-A0CF-AC82-07A5ECFD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626011232"/>
      </p:ext>
    </p:extLst>
  </p:cSld>
  <p:clrMapOvr>
    <a:masterClrMapping/>
  </p:clrMapOvr>
  <mc:AlternateContent xmlns:mc="http://schemas.openxmlformats.org/markup-compatibility/2006" xmlns:p14="http://schemas.microsoft.com/office/powerpoint/2010/main">
    <mc:Choice Requires="p14">
      <p:transition spd="slow" p14:dur="2000" advTm="45546"/>
    </mc:Choice>
    <mc:Fallback xmlns="">
      <p:transition spd="slow" advTm="455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7" y="378824"/>
            <a:ext cx="8088180" cy="657264"/>
          </a:xfrm>
        </p:spPr>
        <p:txBody>
          <a:bodyPr>
            <a:noAutofit/>
          </a:bodyPr>
          <a:lstStyle/>
          <a:p>
            <a:pPr>
              <a:lnSpc>
                <a:spcPct val="150000"/>
              </a:lnSpc>
            </a:pPr>
            <a:r>
              <a:rPr lang="en-IN" sz="2800" b="1" dirty="0">
                <a:latin typeface="Times New Roman" pitchFamily="18" charset="0"/>
                <a:cs typeface="Times New Roman" pitchFamily="18" charset="0"/>
              </a:rPr>
              <a:t>Nested if statement</a:t>
            </a:r>
            <a:endParaRPr lang="en-IN" sz="2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677333" y="1515292"/>
            <a:ext cx="9067557" cy="1477328"/>
          </a:xfrm>
          <a:prstGeom prst="rect">
            <a:avLst/>
          </a:prstGeom>
        </p:spPr>
        <p:txBody>
          <a:bodyPr wrap="square">
            <a:spAutoFit/>
          </a:bodyPr>
          <a:lstStyle/>
          <a:p>
            <a:pPr algn="just"/>
            <a:r>
              <a:rPr lang="en-IN" dirty="0">
                <a:latin typeface="Times New Roman" pitchFamily="18" charset="0"/>
                <a:cs typeface="Times New Roman" pitchFamily="18" charset="0"/>
              </a:rPr>
              <a:t>Nested if statement is if inside an if block. It is same as normal if…else statement but they are written inside another if…else statement.</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5" name="Rounded Rectangle 4"/>
          <p:cNvSpPr/>
          <p:nvPr/>
        </p:nvSpPr>
        <p:spPr>
          <a:xfrm>
            <a:off x="653142" y="2468881"/>
            <a:ext cx="5734595" cy="338328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2"/>
                </a:solidFill>
                <a:latin typeface="Times New Roman" pitchFamily="18" charset="0"/>
                <a:cs typeface="Times New Roman" pitchFamily="18" charset="0"/>
              </a:rPr>
              <a:t>if (condition1) { </a:t>
            </a:r>
          </a:p>
          <a:p>
            <a:r>
              <a:rPr lang="en-IN" sz="1600" dirty="0">
                <a:solidFill>
                  <a:schemeClr val="tx2"/>
                </a:solidFill>
                <a:latin typeface="Times New Roman" pitchFamily="18" charset="0"/>
                <a:cs typeface="Times New Roman" pitchFamily="18" charset="0"/>
              </a:rPr>
              <a:t>Statement 1; //executed when condition1 is true</a:t>
            </a:r>
          </a:p>
          <a:p>
            <a:r>
              <a:rPr lang="en-IN" sz="1600" dirty="0">
                <a:solidFill>
                  <a:schemeClr val="tx2"/>
                </a:solidFill>
                <a:latin typeface="Times New Roman" pitchFamily="18" charset="0"/>
                <a:cs typeface="Times New Roman" pitchFamily="18" charset="0"/>
              </a:rPr>
              <a:t> if (condition2) { </a:t>
            </a:r>
          </a:p>
          <a:p>
            <a:r>
              <a:rPr lang="en-IN" sz="1600" dirty="0">
                <a:solidFill>
                  <a:schemeClr val="tx2"/>
                </a:solidFill>
                <a:latin typeface="Times New Roman" pitchFamily="18" charset="0"/>
                <a:cs typeface="Times New Roman" pitchFamily="18" charset="0"/>
              </a:rPr>
              <a:t>Statement 2; //executed when condition2 is true </a:t>
            </a:r>
          </a:p>
          <a:p>
            <a:r>
              <a:rPr lang="en-IN" sz="1600" dirty="0">
                <a:solidFill>
                  <a:schemeClr val="tx2"/>
                </a:solidFill>
                <a:latin typeface="Times New Roman" pitchFamily="18" charset="0"/>
                <a:cs typeface="Times New Roman" pitchFamily="18" charset="0"/>
              </a:rPr>
              <a:t>}</a:t>
            </a:r>
          </a:p>
          <a:p>
            <a:r>
              <a:rPr lang="en-IN" sz="1600" dirty="0">
                <a:solidFill>
                  <a:schemeClr val="tx2"/>
                </a:solidFill>
                <a:latin typeface="Times New Roman" pitchFamily="18" charset="0"/>
                <a:cs typeface="Times New Roman" pitchFamily="18" charset="0"/>
              </a:rPr>
              <a:t> else { </a:t>
            </a:r>
          </a:p>
          <a:p>
            <a:r>
              <a:rPr lang="en-IN" sz="1600" dirty="0">
                <a:solidFill>
                  <a:schemeClr val="tx2"/>
                </a:solidFill>
                <a:latin typeface="Times New Roman" pitchFamily="18" charset="0"/>
                <a:cs typeface="Times New Roman" pitchFamily="18" charset="0"/>
              </a:rPr>
              <a:t>Statement 3; //executed when condition2 is false </a:t>
            </a:r>
          </a:p>
          <a:p>
            <a:r>
              <a:rPr lang="en-IN" sz="1600" dirty="0">
                <a:solidFill>
                  <a:schemeClr val="tx2"/>
                </a:solidFill>
                <a:latin typeface="Times New Roman" pitchFamily="18" charset="0"/>
                <a:cs typeface="Times New Roman" pitchFamily="18" charset="0"/>
              </a:rPr>
              <a:t>}</a:t>
            </a:r>
          </a:p>
          <a:p>
            <a:r>
              <a:rPr lang="en-IN" sz="1600" dirty="0">
                <a:solidFill>
                  <a:schemeClr val="tx2"/>
                </a:solidFill>
                <a:latin typeface="Times New Roman" pitchFamily="18" charset="0"/>
                <a:cs typeface="Times New Roman" pitchFamily="18" charset="0"/>
              </a:rPr>
              <a:t> }</a:t>
            </a:r>
          </a:p>
        </p:txBody>
      </p:sp>
      <p:pic>
        <p:nvPicPr>
          <p:cNvPr id="9" name="Picture 8">
            <a:extLst>
              <a:ext uri="{FF2B5EF4-FFF2-40B4-BE49-F238E27FC236}">
                <a16:creationId xmlns:a16="http://schemas.microsoft.com/office/drawing/2014/main" id="{0DC1ECCE-99C5-283B-758B-F83900635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82302"/>
    </mc:Choice>
    <mc:Fallback xmlns="">
      <p:transition spd="slow" advTm="823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88721" y="287384"/>
            <a:ext cx="8114306" cy="670326"/>
          </a:xfrm>
        </p:spPr>
        <p:txBody>
          <a:bodyPr>
            <a:noAutofit/>
          </a:bodyPr>
          <a:lstStyle/>
          <a:p>
            <a:pPr>
              <a:lnSpc>
                <a:spcPct val="150000"/>
              </a:lnSpc>
            </a:pPr>
            <a:r>
              <a:rPr lang="en-IN" sz="2800" b="1" dirty="0">
                <a:latin typeface="Times New Roman" pitchFamily="18" charset="0"/>
                <a:cs typeface="Times New Roman" pitchFamily="18" charset="0"/>
              </a:rPr>
              <a:t> Switch statement</a:t>
            </a:r>
            <a:br>
              <a:rPr lang="en-IN" sz="2800"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992777" y="1175656"/>
            <a:ext cx="8582298" cy="1754326"/>
          </a:xfrm>
          <a:prstGeom prst="rect">
            <a:avLst/>
          </a:prstGeom>
        </p:spPr>
        <p:txBody>
          <a:bodyPr wrap="square">
            <a:spAutoFit/>
          </a:bodyPr>
          <a:lstStyle/>
          <a:p>
            <a:pPr algn="just"/>
            <a:r>
              <a:rPr lang="en-IN" dirty="0">
                <a:latin typeface="Times New Roman" pitchFamily="18" charset="0"/>
                <a:cs typeface="Times New Roman" pitchFamily="18" charset="0"/>
              </a:rPr>
              <a:t>Java switch statement compares the value and executes one of the case blocks based on the condition. It is same as if…else if ladder. Below are some points to consider while working with switch statements:</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p>
        </p:txBody>
      </p:sp>
      <p:sp>
        <p:nvSpPr>
          <p:cNvPr id="11" name="TextBox 10"/>
          <p:cNvSpPr txBox="1"/>
          <p:nvPr/>
        </p:nvSpPr>
        <p:spPr>
          <a:xfrm>
            <a:off x="4232366" y="3775166"/>
            <a:ext cx="1776549"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latin typeface="Times New Roman" pitchFamily="18" charset="0"/>
                <a:cs typeface="Times New Roman" pitchFamily="18" charset="0"/>
              </a:rPr>
              <a:t>Flow di</a:t>
            </a:r>
            <a:r>
              <a:rPr lang="en-IN" sz="1600" dirty="0">
                <a:solidFill>
                  <a:schemeClr val="tx2"/>
                </a:solidFill>
                <a:latin typeface="Times New Roman" pitchFamily="18" charset="0"/>
                <a:cs typeface="Times New Roman" pitchFamily="18" charset="0"/>
              </a:rPr>
              <a:t>agram</a:t>
            </a:r>
            <a:endParaRPr lang="en-IN" sz="1600" dirty="0">
              <a:latin typeface="Times New Roman" pitchFamily="18" charset="0"/>
              <a:cs typeface="Times New Roman" pitchFamily="18" charset="0"/>
            </a:endParaRPr>
          </a:p>
        </p:txBody>
      </p:sp>
      <p:pic>
        <p:nvPicPr>
          <p:cNvPr id="10" name="Picture 9" descr="Switch Statement"/>
          <p:cNvPicPr/>
          <p:nvPr/>
        </p:nvPicPr>
        <p:blipFill>
          <a:blip r:embed="rId2">
            <a:extLst>
              <a:ext uri="{28A0092B-C50C-407E-A947-70E740481C1C}">
                <a14:useLocalDpi xmlns:a14="http://schemas.microsoft.com/office/drawing/2010/main" val="0"/>
              </a:ext>
            </a:extLst>
          </a:blip>
          <a:srcRect/>
          <a:stretch>
            <a:fillRect/>
          </a:stretch>
        </p:blipFill>
        <p:spPr bwMode="auto">
          <a:xfrm>
            <a:off x="1104628" y="2286000"/>
            <a:ext cx="2876550" cy="3672703"/>
          </a:xfrm>
          <a:prstGeom prst="rect">
            <a:avLst/>
          </a:prstGeom>
          <a:noFill/>
          <a:ln>
            <a:noFill/>
          </a:ln>
        </p:spPr>
      </p:pic>
      <p:pic>
        <p:nvPicPr>
          <p:cNvPr id="9" name="Picture 8">
            <a:extLst>
              <a:ext uri="{FF2B5EF4-FFF2-40B4-BE49-F238E27FC236}">
                <a16:creationId xmlns:a16="http://schemas.microsoft.com/office/drawing/2014/main" id="{E82CE3EA-FA58-4FFF-B303-E46D51AD6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8467"/>
            <a:ext cx="1155701" cy="707886"/>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92254"/>
    </mc:Choice>
    <mc:Fallback xmlns="">
      <p:transition spd="slow" advTm="9225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953589" y="1463040"/>
            <a:ext cx="7620567" cy="1074941"/>
          </a:xfrm>
        </p:spPr>
        <p:txBody>
          <a:bodyPr>
            <a:noAutofit/>
          </a:bodyPr>
          <a:lstStyle/>
          <a:p>
            <a:br>
              <a:rPr lang="en-IN" sz="2800" b="1" dirty="0">
                <a:latin typeface="Times New Roman" pitchFamily="18" charset="0"/>
                <a:cs typeface="Times New Roman" pitchFamily="18" charset="0"/>
              </a:rPr>
            </a:br>
            <a:r>
              <a:rPr lang="en-IN" sz="2800" b="1" dirty="0">
                <a:latin typeface="Times New Roman" pitchFamily="18" charset="0"/>
                <a:cs typeface="Times New Roman" pitchFamily="18" charset="0"/>
              </a:rPr>
              <a:t>       </a:t>
            </a:r>
          </a:p>
        </p:txBody>
      </p:sp>
      <p:sp>
        <p:nvSpPr>
          <p:cNvPr id="5" name="Title 1">
            <a:extLst>
              <a:ext uri="{FF2B5EF4-FFF2-40B4-BE49-F238E27FC236}">
                <a16:creationId xmlns:a16="http://schemas.microsoft.com/office/drawing/2014/main" id="{0FC464BC-4A3C-4547-9369-254DF883CBC8}"/>
              </a:ext>
            </a:extLst>
          </p:cNvPr>
          <p:cNvSpPr txBox="1">
            <a:spLocks/>
          </p:cNvSpPr>
          <p:nvPr/>
        </p:nvSpPr>
        <p:spPr>
          <a:xfrm>
            <a:off x="1191822" y="389236"/>
            <a:ext cx="7896823" cy="569843"/>
          </a:xfrm>
          <a:prstGeom prst="rect">
            <a:avLst/>
          </a:prstGeom>
        </p:spPr>
        <p:txBody>
          <a:bodyPr vert="horz" lIns="91440" tIns="45720" rIns="91440" bIns="45720" rtlCol="0" anchor="t">
            <a:noAutofit/>
          </a:bodyPr>
          <a:lstStyle/>
          <a:p>
            <a:pPr>
              <a:spcBef>
                <a:spcPct val="0"/>
              </a:spcBef>
              <a:defRPr/>
            </a:pPr>
            <a:r>
              <a:rPr kumimoji="0" lang="en-IN" sz="28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rPr>
              <a:t> </a:t>
            </a:r>
            <a:r>
              <a:rPr lang="en-IN" sz="2800" b="1" dirty="0">
                <a:solidFill>
                  <a:schemeClr val="accent1"/>
                </a:solidFill>
                <a:latin typeface="Times New Roman" pitchFamily="18" charset="0"/>
                <a:cs typeface="Times New Roman" pitchFamily="18" charset="0"/>
              </a:rPr>
              <a:t>Java Loop</a:t>
            </a:r>
          </a:p>
          <a:p>
            <a:pPr marL="0" marR="0" lvl="0" indent="0" defTabSz="457200" rtl="0" eaLnBrk="1" fontAlgn="auto" latinLnBrk="0" hangingPunct="1">
              <a:lnSpc>
                <a:spcPct val="100000"/>
              </a:lnSpc>
              <a:spcBef>
                <a:spcPct val="0"/>
              </a:spcBef>
              <a:spcAft>
                <a:spcPts val="0"/>
              </a:spcAft>
              <a:buClrTx/>
              <a:buSzTx/>
              <a:buFontTx/>
              <a:buNone/>
              <a:tabLst/>
              <a:defRPr/>
            </a:pPr>
            <a:endParaRPr kumimoji="0" lang="en-IN" sz="2800" b="1" i="0" u="none" strike="noStrike" kern="1200" cap="none" spc="0" normalizeH="0" baseline="0" noProof="0" dirty="0">
              <a:ln>
                <a:noFill/>
              </a:ln>
              <a:solidFill>
                <a:schemeClr val="accent1"/>
              </a:solidFill>
              <a:effectLst/>
              <a:uLnTx/>
              <a:uFillTx/>
              <a:latin typeface="Times New Roman" pitchFamily="18" charset="0"/>
              <a:ea typeface="+mj-ea"/>
              <a:cs typeface="Times New Roman" pitchFamily="18" charset="0"/>
            </a:endParaRPr>
          </a:p>
        </p:txBody>
      </p:sp>
      <p:sp>
        <p:nvSpPr>
          <p:cNvPr id="4097" name="Rectangle 1"/>
          <p:cNvSpPr>
            <a:spLocks noChangeArrowheads="1"/>
          </p:cNvSpPr>
          <p:nvPr/>
        </p:nvSpPr>
        <p:spPr bwMode="auto">
          <a:xfrm>
            <a:off x="901337" y="1672046"/>
            <a:ext cx="8425544" cy="28649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While loop</a:t>
            </a:r>
          </a:p>
          <a:p>
            <a:pPr algn="just"/>
            <a:r>
              <a:rPr lang="en-IN" dirty="0">
                <a:latin typeface="Times New Roman" pitchFamily="18" charset="0"/>
                <a:cs typeface="Times New Roman" pitchFamily="18" charset="0"/>
              </a:rPr>
              <a:t>Repeats a statement or group of statements while a given condition is true. It tests the  condition before executing the loop body.</a:t>
            </a:r>
          </a:p>
          <a:p>
            <a:pPr algn="just"/>
            <a:endParaRPr lang="en-IN" dirty="0">
              <a:latin typeface="Times New Roman" pitchFamily="18" charset="0"/>
              <a:cs typeface="Times New Roman" pitchFamily="18" charset="0"/>
            </a:endParaRPr>
          </a:p>
          <a:p>
            <a:pPr algn="just">
              <a:buFont typeface="Wingdings" pitchFamily="2" charset="2"/>
              <a:buChar char="§"/>
            </a:pPr>
            <a:r>
              <a:rPr lang="en-IN" b="1" dirty="0">
                <a:latin typeface="Times New Roman" pitchFamily="18" charset="0"/>
                <a:cs typeface="Times New Roman" pitchFamily="18" charset="0"/>
              </a:rPr>
              <a:t>For loop</a:t>
            </a:r>
          </a:p>
          <a:p>
            <a:pPr algn="just"/>
            <a:r>
              <a:rPr lang="en-IN" dirty="0">
                <a:latin typeface="Times New Roman" pitchFamily="18" charset="0"/>
                <a:cs typeface="Times New Roman" pitchFamily="18" charset="0"/>
              </a:rPr>
              <a:t>Execute a sequence of statements multiple times and abbreviates the code that manages the loop variable.</a:t>
            </a:r>
          </a:p>
          <a:p>
            <a:pPr algn="just"/>
            <a:endParaRPr lang="en-IN" dirty="0">
              <a:latin typeface="Times New Roman" pitchFamily="18" charset="0"/>
              <a:cs typeface="Times New Roman" pitchFamily="18" charset="0"/>
            </a:endParaRPr>
          </a:p>
          <a:p>
            <a:pPr algn="just">
              <a:buFont typeface="Wingdings" pitchFamily="2" charset="2"/>
              <a:buChar char="§"/>
            </a:pPr>
            <a:r>
              <a:rPr lang="en-IN" b="1" dirty="0">
                <a:latin typeface="Times New Roman" pitchFamily="18" charset="0"/>
                <a:cs typeface="Times New Roman" pitchFamily="18" charset="0"/>
              </a:rPr>
              <a:t>Do...while loop</a:t>
            </a:r>
          </a:p>
          <a:p>
            <a:pPr algn="just"/>
            <a:r>
              <a:rPr lang="en-IN" dirty="0">
                <a:latin typeface="Times New Roman" pitchFamily="18" charset="0"/>
                <a:cs typeface="Times New Roman" pitchFamily="18" charset="0"/>
              </a:rPr>
              <a:t>Like a while statement, except that it tests the condition at the end of the loop body.</a:t>
            </a:r>
          </a:p>
        </p:txBody>
      </p:sp>
      <p:pic>
        <p:nvPicPr>
          <p:cNvPr id="8" name="Picture 7">
            <a:extLst>
              <a:ext uri="{FF2B5EF4-FFF2-40B4-BE49-F238E27FC236}">
                <a16:creationId xmlns:a16="http://schemas.microsoft.com/office/drawing/2014/main" id="{89F9C1E1-3CD9-8967-D52C-F87AE1069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260254325"/>
      </p:ext>
    </p:extLst>
  </p:cSld>
  <p:clrMapOvr>
    <a:masterClrMapping/>
  </p:clrMapOvr>
  <mc:AlternateContent xmlns:mc="http://schemas.openxmlformats.org/markup-compatibility/2006" xmlns:p14="http://schemas.microsoft.com/office/powerpoint/2010/main">
    <mc:Choice Requires="p14">
      <p:transition spd="slow" p14:dur="2000" advTm="133746"/>
    </mc:Choice>
    <mc:Fallback xmlns="">
      <p:transition spd="slow" advTm="13374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332" y="466856"/>
            <a:ext cx="8596668" cy="414603"/>
          </a:xfrm>
        </p:spPr>
        <p:txBody>
          <a:bodyPr>
            <a:noAutofit/>
          </a:bodyPr>
          <a:lstStyle/>
          <a:p>
            <a:r>
              <a:rPr lang="en-IN" sz="2800" b="1" dirty="0">
                <a:latin typeface="Times New Roman" pitchFamily="18" charset="0"/>
                <a:cs typeface="Times New Roman" pitchFamily="18" charset="0"/>
              </a:rPr>
              <a:t>For loop</a:t>
            </a:r>
          </a:p>
        </p:txBody>
      </p:sp>
      <p:sp>
        <p:nvSpPr>
          <p:cNvPr id="3" name="Content Placeholder 2"/>
          <p:cNvSpPr>
            <a:spLocks noGrp="1"/>
          </p:cNvSpPr>
          <p:nvPr>
            <p:ph idx="1"/>
          </p:nvPr>
        </p:nvSpPr>
        <p:spPr>
          <a:xfrm>
            <a:off x="313509" y="1384663"/>
            <a:ext cx="8830489" cy="5185954"/>
          </a:xfrm>
        </p:spPr>
        <p:txBody>
          <a:bodyPr/>
          <a:lstStyle/>
          <a:p>
            <a:pPr algn="just">
              <a:buNone/>
            </a:pPr>
            <a:r>
              <a:rPr lang="en-IN" dirty="0">
                <a:latin typeface="Times New Roman" pitchFamily="18" charset="0"/>
                <a:cs typeface="Times New Roman" pitchFamily="18" charset="0"/>
              </a:rPr>
              <a:t>     When you know exactly how many times you want to loop through a block of code, use the for loop instead of a while loop:</a:t>
            </a: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4" name="Rounded Rectangle 3"/>
          <p:cNvSpPr/>
          <p:nvPr/>
        </p:nvSpPr>
        <p:spPr>
          <a:xfrm>
            <a:off x="901339" y="3056709"/>
            <a:ext cx="5133702" cy="13716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Times New Roman" pitchFamily="18" charset="0"/>
                <a:cs typeface="Times New Roman" pitchFamily="18" charset="0"/>
              </a:rPr>
              <a:t>for (</a:t>
            </a:r>
            <a:r>
              <a:rPr lang="en-IN" i="1" dirty="0">
                <a:solidFill>
                  <a:schemeClr val="tx1"/>
                </a:solidFill>
                <a:latin typeface="Times New Roman" pitchFamily="18" charset="0"/>
                <a:cs typeface="Times New Roman" pitchFamily="18" charset="0"/>
              </a:rPr>
              <a:t>statement 1</a:t>
            </a:r>
            <a:r>
              <a:rPr lang="en-IN" dirty="0">
                <a:solidFill>
                  <a:schemeClr val="tx1"/>
                </a:solidFill>
                <a:latin typeface="Times New Roman" pitchFamily="18" charset="0"/>
                <a:cs typeface="Times New Roman" pitchFamily="18" charset="0"/>
              </a:rPr>
              <a:t>;</a:t>
            </a:r>
            <a:r>
              <a:rPr lang="en-IN" i="1" dirty="0">
                <a:solidFill>
                  <a:schemeClr val="tx1"/>
                </a:solidFill>
                <a:latin typeface="Times New Roman" pitchFamily="18" charset="0"/>
                <a:cs typeface="Times New Roman" pitchFamily="18" charset="0"/>
              </a:rPr>
              <a:t> statement 2</a:t>
            </a:r>
            <a:r>
              <a:rPr lang="en-IN" dirty="0">
                <a:solidFill>
                  <a:schemeClr val="tx1"/>
                </a:solidFill>
                <a:latin typeface="Times New Roman" pitchFamily="18" charset="0"/>
                <a:cs typeface="Times New Roman" pitchFamily="18" charset="0"/>
              </a:rPr>
              <a:t>;</a:t>
            </a:r>
            <a:r>
              <a:rPr lang="en-IN" i="1" dirty="0">
                <a:solidFill>
                  <a:schemeClr val="tx1"/>
                </a:solidFill>
                <a:latin typeface="Times New Roman" pitchFamily="18" charset="0"/>
                <a:cs typeface="Times New Roman" pitchFamily="18" charset="0"/>
              </a:rPr>
              <a:t> statement 3</a:t>
            </a:r>
            <a:r>
              <a:rPr lang="en-IN" dirty="0">
                <a:solidFill>
                  <a:schemeClr val="tx1"/>
                </a:solidFill>
                <a:latin typeface="Times New Roman" pitchFamily="18" charset="0"/>
                <a:cs typeface="Times New Roman" pitchFamily="18" charset="0"/>
              </a:rPr>
              <a:t>)</a:t>
            </a:r>
          </a:p>
          <a:p>
            <a:pPr algn="just"/>
            <a:r>
              <a:rPr lang="en-IN" dirty="0">
                <a:solidFill>
                  <a:schemeClr val="tx1"/>
                </a:solidFill>
                <a:latin typeface="Times New Roman" pitchFamily="18" charset="0"/>
                <a:cs typeface="Times New Roman" pitchFamily="18" charset="0"/>
              </a:rPr>
              <a:t> {</a:t>
            </a:r>
          </a:p>
          <a:p>
            <a:pPr algn="just"/>
            <a:r>
              <a:rPr lang="en-IN" dirty="0">
                <a:solidFill>
                  <a:schemeClr val="tx1"/>
                </a:solidFill>
                <a:latin typeface="Times New Roman" pitchFamily="18" charset="0"/>
                <a:cs typeface="Times New Roman" pitchFamily="18" charset="0"/>
              </a:rPr>
              <a:t> </a:t>
            </a:r>
            <a:r>
              <a:rPr lang="en-IN" i="1" dirty="0">
                <a:solidFill>
                  <a:schemeClr val="tx1"/>
                </a:solidFill>
                <a:latin typeface="Times New Roman" pitchFamily="18" charset="0"/>
                <a:cs typeface="Times New Roman" pitchFamily="18" charset="0"/>
              </a:rPr>
              <a:t>// code block to be executed</a:t>
            </a:r>
            <a:r>
              <a:rPr lang="en-IN" dirty="0">
                <a:solidFill>
                  <a:schemeClr val="tx1"/>
                </a:solidFill>
                <a:latin typeface="Times New Roman" pitchFamily="18" charset="0"/>
                <a:cs typeface="Times New Roman" pitchFamily="18" charset="0"/>
              </a:rPr>
              <a:t> </a:t>
            </a:r>
          </a:p>
          <a:p>
            <a:pPr algn="just"/>
            <a:r>
              <a:rPr lang="en-IN" dirty="0">
                <a:solidFill>
                  <a:schemeClr val="tx1"/>
                </a:solidFill>
                <a:latin typeface="Times New Roman" pitchFamily="18" charset="0"/>
                <a:cs typeface="Times New Roman" pitchFamily="18" charset="0"/>
              </a:rPr>
              <a:t>}</a:t>
            </a:r>
          </a:p>
        </p:txBody>
      </p:sp>
      <p:pic>
        <p:nvPicPr>
          <p:cNvPr id="8" name="Picture 7" descr="Java For Loop"/>
          <p:cNvPicPr/>
          <p:nvPr/>
        </p:nvPicPr>
        <p:blipFill>
          <a:blip r:embed="rId2">
            <a:extLst>
              <a:ext uri="{28A0092B-C50C-407E-A947-70E740481C1C}">
                <a14:useLocalDpi xmlns:a14="http://schemas.microsoft.com/office/drawing/2010/main" val="0"/>
              </a:ext>
            </a:extLst>
          </a:blip>
          <a:srcRect/>
          <a:stretch>
            <a:fillRect/>
          </a:stretch>
        </p:blipFill>
        <p:spPr bwMode="auto">
          <a:xfrm>
            <a:off x="6123621" y="1867989"/>
            <a:ext cx="3419475" cy="4271554"/>
          </a:xfrm>
          <a:prstGeom prst="rect">
            <a:avLst/>
          </a:prstGeom>
          <a:noFill/>
          <a:ln>
            <a:noFill/>
          </a:ln>
        </p:spPr>
      </p:pic>
      <p:pic>
        <p:nvPicPr>
          <p:cNvPr id="9" name="Picture 8">
            <a:extLst>
              <a:ext uri="{FF2B5EF4-FFF2-40B4-BE49-F238E27FC236}">
                <a16:creationId xmlns:a16="http://schemas.microsoft.com/office/drawing/2014/main" id="{D9950407-FC2D-06C7-F679-35A0AD7B1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72323"/>
    </mc:Choice>
    <mc:Fallback xmlns="">
      <p:transition spd="slow" advTm="17232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332" y="466856"/>
            <a:ext cx="8596668" cy="414603"/>
          </a:xfrm>
        </p:spPr>
        <p:txBody>
          <a:bodyPr>
            <a:noAutofit/>
          </a:bodyPr>
          <a:lstStyle/>
          <a:p>
            <a:r>
              <a:rPr lang="en-IN" sz="2800" b="1" dirty="0">
                <a:latin typeface="Times New Roman" pitchFamily="18" charset="0"/>
                <a:cs typeface="Times New Roman" pitchFamily="18" charset="0"/>
              </a:rPr>
              <a:t>While loop</a:t>
            </a:r>
          </a:p>
        </p:txBody>
      </p:sp>
      <p:sp>
        <p:nvSpPr>
          <p:cNvPr id="3" name="Content Placeholder 2"/>
          <p:cNvSpPr>
            <a:spLocks noGrp="1"/>
          </p:cNvSpPr>
          <p:nvPr>
            <p:ph idx="1"/>
          </p:nvPr>
        </p:nvSpPr>
        <p:spPr>
          <a:xfrm>
            <a:off x="613954" y="1240971"/>
            <a:ext cx="8530044" cy="5329645"/>
          </a:xfrm>
        </p:spPr>
        <p:txBody>
          <a:bodyPr/>
          <a:lstStyle/>
          <a:p>
            <a:pPr algn="just">
              <a:buNone/>
            </a:pPr>
            <a:r>
              <a:rPr lang="en-IN" dirty="0">
                <a:latin typeface="Times New Roman" pitchFamily="18" charset="0"/>
                <a:cs typeface="Times New Roman" pitchFamily="18" charset="0"/>
              </a:rPr>
              <a:t>     The while loop loops through a block of code as long as a specified condition is true:</a:t>
            </a:r>
          </a:p>
          <a:p>
            <a:pPr algn="just"/>
            <a:endParaRPr lang="en-IN" dirty="0">
              <a:latin typeface="Times New Roman" pitchFamily="18" charset="0"/>
              <a:cs typeface="Times New Roman" pitchFamily="18" charset="0"/>
            </a:endParaRPr>
          </a:p>
        </p:txBody>
      </p:sp>
      <p:sp>
        <p:nvSpPr>
          <p:cNvPr id="4" name="Rounded Rectangle 3"/>
          <p:cNvSpPr/>
          <p:nvPr/>
        </p:nvSpPr>
        <p:spPr>
          <a:xfrm>
            <a:off x="992778" y="2913018"/>
            <a:ext cx="3905794" cy="13716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Times New Roman" pitchFamily="18" charset="0"/>
                <a:cs typeface="Times New Roman" pitchFamily="18" charset="0"/>
              </a:rPr>
              <a:t>while (</a:t>
            </a:r>
            <a:r>
              <a:rPr lang="en-IN" i="1" dirty="0">
                <a:solidFill>
                  <a:schemeClr val="tx1"/>
                </a:solidFill>
                <a:latin typeface="Times New Roman" pitchFamily="18" charset="0"/>
                <a:cs typeface="Times New Roman" pitchFamily="18" charset="0"/>
              </a:rPr>
              <a:t>condition</a:t>
            </a:r>
            <a:r>
              <a:rPr lang="en-IN" dirty="0">
                <a:solidFill>
                  <a:schemeClr val="tx1"/>
                </a:solidFill>
                <a:latin typeface="Times New Roman" pitchFamily="18" charset="0"/>
                <a:cs typeface="Times New Roman" pitchFamily="18" charset="0"/>
              </a:rPr>
              <a:t>) { </a:t>
            </a:r>
          </a:p>
          <a:p>
            <a:pPr algn="just"/>
            <a:r>
              <a:rPr lang="en-IN" i="1" dirty="0">
                <a:solidFill>
                  <a:schemeClr val="tx1"/>
                </a:solidFill>
                <a:latin typeface="Times New Roman" pitchFamily="18" charset="0"/>
                <a:cs typeface="Times New Roman" pitchFamily="18" charset="0"/>
              </a:rPr>
              <a:t>// code block to be executed</a:t>
            </a:r>
            <a:r>
              <a:rPr lang="en-IN" dirty="0">
                <a:solidFill>
                  <a:schemeClr val="tx1"/>
                </a:solidFill>
                <a:latin typeface="Times New Roman" pitchFamily="18" charset="0"/>
                <a:cs typeface="Times New Roman" pitchFamily="18" charset="0"/>
              </a:rPr>
              <a:t> </a:t>
            </a:r>
          </a:p>
          <a:p>
            <a:pPr algn="just"/>
            <a:r>
              <a:rPr lang="en-IN" dirty="0">
                <a:solidFill>
                  <a:schemeClr val="tx1"/>
                </a:solidFill>
                <a:latin typeface="Times New Roman" pitchFamily="18" charset="0"/>
                <a:cs typeface="Times New Roman" pitchFamily="18" charset="0"/>
              </a:rPr>
              <a:t>}</a:t>
            </a:r>
          </a:p>
        </p:txBody>
      </p:sp>
      <p:pic>
        <p:nvPicPr>
          <p:cNvPr id="9" name="Picture 8" descr="Java While Loop"/>
          <p:cNvPicPr/>
          <p:nvPr/>
        </p:nvPicPr>
        <p:blipFill>
          <a:blip r:embed="rId2">
            <a:extLst>
              <a:ext uri="{28A0092B-C50C-407E-A947-70E740481C1C}">
                <a14:useLocalDpi xmlns:a14="http://schemas.microsoft.com/office/drawing/2010/main" val="0"/>
              </a:ext>
            </a:extLst>
          </a:blip>
          <a:srcRect/>
          <a:stretch>
            <a:fillRect/>
          </a:stretch>
        </p:blipFill>
        <p:spPr bwMode="auto">
          <a:xfrm>
            <a:off x="5669280" y="1933303"/>
            <a:ext cx="3095897" cy="4085953"/>
          </a:xfrm>
          <a:prstGeom prst="rect">
            <a:avLst/>
          </a:prstGeom>
          <a:noFill/>
          <a:ln>
            <a:noFill/>
          </a:ln>
        </p:spPr>
      </p:pic>
      <p:pic>
        <p:nvPicPr>
          <p:cNvPr id="8" name="Picture 7">
            <a:extLst>
              <a:ext uri="{FF2B5EF4-FFF2-40B4-BE49-F238E27FC236}">
                <a16:creationId xmlns:a16="http://schemas.microsoft.com/office/drawing/2014/main" id="{C077369B-B346-FD83-8498-F02AC3BE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1288"/>
    </mc:Choice>
    <mc:Fallback xmlns="">
      <p:transition spd="slow" advTm="11128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144" y="492982"/>
            <a:ext cx="8596668" cy="414603"/>
          </a:xfrm>
        </p:spPr>
        <p:txBody>
          <a:bodyPr>
            <a:noAutofit/>
          </a:bodyPr>
          <a:lstStyle/>
          <a:p>
            <a:r>
              <a:rPr lang="en-IN" sz="2800" b="1" dirty="0">
                <a:latin typeface="Times New Roman" pitchFamily="18" charset="0"/>
                <a:cs typeface="Times New Roman" pitchFamily="18" charset="0"/>
              </a:rPr>
              <a:t>Do...while loop</a:t>
            </a:r>
          </a:p>
        </p:txBody>
      </p:sp>
      <p:sp>
        <p:nvSpPr>
          <p:cNvPr id="3" name="Content Placeholder 2"/>
          <p:cNvSpPr>
            <a:spLocks noGrp="1"/>
          </p:cNvSpPr>
          <p:nvPr>
            <p:ph idx="1"/>
          </p:nvPr>
        </p:nvSpPr>
        <p:spPr>
          <a:xfrm>
            <a:off x="613954" y="1698170"/>
            <a:ext cx="8530044" cy="4872445"/>
          </a:xfrm>
        </p:spPr>
        <p:txBody>
          <a:bodyPr/>
          <a:lstStyle/>
          <a:p>
            <a:pPr algn="just">
              <a:buNone/>
            </a:pPr>
            <a:r>
              <a:rPr lang="en-IN" dirty="0">
                <a:latin typeface="Times New Roman" pitchFamily="18" charset="0"/>
                <a:cs typeface="Times New Roman" pitchFamily="18" charset="0"/>
              </a:rPr>
              <a:t>     The do/while loop is a variant of the while loop. This loop will execute the code block once, before checking if the condition is true, then it will repeat the loop as long as the condition is true:</a:t>
            </a:r>
          </a:p>
          <a:p>
            <a:pPr algn="just"/>
            <a:endParaRPr lang="en-IN" dirty="0">
              <a:latin typeface="Times New Roman" pitchFamily="18" charset="0"/>
              <a:cs typeface="Times New Roman" pitchFamily="18" charset="0"/>
            </a:endParaRPr>
          </a:p>
        </p:txBody>
      </p:sp>
      <p:sp>
        <p:nvSpPr>
          <p:cNvPr id="4" name="Rounded Rectangle 3"/>
          <p:cNvSpPr/>
          <p:nvPr/>
        </p:nvSpPr>
        <p:spPr>
          <a:xfrm>
            <a:off x="1123407" y="3056710"/>
            <a:ext cx="3905794" cy="13716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latin typeface="Times New Roman" pitchFamily="18" charset="0"/>
                <a:cs typeface="Times New Roman" pitchFamily="18" charset="0"/>
              </a:rPr>
              <a:t>do { </a:t>
            </a:r>
          </a:p>
          <a:p>
            <a:pPr algn="just"/>
            <a:r>
              <a:rPr lang="en-IN" i="1" dirty="0">
                <a:solidFill>
                  <a:schemeClr val="tx1"/>
                </a:solidFill>
                <a:latin typeface="Times New Roman" pitchFamily="18" charset="0"/>
                <a:cs typeface="Times New Roman" pitchFamily="18" charset="0"/>
              </a:rPr>
              <a:t>// code block to be executed </a:t>
            </a:r>
          </a:p>
          <a:p>
            <a:pPr algn="just"/>
            <a:r>
              <a:rPr lang="en-IN" dirty="0">
                <a:solidFill>
                  <a:schemeClr val="tx1"/>
                </a:solidFill>
                <a:latin typeface="Times New Roman" pitchFamily="18" charset="0"/>
                <a:cs typeface="Times New Roman" pitchFamily="18" charset="0"/>
              </a:rPr>
              <a:t>} </a:t>
            </a:r>
          </a:p>
          <a:p>
            <a:pPr algn="just"/>
            <a:r>
              <a:rPr lang="en-IN" dirty="0">
                <a:solidFill>
                  <a:schemeClr val="tx1"/>
                </a:solidFill>
                <a:latin typeface="Times New Roman" pitchFamily="18" charset="0"/>
                <a:cs typeface="Times New Roman" pitchFamily="18" charset="0"/>
              </a:rPr>
              <a:t>while (</a:t>
            </a:r>
            <a:r>
              <a:rPr lang="en-IN" i="1" dirty="0">
                <a:solidFill>
                  <a:schemeClr val="tx1"/>
                </a:solidFill>
                <a:latin typeface="Times New Roman" pitchFamily="18" charset="0"/>
                <a:cs typeface="Times New Roman" pitchFamily="18" charset="0"/>
              </a:rPr>
              <a:t>condition</a:t>
            </a:r>
            <a:r>
              <a:rPr lang="en-IN" dirty="0">
                <a:solidFill>
                  <a:schemeClr val="tx1"/>
                </a:solidFill>
                <a:latin typeface="Times New Roman" pitchFamily="18" charset="0"/>
                <a:cs typeface="Times New Roman" pitchFamily="18" charset="0"/>
              </a:rPr>
              <a:t>);</a:t>
            </a:r>
          </a:p>
        </p:txBody>
      </p:sp>
      <p:pic>
        <p:nvPicPr>
          <p:cNvPr id="8" name="Picture 7" descr="Java Do While Loop"/>
          <p:cNvPicPr/>
          <p:nvPr/>
        </p:nvPicPr>
        <p:blipFill>
          <a:blip r:embed="rId2">
            <a:extLst>
              <a:ext uri="{28A0092B-C50C-407E-A947-70E740481C1C}">
                <a14:useLocalDpi xmlns:a14="http://schemas.microsoft.com/office/drawing/2010/main" val="0"/>
              </a:ext>
            </a:extLst>
          </a:blip>
          <a:srcRect/>
          <a:stretch>
            <a:fillRect/>
          </a:stretch>
        </p:blipFill>
        <p:spPr bwMode="auto">
          <a:xfrm>
            <a:off x="5408025" y="2367972"/>
            <a:ext cx="3331028" cy="3881983"/>
          </a:xfrm>
          <a:prstGeom prst="rect">
            <a:avLst/>
          </a:prstGeom>
          <a:noFill/>
          <a:ln>
            <a:noFill/>
          </a:ln>
        </p:spPr>
      </p:pic>
      <p:pic>
        <p:nvPicPr>
          <p:cNvPr id="9" name="Picture 8">
            <a:extLst>
              <a:ext uri="{FF2B5EF4-FFF2-40B4-BE49-F238E27FC236}">
                <a16:creationId xmlns:a16="http://schemas.microsoft.com/office/drawing/2014/main" id="{BEFA4D5C-CF73-2A8C-CC52-54E02E3E4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6356"/>
    </mc:Choice>
    <mc:Fallback xmlns="">
      <p:transition spd="slow" advTm="11635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304A63-822C-49B8-B201-F19DE16A1A53}"/>
              </a:ext>
            </a:extLst>
          </p:cNvPr>
          <p:cNvSpPr txBox="1"/>
          <p:nvPr/>
        </p:nvSpPr>
        <p:spPr>
          <a:xfrm>
            <a:off x="3220278" y="2459504"/>
            <a:ext cx="3114261" cy="1938992"/>
          </a:xfrm>
          <a:prstGeom prst="rect">
            <a:avLst/>
          </a:prstGeom>
          <a:noFill/>
        </p:spPr>
        <p:txBody>
          <a:bodyPr wrap="square" rtlCol="0">
            <a:spAutoFit/>
          </a:bodyPr>
          <a:lstStyle/>
          <a:p>
            <a:pPr algn="ctr"/>
            <a:r>
              <a:rPr lang="en-IN" sz="6000" dirty="0">
                <a:solidFill>
                  <a:schemeClr val="accent2"/>
                </a:solidFill>
                <a:latin typeface="Lucida Calligraphy" panose="03010101010101010101" pitchFamily="66" charset="0"/>
              </a:rPr>
              <a:t>Thank You</a:t>
            </a:r>
          </a:p>
        </p:txBody>
      </p:sp>
      <p:pic>
        <p:nvPicPr>
          <p:cNvPr id="7" name="Picture 6">
            <a:extLst>
              <a:ext uri="{FF2B5EF4-FFF2-40B4-BE49-F238E27FC236}">
                <a16:creationId xmlns:a16="http://schemas.microsoft.com/office/drawing/2014/main" id="{A543F772-4E49-EDDE-66EB-F26957604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551967511"/>
      </p:ext>
    </p:extLst>
  </p:cSld>
  <p:clrMapOvr>
    <a:masterClrMapping/>
  </p:clrMapOvr>
  <mc:AlternateContent xmlns:mc="http://schemas.openxmlformats.org/markup-compatibility/2006" xmlns:p14="http://schemas.microsoft.com/office/powerpoint/2010/main">
    <mc:Choice Requires="p14">
      <p:transition spd="slow" p14:dur="2000" advTm="56751"/>
    </mc:Choice>
    <mc:Fallback xmlns="">
      <p:transition spd="slow" advTm="5675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54556" y="391886"/>
            <a:ext cx="3639513" cy="803121"/>
          </a:xfrm>
        </p:spPr>
        <p:txBody>
          <a:bodyPr>
            <a:noAutofit/>
          </a:bodyPr>
          <a:lstStyle/>
          <a:p>
            <a:r>
              <a:rPr lang="en-IN" sz="3200" b="1" dirty="0">
                <a:latin typeface="Times New Roman" pitchFamily="18" charset="0"/>
                <a:cs typeface="Times New Roman" pitchFamily="18" charset="0"/>
              </a:rPr>
              <a:t>Topic of Interest </a:t>
            </a:r>
          </a:p>
        </p:txBody>
      </p:sp>
      <p:sp>
        <p:nvSpPr>
          <p:cNvPr id="3" name="Content Placeholder 2">
            <a:extLst>
              <a:ext uri="{FF2B5EF4-FFF2-40B4-BE49-F238E27FC236}">
                <a16:creationId xmlns:a16="http://schemas.microsoft.com/office/drawing/2014/main" id="{61CB923E-9BFE-40A9-B210-53BD28A82CE1}"/>
              </a:ext>
            </a:extLst>
          </p:cNvPr>
          <p:cNvSpPr>
            <a:spLocks noGrp="1"/>
          </p:cNvSpPr>
          <p:nvPr>
            <p:ph idx="1"/>
          </p:nvPr>
        </p:nvSpPr>
        <p:spPr>
          <a:xfrm>
            <a:off x="1147597" y="1277235"/>
            <a:ext cx="7761272" cy="5188879"/>
          </a:xfrm>
        </p:spPr>
        <p:txBody>
          <a:bodyPr>
            <a:normAutofit/>
          </a:bodyPr>
          <a:lstStyle/>
          <a:p>
            <a:pPr algn="just"/>
            <a:r>
              <a:rPr lang="en-IN" b="1" dirty="0">
                <a:solidFill>
                  <a:schemeClr val="tx1"/>
                </a:solidFill>
                <a:latin typeface="Times New Roman" pitchFamily="18" charset="0"/>
                <a:cs typeface="Times New Roman" pitchFamily="18" charset="0"/>
              </a:rPr>
              <a:t>Access specifiers</a:t>
            </a:r>
          </a:p>
          <a:p>
            <a:pPr algn="just"/>
            <a:r>
              <a:rPr lang="en-US" b="1" dirty="0">
                <a:solidFill>
                  <a:schemeClr val="tx1"/>
                </a:solidFill>
                <a:latin typeface="Times New Roman" pitchFamily="18" charset="0"/>
                <a:cs typeface="Times New Roman" pitchFamily="18" charset="0"/>
              </a:rPr>
              <a:t>Access Control Modifiers</a:t>
            </a:r>
          </a:p>
          <a:p>
            <a:pPr algn="just"/>
            <a:r>
              <a:rPr lang="en-US" b="1" dirty="0">
                <a:solidFill>
                  <a:schemeClr val="tx1"/>
                </a:solidFill>
                <a:latin typeface="Times New Roman" pitchFamily="18" charset="0"/>
                <a:cs typeface="Times New Roman" pitchFamily="18" charset="0"/>
              </a:rPr>
              <a:t>Non-Access Modifiers </a:t>
            </a:r>
            <a:r>
              <a:rPr lang="en-IN" b="1" dirty="0">
                <a:solidFill>
                  <a:schemeClr val="tx1"/>
                </a:solidFill>
                <a:latin typeface="Times New Roman" pitchFamily="18" charset="0"/>
                <a:cs typeface="Times New Roman" pitchFamily="18" charset="0"/>
              </a:rPr>
              <a:t>Object</a:t>
            </a:r>
          </a:p>
          <a:p>
            <a:pPr algn="just"/>
            <a:r>
              <a:rPr lang="en-US" b="1" dirty="0">
                <a:solidFill>
                  <a:schemeClr val="tx1"/>
                </a:solidFill>
                <a:latin typeface="Times New Roman" pitchFamily="18" charset="0"/>
                <a:cs typeface="Times New Roman" pitchFamily="18" charset="0"/>
              </a:rPr>
              <a:t>Operators</a:t>
            </a:r>
          </a:p>
          <a:p>
            <a:pPr algn="just"/>
            <a:r>
              <a:rPr lang="en-IN" b="1" dirty="0">
                <a:solidFill>
                  <a:schemeClr val="tx1"/>
                </a:solidFill>
                <a:latin typeface="Times New Roman" pitchFamily="18" charset="0"/>
                <a:cs typeface="Times New Roman" pitchFamily="18" charset="0"/>
              </a:rPr>
              <a:t>Control statements</a:t>
            </a:r>
          </a:p>
          <a:p>
            <a:pPr algn="just"/>
            <a:r>
              <a:rPr lang="en-IN" b="1" dirty="0">
                <a:solidFill>
                  <a:schemeClr val="tx1"/>
                </a:solidFill>
                <a:latin typeface="Times New Roman" pitchFamily="18" charset="0"/>
                <a:cs typeface="Times New Roman" pitchFamily="18" charset="0"/>
              </a:rPr>
              <a:t>If statement</a:t>
            </a:r>
          </a:p>
          <a:p>
            <a:pPr algn="just"/>
            <a:r>
              <a:rPr lang="en-IN" b="1" dirty="0">
                <a:solidFill>
                  <a:schemeClr val="tx1"/>
                </a:solidFill>
                <a:latin typeface="Times New Roman" pitchFamily="18" charset="0"/>
                <a:cs typeface="Times New Roman" pitchFamily="18" charset="0"/>
              </a:rPr>
              <a:t>If...else statement</a:t>
            </a:r>
          </a:p>
          <a:p>
            <a:pPr algn="just"/>
            <a:r>
              <a:rPr lang="en-IN" b="1" dirty="0">
                <a:solidFill>
                  <a:schemeClr val="tx1"/>
                </a:solidFill>
                <a:latin typeface="Times New Roman" pitchFamily="18" charset="0"/>
                <a:cs typeface="Times New Roman" pitchFamily="18" charset="0"/>
              </a:rPr>
              <a:t>Nested if statement</a:t>
            </a:r>
          </a:p>
          <a:p>
            <a:pPr algn="just"/>
            <a:r>
              <a:rPr lang="en-IN" b="1" dirty="0">
                <a:solidFill>
                  <a:schemeClr val="tx1"/>
                </a:solidFill>
                <a:latin typeface="Times New Roman" pitchFamily="18" charset="0"/>
                <a:cs typeface="Times New Roman" pitchFamily="18" charset="0"/>
              </a:rPr>
              <a:t>Switch statement</a:t>
            </a:r>
          </a:p>
          <a:p>
            <a:pPr algn="just"/>
            <a:r>
              <a:rPr lang="en-IN" b="1" dirty="0">
                <a:solidFill>
                  <a:schemeClr val="tx1"/>
                </a:solidFill>
                <a:latin typeface="Times New Roman" pitchFamily="18" charset="0"/>
                <a:cs typeface="Times New Roman" pitchFamily="18" charset="0"/>
              </a:rPr>
              <a:t>Java Loop</a:t>
            </a:r>
          </a:p>
          <a:p>
            <a:pPr algn="just"/>
            <a:r>
              <a:rPr lang="en-IN" b="1" dirty="0">
                <a:solidFill>
                  <a:schemeClr val="tx1"/>
                </a:solidFill>
                <a:latin typeface="Times New Roman" pitchFamily="18" charset="0"/>
                <a:cs typeface="Times New Roman" pitchFamily="18" charset="0"/>
              </a:rPr>
              <a:t>For loop</a:t>
            </a:r>
          </a:p>
          <a:p>
            <a:pPr algn="just"/>
            <a:r>
              <a:rPr lang="en-IN" b="1" dirty="0">
                <a:solidFill>
                  <a:schemeClr val="tx1"/>
                </a:solidFill>
                <a:latin typeface="Times New Roman" pitchFamily="18" charset="0"/>
                <a:cs typeface="Times New Roman" pitchFamily="18" charset="0"/>
              </a:rPr>
              <a:t>While loop</a:t>
            </a:r>
          </a:p>
          <a:p>
            <a:pPr algn="just"/>
            <a:r>
              <a:rPr lang="en-IN" b="1" dirty="0">
                <a:solidFill>
                  <a:schemeClr val="tx1"/>
                </a:solidFill>
                <a:latin typeface="Times New Roman" pitchFamily="18" charset="0"/>
                <a:cs typeface="Times New Roman" pitchFamily="18" charset="0"/>
              </a:rPr>
              <a:t>Do...while loop</a:t>
            </a:r>
          </a:p>
          <a:p>
            <a:pPr algn="just"/>
            <a:endParaRPr lang="en-IN" dirty="0">
              <a:latin typeface="Times New Roman" pitchFamily="18" charset="0"/>
              <a:cs typeface="Times New Roman" pitchFamily="18" charset="0"/>
            </a:endParaRPr>
          </a:p>
          <a:p>
            <a:pPr algn="just"/>
            <a:endParaRPr lang="en-IN" b="1"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a:p>
            <a:pPr algn="just"/>
            <a:endParaRPr lang="en-IN" b="1" dirty="0">
              <a:solidFill>
                <a:schemeClr val="tx1"/>
              </a:solidFill>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620C81EF-74D1-5375-56FA-E68F93B1B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751013641"/>
      </p:ext>
    </p:extLst>
  </p:cSld>
  <p:clrMapOvr>
    <a:masterClrMapping/>
  </p:clrMapOvr>
  <mc:AlternateContent xmlns:mc="http://schemas.openxmlformats.org/markup-compatibility/2006" xmlns:p14="http://schemas.microsoft.com/office/powerpoint/2010/main">
    <mc:Choice Requires="p14">
      <p:transition spd="slow" p14:dur="2000" advTm="35648"/>
    </mc:Choice>
    <mc:Fallback xmlns="">
      <p:transition spd="slow" advTm="3564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378824"/>
            <a:ext cx="7330197" cy="763554"/>
          </a:xfrm>
        </p:spPr>
        <p:txBody>
          <a:bodyPr>
            <a:noAutofit/>
          </a:bodyPr>
          <a:lstStyle/>
          <a:p>
            <a:r>
              <a:rPr lang="en-IN" sz="2800" b="1" dirty="0">
                <a:latin typeface="Times New Roman" pitchFamily="18" charset="0"/>
                <a:cs typeface="Times New Roman" pitchFamily="18" charset="0"/>
              </a:rPr>
              <a:t>Access specifiers </a:t>
            </a:r>
          </a:p>
        </p:txBody>
      </p:sp>
      <p:sp>
        <p:nvSpPr>
          <p:cNvPr id="4" name="Rectangle 3">
            <a:extLst>
              <a:ext uri="{FF2B5EF4-FFF2-40B4-BE49-F238E27FC236}">
                <a16:creationId xmlns:a16="http://schemas.microsoft.com/office/drawing/2014/main" id="{AC31BCFB-24CB-48D2-A2D3-AF2327552482}"/>
              </a:ext>
            </a:extLst>
          </p:cNvPr>
          <p:cNvSpPr/>
          <p:nvPr/>
        </p:nvSpPr>
        <p:spPr>
          <a:xfrm>
            <a:off x="796834" y="1502229"/>
            <a:ext cx="8281852" cy="2970044"/>
          </a:xfrm>
          <a:prstGeom prst="rect">
            <a:avLst/>
          </a:prstGeom>
        </p:spPr>
        <p:txBody>
          <a:bodyPr wrap="square">
            <a:spAutoFit/>
          </a:bodyPr>
          <a:lstStyle/>
          <a:p>
            <a:pPr algn="just"/>
            <a:r>
              <a:rPr lang="en-US" dirty="0">
                <a:latin typeface="Times New Roman" pitchFamily="18" charset="0"/>
                <a:cs typeface="Times New Roman" pitchFamily="18" charset="0"/>
              </a:rPr>
              <a:t>Modifiers/specifiers are keywords that you add to those definitions to change their meanings. Java language has a wide variety of modifiers, including the following −</a:t>
            </a:r>
          </a:p>
          <a:p>
            <a:pPr algn="just"/>
            <a:endParaRPr lang="en-US" dirty="0">
              <a:latin typeface="Times New Roman" pitchFamily="18" charset="0"/>
              <a:cs typeface="Times New Roman" pitchFamily="18" charset="0"/>
            </a:endParaRPr>
          </a:p>
          <a:p>
            <a:pPr marL="342000" lvl="0" indent="-342000" algn="just">
              <a:spcBef>
                <a:spcPts val="1000"/>
              </a:spcBef>
              <a:buFont typeface="Arial" pitchFamily="34" charset="0"/>
              <a:buChar char="•"/>
            </a:pPr>
            <a:r>
              <a:rPr lang="en-US" dirty="0">
                <a:latin typeface="Times New Roman" pitchFamily="18" charset="0"/>
                <a:cs typeface="Times New Roman" pitchFamily="18" charset="0"/>
              </a:rPr>
              <a:t>Java Access Modifiers</a:t>
            </a:r>
            <a:endParaRPr lang="en-IN" dirty="0">
              <a:latin typeface="Times New Roman" pitchFamily="18" charset="0"/>
              <a:cs typeface="Times New Roman" pitchFamily="18" charset="0"/>
            </a:endParaRPr>
          </a:p>
          <a:p>
            <a:pPr marL="342000" lvl="0" indent="-342000" algn="just">
              <a:spcBef>
                <a:spcPts val="1000"/>
              </a:spcBef>
              <a:buFont typeface="Arial" pitchFamily="34" charset="0"/>
              <a:buChar char="•"/>
            </a:pPr>
            <a:r>
              <a:rPr lang="en-US" dirty="0">
                <a:latin typeface="Times New Roman" pitchFamily="18" charset="0"/>
                <a:cs typeface="Times New Roman" pitchFamily="18" charset="0"/>
              </a:rPr>
              <a:t>Non Access Modifiers</a:t>
            </a:r>
          </a:p>
          <a:p>
            <a:pPr marL="342000" lvl="0" indent="-342000">
              <a:spcBef>
                <a:spcPts val="1000"/>
              </a:spcBef>
            </a:pPr>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33B242C0-8AEE-3372-093F-726AE99AB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4279271262"/>
      </p:ext>
    </p:extLst>
  </p:cSld>
  <p:clrMapOvr>
    <a:masterClrMapping/>
  </p:clrMapOvr>
  <mc:AlternateContent xmlns:mc="http://schemas.openxmlformats.org/markup-compatibility/2006" xmlns:p14="http://schemas.microsoft.com/office/powerpoint/2010/main">
    <mc:Choice Requires="p14">
      <p:transition spd="slow" p14:dur="2000" advTm="37205"/>
    </mc:Choice>
    <mc:Fallback xmlns="">
      <p:transition spd="slow" advTm="372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67618" y="404949"/>
            <a:ext cx="8316016" cy="1110721"/>
          </a:xfrm>
        </p:spPr>
        <p:txBody>
          <a:bodyPr>
            <a:noAutofit/>
          </a:bodyPr>
          <a:lstStyle/>
          <a:p>
            <a:r>
              <a:rPr lang="en-US" sz="2800" b="1" dirty="0">
                <a:latin typeface="Times New Roman" pitchFamily="18" charset="0"/>
                <a:cs typeface="Times New Roman" pitchFamily="18" charset="0"/>
              </a:rPr>
              <a:t>Access Control Modifiers</a:t>
            </a:r>
            <a:r>
              <a:rPr lang="en-US" sz="3200" b="1" dirty="0">
                <a:latin typeface="Times New Roman" pitchFamily="18" charset="0"/>
                <a:cs typeface="Times New Roman" pitchFamily="18" charset="0"/>
              </a:rPr>
              <a:t>:</a:t>
            </a:r>
            <a:endParaRPr lang="en-IN" sz="3200" b="1" dirty="0">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A3E531A7-E926-4800-B234-16EFF9CE4B0F}"/>
              </a:ext>
            </a:extLst>
          </p:cNvPr>
          <p:cNvSpPr/>
          <p:nvPr/>
        </p:nvSpPr>
        <p:spPr>
          <a:xfrm>
            <a:off x="677333" y="1854925"/>
            <a:ext cx="8799175" cy="369332"/>
          </a:xfrm>
          <a:prstGeom prst="rect">
            <a:avLst/>
          </a:prstGeom>
        </p:spPr>
        <p:txBody>
          <a:bodyPr wrap="square" numCol="2">
            <a:spAutoFit/>
          </a:bodyPr>
          <a:lstStyle/>
          <a:p>
            <a:pPr algn="just"/>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9" name="TextBox 8"/>
          <p:cNvSpPr txBox="1"/>
          <p:nvPr/>
        </p:nvSpPr>
        <p:spPr>
          <a:xfrm>
            <a:off x="1123406" y="1658983"/>
            <a:ext cx="8216537" cy="2585323"/>
          </a:xfrm>
          <a:prstGeom prst="rect">
            <a:avLst/>
          </a:prstGeom>
          <a:noFill/>
        </p:spPr>
        <p:txBody>
          <a:bodyPr wrap="square" rtlCol="0">
            <a:spAutoFit/>
          </a:bodyPr>
          <a:lstStyle/>
          <a:p>
            <a:r>
              <a:rPr lang="en-US" dirty="0">
                <a:latin typeface="Times New Roman" pitchFamily="18" charset="0"/>
                <a:cs typeface="Times New Roman" pitchFamily="18" charset="0"/>
              </a:rPr>
              <a:t>Java provides a number of access modifiers to set access levels for classes, variables, methods. The four access levels are −</a:t>
            </a:r>
            <a:endParaRPr lang="en-IN" dirty="0">
              <a:latin typeface="Times New Roman" pitchFamily="18" charset="0"/>
              <a:cs typeface="Times New Roman" pitchFamily="18" charset="0"/>
            </a:endParaRPr>
          </a:p>
          <a:p>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lvl="0">
              <a:lnSpc>
                <a:spcPct val="150000"/>
              </a:lnSpc>
              <a:buFont typeface="Wingdings" pitchFamily="2" charset="2"/>
              <a:buChar char="§"/>
            </a:pPr>
            <a:r>
              <a:rPr lang="en-US" dirty="0">
                <a:latin typeface="Times New Roman" pitchFamily="18" charset="0"/>
                <a:cs typeface="Times New Roman" pitchFamily="18" charset="0"/>
              </a:rPr>
              <a:t> Visible to the package, the default. No modifiers are needed.</a:t>
            </a:r>
            <a:endParaRPr lang="en-IN" dirty="0">
              <a:latin typeface="Times New Roman" pitchFamily="18" charset="0"/>
              <a:cs typeface="Times New Roman" pitchFamily="18" charset="0"/>
            </a:endParaRPr>
          </a:p>
          <a:p>
            <a:pPr lvl="0">
              <a:lnSpc>
                <a:spcPct val="150000"/>
              </a:lnSpc>
              <a:buFont typeface="Wingdings" pitchFamily="2" charset="2"/>
              <a:buChar char="§"/>
            </a:pPr>
            <a:r>
              <a:rPr lang="en-US" dirty="0">
                <a:latin typeface="Times New Roman" pitchFamily="18" charset="0"/>
                <a:cs typeface="Times New Roman" pitchFamily="18" charset="0"/>
              </a:rPr>
              <a:t> Visible to the class only (private).</a:t>
            </a:r>
            <a:endParaRPr lang="en-IN" dirty="0">
              <a:latin typeface="Times New Roman" pitchFamily="18" charset="0"/>
              <a:cs typeface="Times New Roman" pitchFamily="18" charset="0"/>
            </a:endParaRPr>
          </a:p>
          <a:p>
            <a:pPr lvl="0">
              <a:lnSpc>
                <a:spcPct val="150000"/>
              </a:lnSpc>
              <a:buFont typeface="Wingdings" pitchFamily="2" charset="2"/>
              <a:buChar char="§"/>
            </a:pPr>
            <a:r>
              <a:rPr lang="en-US" dirty="0">
                <a:latin typeface="Times New Roman" pitchFamily="18" charset="0"/>
                <a:cs typeface="Times New Roman" pitchFamily="18" charset="0"/>
              </a:rPr>
              <a:t> Visible to the world (public).</a:t>
            </a:r>
            <a:endParaRPr lang="en-IN" dirty="0">
              <a:latin typeface="Times New Roman" pitchFamily="18" charset="0"/>
              <a:cs typeface="Times New Roman" pitchFamily="18" charset="0"/>
            </a:endParaRPr>
          </a:p>
          <a:p>
            <a:pPr>
              <a:lnSpc>
                <a:spcPct val="150000"/>
              </a:lnSpc>
              <a:buFont typeface="Wingdings" pitchFamily="2" charset="2"/>
              <a:buChar char="§"/>
            </a:pPr>
            <a:r>
              <a:rPr lang="en-US" dirty="0">
                <a:latin typeface="Times New Roman" pitchFamily="18" charset="0"/>
                <a:cs typeface="Times New Roman" pitchFamily="18" charset="0"/>
              </a:rPr>
              <a:t> Visible to the package and all subclasses (protected).</a:t>
            </a:r>
            <a:endParaRPr lang="en-IN" dirty="0">
              <a:latin typeface="Times New Roman" pitchFamily="18" charset="0"/>
              <a:cs typeface="Times New Roman" pitchFamily="18" charset="0"/>
            </a:endParaRPr>
          </a:p>
        </p:txBody>
      </p:sp>
      <p:pic>
        <p:nvPicPr>
          <p:cNvPr id="10" name="Picture 9">
            <a:extLst>
              <a:ext uri="{FF2B5EF4-FFF2-40B4-BE49-F238E27FC236}">
                <a16:creationId xmlns:a16="http://schemas.microsoft.com/office/drawing/2014/main" id="{5918B711-D8BC-F4E4-53C2-48DEAC5F8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808980390"/>
      </p:ext>
    </p:extLst>
  </p:cSld>
  <p:clrMapOvr>
    <a:masterClrMapping/>
  </p:clrMapOvr>
  <mc:AlternateContent xmlns:mc="http://schemas.openxmlformats.org/markup-compatibility/2006" xmlns:p14="http://schemas.microsoft.com/office/powerpoint/2010/main">
    <mc:Choice Requires="p14">
      <p:transition spd="slow" p14:dur="2000" advTm="246050"/>
    </mc:Choice>
    <mc:Fallback xmlns="">
      <p:transition spd="slow" advTm="24605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110344" y="365761"/>
            <a:ext cx="6783224" cy="836022"/>
          </a:xfrm>
        </p:spPr>
        <p:txBody>
          <a:bodyPr>
            <a:noAutofit/>
          </a:bodyPr>
          <a:lstStyle/>
          <a:p>
            <a:r>
              <a:rPr lang="en-US" sz="2800" b="1" dirty="0">
                <a:latin typeface="Times New Roman" pitchFamily="18" charset="0"/>
                <a:cs typeface="Times New Roman" pitchFamily="18" charset="0"/>
              </a:rPr>
              <a:t>Non-Access Modifiers:</a:t>
            </a:r>
          </a:p>
        </p:txBody>
      </p:sp>
      <p:sp>
        <p:nvSpPr>
          <p:cNvPr id="7" name="TextBox 6"/>
          <p:cNvSpPr txBox="1"/>
          <p:nvPr/>
        </p:nvSpPr>
        <p:spPr>
          <a:xfrm>
            <a:off x="1028015" y="1267095"/>
            <a:ext cx="8590945" cy="3277820"/>
          </a:xfrm>
          <a:prstGeom prst="rect">
            <a:avLst/>
          </a:prstGeom>
          <a:noFill/>
        </p:spPr>
        <p:txBody>
          <a:bodyPr wrap="square" rtlCol="0">
            <a:spAutoFit/>
          </a:bodyPr>
          <a:lstStyle/>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Java provides a number of non-access modifiers to achieve many other functionality.</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The static modifier for creating class methods and variables.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The final modifier for finalizing the implementations of classes, methods, and      variables.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The abstract modifier for creating abstract classes and methods.</a:t>
            </a:r>
            <a:endParaRPr lang="en-IN" dirty="0">
              <a:latin typeface="Times New Roman" pitchFamily="18" charset="0"/>
              <a:cs typeface="Times New Roman" pitchFamily="18" charset="0"/>
            </a:endParaRPr>
          </a:p>
          <a:p>
            <a:pPr algn="just">
              <a:lnSpc>
                <a:spcPct val="150000"/>
              </a:lnSpc>
              <a:buFont typeface="Wingdings" pitchFamily="2" charset="2"/>
              <a:buChar char="§"/>
            </a:pPr>
            <a:r>
              <a:rPr lang="en-US" dirty="0">
                <a:latin typeface="Times New Roman" pitchFamily="18" charset="0"/>
                <a:cs typeface="Times New Roman" pitchFamily="18" charset="0"/>
              </a:rPr>
              <a:t> The synchronized and volatile modifiers, which are used for </a:t>
            </a:r>
            <a:r>
              <a:rPr lang="en-US">
                <a:latin typeface="Times New Roman" pitchFamily="18" charset="0"/>
                <a:cs typeface="Times New Roman" pitchFamily="18" charset="0"/>
              </a:rPr>
              <a:t>threads.</a:t>
            </a:r>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039D660A-0C26-9030-04AB-F850E2386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776447570"/>
      </p:ext>
    </p:extLst>
  </p:cSld>
  <p:clrMapOvr>
    <a:masterClrMapping/>
  </p:clrMapOvr>
  <mc:AlternateContent xmlns:mc="http://schemas.openxmlformats.org/markup-compatibility/2006" xmlns:p14="http://schemas.microsoft.com/office/powerpoint/2010/main">
    <mc:Choice Requires="p14">
      <p:transition spd="slow" p14:dur="2000" advTm="282984"/>
    </mc:Choice>
    <mc:Fallback xmlns="">
      <p:transition spd="slow" advTm="2829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6" y="389236"/>
            <a:ext cx="6962123" cy="569843"/>
          </a:xfrm>
        </p:spPr>
        <p:txBody>
          <a:bodyPr>
            <a:noAutofit/>
          </a:bodyPr>
          <a:lstStyle/>
          <a:p>
            <a:r>
              <a:rPr lang="en-US" sz="2800" b="1" dirty="0">
                <a:latin typeface="Times New Roman" pitchFamily="18" charset="0"/>
                <a:cs typeface="Times New Roman" pitchFamily="18" charset="0"/>
              </a:rPr>
              <a:t>Operators:</a:t>
            </a:r>
          </a:p>
        </p:txBody>
      </p:sp>
      <p:sp>
        <p:nvSpPr>
          <p:cNvPr id="4" name="Rectangle 3">
            <a:extLst>
              <a:ext uri="{FF2B5EF4-FFF2-40B4-BE49-F238E27FC236}">
                <a16:creationId xmlns:a16="http://schemas.microsoft.com/office/drawing/2014/main" id="{AC31BCFB-24CB-48D2-A2D3-AF2327552482}"/>
              </a:ext>
            </a:extLst>
          </p:cNvPr>
          <p:cNvSpPr/>
          <p:nvPr/>
        </p:nvSpPr>
        <p:spPr>
          <a:xfrm>
            <a:off x="992777" y="1332411"/>
            <a:ext cx="8522283" cy="3416320"/>
          </a:xfrm>
          <a:prstGeom prst="rect">
            <a:avLst/>
          </a:prstGeom>
        </p:spPr>
        <p:txBody>
          <a:bodyPr wrap="square">
            <a:spAutoFit/>
          </a:bodyPr>
          <a:lstStyle/>
          <a:p>
            <a:pPr algn="just"/>
            <a:r>
              <a:rPr lang="en-US" dirty="0">
                <a:latin typeface="Times New Roman" pitchFamily="18" charset="0"/>
                <a:cs typeface="Times New Roman" pitchFamily="18" charset="0"/>
              </a:rPr>
              <a:t>Java provides a rich set of operators to manipulate variables. We can divide all the Java operators into the following groups −</a:t>
            </a:r>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Arithmetic Operators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Relational Operators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Bitwise Operators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Logical Operators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Assignment Operators</a:t>
            </a:r>
            <a:endParaRPr lang="en-IN" dirty="0">
              <a:latin typeface="Times New Roman" pitchFamily="18" charset="0"/>
              <a:cs typeface="Times New Roman" pitchFamily="18" charset="0"/>
            </a:endParaRPr>
          </a:p>
          <a:p>
            <a:pPr lvl="0" algn="just">
              <a:lnSpc>
                <a:spcPct val="150000"/>
              </a:lnSpc>
              <a:buFont typeface="Wingdings" pitchFamily="2" charset="2"/>
              <a:buChar char="§"/>
            </a:pPr>
            <a:r>
              <a:rPr lang="en-US" dirty="0">
                <a:latin typeface="Times New Roman" pitchFamily="18" charset="0"/>
                <a:cs typeface="Times New Roman" pitchFamily="18" charset="0"/>
              </a:rPr>
              <a:t> Misc Operators</a:t>
            </a:r>
            <a:endParaRPr lang="en-IN"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031348CF-09DE-4651-AB6B-39113111B0B4}"/>
              </a:ext>
            </a:extLst>
          </p:cNvPr>
          <p:cNvSpPr/>
          <p:nvPr/>
        </p:nvSpPr>
        <p:spPr>
          <a:xfrm>
            <a:off x="677332" y="1894114"/>
            <a:ext cx="7790807" cy="646331"/>
          </a:xfrm>
          <a:prstGeom prst="rect">
            <a:avLst/>
          </a:prstGeom>
        </p:spPr>
        <p:txBody>
          <a:bodyPr wrap="square">
            <a:spAutoFit/>
          </a:bodyPr>
          <a:lstStyle/>
          <a:p>
            <a:endParaRPr lang="en-IN" dirty="0">
              <a:latin typeface="Times New Roman" pitchFamily="18" charset="0"/>
              <a:cs typeface="Times New Roman" pitchFamily="18" charset="0"/>
            </a:endParaRPr>
          </a:p>
          <a:p>
            <a:pPr marL="342900" indent="-342900"/>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6E8E5A59-8E92-136D-8A59-94325A9C2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2356177761"/>
      </p:ext>
    </p:extLst>
  </p:cSld>
  <p:clrMapOvr>
    <a:masterClrMapping/>
  </p:clrMapOvr>
  <mc:AlternateContent xmlns:mc="http://schemas.openxmlformats.org/markup-compatibility/2006" xmlns:p14="http://schemas.microsoft.com/office/powerpoint/2010/main">
    <mc:Choice Requires="p14">
      <p:transition spd="slow" p14:dur="2000" advTm="26910"/>
    </mc:Choice>
    <mc:Fallback xmlns="">
      <p:transition spd="slow" advTm="269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67097" y="389236"/>
            <a:ext cx="8247963" cy="569843"/>
          </a:xfrm>
        </p:spPr>
        <p:txBody>
          <a:bodyPr>
            <a:noAutofit/>
          </a:bodyPr>
          <a:lstStyle/>
          <a:p>
            <a:pPr algn="just"/>
            <a:r>
              <a:rPr lang="en-IN" sz="2800" b="1" dirty="0">
                <a:latin typeface="Times New Roman" pitchFamily="18" charset="0"/>
                <a:cs typeface="Times New Roman" pitchFamily="18" charset="0"/>
              </a:rPr>
              <a:t>Control statements</a:t>
            </a:r>
            <a:endParaRPr lang="en-US" sz="2800" b="1"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1254034" y="1423851"/>
            <a:ext cx="8261026" cy="3970318"/>
          </a:xfrm>
          <a:prstGeom prst="rect">
            <a:avLst/>
          </a:prstGeom>
        </p:spPr>
        <p:txBody>
          <a:bodyPr wrap="square">
            <a:spAutoFit/>
          </a:bodyPr>
          <a:lstStyle/>
          <a:p>
            <a:pPr algn="just"/>
            <a:r>
              <a:rPr lang="en-IN" dirty="0">
                <a:latin typeface="Times New Roman" pitchFamily="18" charset="0"/>
                <a:cs typeface="Times New Roman" pitchFamily="18" charset="0"/>
              </a:rPr>
              <a:t>A control statement works as a determiner for deciding the next task of the other statements whether to execute or not. An ‘If’ statement decides whether to execute a statement or which statement has to execute first between the two.  In Java, the control statements are divided into three categories which are selection statements, iteration statements, and jump statements.  A program can execute from top to bottom but if we use a control statement. We can set order for executing a program based on values and logic.</a:t>
            </a:r>
          </a:p>
          <a:p>
            <a:pPr>
              <a:lnSpc>
                <a:spcPct val="150000"/>
              </a:lnSpc>
              <a:buFont typeface="Arial" pitchFamily="34" charset="0"/>
              <a:buChar char="•"/>
            </a:pPr>
            <a:r>
              <a:rPr lang="en-IN" b="1" dirty="0">
                <a:latin typeface="Times New Roman" pitchFamily="18" charset="0"/>
                <a:cs typeface="Times New Roman" pitchFamily="18" charset="0"/>
              </a:rPr>
              <a:t> if statement</a:t>
            </a:r>
            <a:endParaRPr lang="en-IN" dirty="0">
              <a:latin typeface="Times New Roman" pitchFamily="18" charset="0"/>
              <a:cs typeface="Times New Roman" pitchFamily="18" charset="0"/>
            </a:endParaRPr>
          </a:p>
          <a:p>
            <a:pPr>
              <a:lnSpc>
                <a:spcPct val="150000"/>
              </a:lnSpc>
              <a:buFont typeface="Arial" pitchFamily="34" charset="0"/>
              <a:buChar char="•"/>
            </a:pPr>
            <a:r>
              <a:rPr lang="en-IN" b="1" dirty="0">
                <a:latin typeface="Times New Roman" pitchFamily="18" charset="0"/>
                <a:cs typeface="Times New Roman" pitchFamily="18" charset="0"/>
              </a:rPr>
              <a:t> if...else statement</a:t>
            </a:r>
            <a:endParaRPr lang="en-IN" dirty="0">
              <a:latin typeface="Times New Roman" pitchFamily="18" charset="0"/>
              <a:cs typeface="Times New Roman" pitchFamily="18" charset="0"/>
            </a:endParaRPr>
          </a:p>
          <a:p>
            <a:pPr>
              <a:lnSpc>
                <a:spcPct val="150000"/>
              </a:lnSpc>
              <a:buFont typeface="Arial" pitchFamily="34" charset="0"/>
              <a:buChar char="•"/>
            </a:pPr>
            <a:r>
              <a:rPr lang="en-IN" b="1" dirty="0">
                <a:latin typeface="Times New Roman" pitchFamily="18" charset="0"/>
                <a:cs typeface="Times New Roman" pitchFamily="18" charset="0"/>
              </a:rPr>
              <a:t> nested if statement</a:t>
            </a:r>
            <a:endParaRPr lang="en-IN" dirty="0">
              <a:latin typeface="Times New Roman" pitchFamily="18" charset="0"/>
              <a:cs typeface="Times New Roman" pitchFamily="18" charset="0"/>
            </a:endParaRPr>
          </a:p>
          <a:p>
            <a:pPr>
              <a:lnSpc>
                <a:spcPct val="150000"/>
              </a:lnSpc>
              <a:buFont typeface="Arial" pitchFamily="34" charset="0"/>
              <a:buChar char="•"/>
            </a:pPr>
            <a:r>
              <a:rPr lang="en-IN" b="1" dirty="0">
                <a:latin typeface="Times New Roman" pitchFamily="18" charset="0"/>
                <a:cs typeface="Times New Roman" pitchFamily="18" charset="0"/>
              </a:rPr>
              <a:t> switch statement</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3A85AC3D-138C-7D77-0260-EE6C5BFFF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3319458930"/>
      </p:ext>
    </p:extLst>
  </p:cSld>
  <p:clrMapOvr>
    <a:masterClrMapping/>
  </p:clrMapOvr>
  <mc:AlternateContent xmlns:mc="http://schemas.openxmlformats.org/markup-compatibility/2006" xmlns:p14="http://schemas.microsoft.com/office/powerpoint/2010/main">
    <mc:Choice Requires="p14">
      <p:transition spd="slow" p14:dur="2000" advTm="73513"/>
    </mc:Choice>
    <mc:Fallback xmlns="">
      <p:transition spd="slow" advTm="735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54035" y="300446"/>
            <a:ext cx="8048992" cy="657263"/>
          </a:xfrm>
        </p:spPr>
        <p:txBody>
          <a:bodyPr>
            <a:noAutofit/>
          </a:bodyPr>
          <a:lstStyle/>
          <a:p>
            <a:pPr>
              <a:lnSpc>
                <a:spcPct val="150000"/>
              </a:lnSpc>
            </a:pPr>
            <a:r>
              <a:rPr lang="en-IN" sz="2800" b="1" dirty="0">
                <a:latin typeface="Times New Roman" pitchFamily="18" charset="0"/>
                <a:cs typeface="Times New Roman" pitchFamily="18" charset="0"/>
              </a:rPr>
              <a:t> If statement</a:t>
            </a:r>
            <a:endParaRPr lang="en-IN" sz="2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677334" y="1436914"/>
            <a:ext cx="7317136" cy="1754326"/>
          </a:xfrm>
          <a:prstGeom prst="rect">
            <a:avLst/>
          </a:prstGeom>
        </p:spPr>
        <p:txBody>
          <a:bodyPr wrap="square">
            <a:spAutoFit/>
          </a:bodyPr>
          <a:lstStyle/>
          <a:p>
            <a:pPr algn="just"/>
            <a:r>
              <a:rPr lang="en-US" dirty="0">
                <a:latin typeface="Times New Roman" pitchFamily="18" charset="0"/>
                <a:cs typeface="Times New Roman" pitchFamily="18" charset="0"/>
              </a:rPr>
              <a:t>An if statement consists of a Boolean expression followed by one or more statements.</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5" name="Rounded Rectangle 4"/>
          <p:cNvSpPr/>
          <p:nvPr/>
        </p:nvSpPr>
        <p:spPr>
          <a:xfrm>
            <a:off x="653142" y="2181496"/>
            <a:ext cx="8843555" cy="126709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2"/>
                </a:solidFill>
                <a:latin typeface="Times New Roman" pitchFamily="18" charset="0"/>
                <a:cs typeface="Times New Roman" pitchFamily="18" charset="0"/>
              </a:rPr>
              <a:t>if (condition) { </a:t>
            </a:r>
          </a:p>
          <a:p>
            <a:r>
              <a:rPr lang="en-IN" sz="1600" dirty="0">
                <a:solidFill>
                  <a:schemeClr val="tx2"/>
                </a:solidFill>
                <a:latin typeface="Times New Roman" pitchFamily="18" charset="0"/>
                <a:cs typeface="Times New Roman" pitchFamily="18" charset="0"/>
              </a:rPr>
              <a:t>Statement 1; //if condition becomes true then this will be executed </a:t>
            </a:r>
          </a:p>
          <a:p>
            <a:r>
              <a:rPr lang="en-IN" sz="1600" dirty="0">
                <a:solidFill>
                  <a:schemeClr val="tx2"/>
                </a:solidFill>
                <a:latin typeface="Times New Roman" pitchFamily="18" charset="0"/>
                <a:cs typeface="Times New Roman" pitchFamily="18" charset="0"/>
              </a:rPr>
              <a:t>} </a:t>
            </a:r>
          </a:p>
          <a:p>
            <a:r>
              <a:rPr lang="en-IN" sz="1600" dirty="0">
                <a:solidFill>
                  <a:schemeClr val="tx2"/>
                </a:solidFill>
                <a:latin typeface="Times New Roman" pitchFamily="18" charset="0"/>
                <a:cs typeface="Times New Roman" pitchFamily="18" charset="0"/>
              </a:rPr>
              <a:t>Statement 2; //this will be executed irrespective of condition becomes true or false</a:t>
            </a:r>
          </a:p>
        </p:txBody>
      </p:sp>
      <p:pic>
        <p:nvPicPr>
          <p:cNvPr id="10" name="Picture 9" descr="If Statement"/>
          <p:cNvPicPr/>
          <p:nvPr/>
        </p:nvPicPr>
        <p:blipFill>
          <a:blip r:embed="rId2">
            <a:extLst>
              <a:ext uri="{28A0092B-C50C-407E-A947-70E740481C1C}">
                <a14:useLocalDpi xmlns:a14="http://schemas.microsoft.com/office/drawing/2010/main" val="0"/>
              </a:ext>
            </a:extLst>
          </a:blip>
          <a:srcRect/>
          <a:stretch>
            <a:fillRect/>
          </a:stretch>
        </p:blipFill>
        <p:spPr bwMode="auto">
          <a:xfrm>
            <a:off x="693147" y="3591469"/>
            <a:ext cx="3669846" cy="2809331"/>
          </a:xfrm>
          <a:prstGeom prst="rect">
            <a:avLst/>
          </a:prstGeom>
          <a:noFill/>
          <a:ln>
            <a:noFill/>
          </a:ln>
        </p:spPr>
      </p:pic>
      <p:sp>
        <p:nvSpPr>
          <p:cNvPr id="11" name="TextBox 10"/>
          <p:cNvSpPr txBox="1"/>
          <p:nvPr/>
        </p:nvSpPr>
        <p:spPr>
          <a:xfrm>
            <a:off x="4624251" y="4990012"/>
            <a:ext cx="1776549"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latin typeface="Times New Roman" pitchFamily="18" charset="0"/>
                <a:cs typeface="Times New Roman" pitchFamily="18" charset="0"/>
              </a:rPr>
              <a:t>Flow di</a:t>
            </a:r>
            <a:r>
              <a:rPr lang="en-IN" sz="1600" dirty="0">
                <a:solidFill>
                  <a:schemeClr val="tx2"/>
                </a:solidFill>
                <a:latin typeface="Times New Roman" pitchFamily="18" charset="0"/>
                <a:cs typeface="Times New Roman" pitchFamily="18" charset="0"/>
              </a:rPr>
              <a:t>agram</a:t>
            </a:r>
            <a:endParaRPr lang="en-IN" sz="1600"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0A18BEDE-EB46-A015-D8A7-C25FA0C63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128126"/>
    </mc:Choice>
    <mc:Fallback xmlns="">
      <p:transition spd="slow" advTm="12812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4BC-4A3C-4547-9369-254DF883CBC8}"/>
              </a:ext>
            </a:extLst>
          </p:cNvPr>
          <p:cNvSpPr>
            <a:spLocks noGrp="1"/>
          </p:cNvSpPr>
          <p:nvPr>
            <p:ph type="title"/>
          </p:nvPr>
        </p:nvSpPr>
        <p:spPr>
          <a:xfrm>
            <a:off x="1214847" y="248194"/>
            <a:ext cx="8088180" cy="709515"/>
          </a:xfrm>
        </p:spPr>
        <p:txBody>
          <a:bodyPr>
            <a:noAutofit/>
          </a:bodyPr>
          <a:lstStyle/>
          <a:p>
            <a:pPr>
              <a:lnSpc>
                <a:spcPct val="150000"/>
              </a:lnSpc>
            </a:pPr>
            <a:r>
              <a:rPr lang="en-IN" sz="2800" b="1" dirty="0">
                <a:latin typeface="Times New Roman" pitchFamily="18" charset="0"/>
                <a:cs typeface="Times New Roman" pitchFamily="18" charset="0"/>
              </a:rPr>
              <a:t> If...else statement</a:t>
            </a:r>
            <a:endParaRPr lang="en-IN" sz="2800" dirty="0">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AC31BCFB-24CB-48D2-A2D3-AF2327552482}"/>
              </a:ext>
            </a:extLst>
          </p:cNvPr>
          <p:cNvSpPr/>
          <p:nvPr/>
        </p:nvSpPr>
        <p:spPr>
          <a:xfrm>
            <a:off x="677333" y="1436914"/>
            <a:ext cx="9067557" cy="1754326"/>
          </a:xfrm>
          <a:prstGeom prst="rect">
            <a:avLst/>
          </a:prstGeom>
        </p:spPr>
        <p:txBody>
          <a:bodyPr wrap="square">
            <a:spAutoFit/>
          </a:bodyPr>
          <a:lstStyle/>
          <a:p>
            <a:pPr algn="just"/>
            <a:r>
              <a:rPr lang="en-IN" dirty="0">
                <a:latin typeface="Times New Roman" pitchFamily="18" charset="0"/>
                <a:cs typeface="Times New Roman" pitchFamily="18" charset="0"/>
              </a:rPr>
              <a:t>In if…else statement, if condition is true then statements in if block will be executed but if it comes out as false then else block will be executed.</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5" name="Rounded Rectangle 4"/>
          <p:cNvSpPr/>
          <p:nvPr/>
        </p:nvSpPr>
        <p:spPr>
          <a:xfrm>
            <a:off x="653142" y="2181497"/>
            <a:ext cx="8843555" cy="95359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2"/>
                </a:solidFill>
                <a:latin typeface="Times New Roman" pitchFamily="18" charset="0"/>
                <a:cs typeface="Times New Roman" pitchFamily="18" charset="0"/>
              </a:rPr>
              <a:t>if (condition) { </a:t>
            </a:r>
          </a:p>
          <a:p>
            <a:r>
              <a:rPr lang="en-IN" sz="1600" dirty="0">
                <a:solidFill>
                  <a:schemeClr val="tx2"/>
                </a:solidFill>
                <a:latin typeface="Times New Roman" pitchFamily="18" charset="0"/>
                <a:cs typeface="Times New Roman" pitchFamily="18" charset="0"/>
              </a:rPr>
              <a:t>Statement 1; //if condition becomes true then this will be executed</a:t>
            </a:r>
          </a:p>
          <a:p>
            <a:r>
              <a:rPr lang="en-IN" sz="1600" dirty="0">
                <a:solidFill>
                  <a:schemeClr val="tx2"/>
                </a:solidFill>
                <a:latin typeface="Times New Roman" pitchFamily="18" charset="0"/>
                <a:cs typeface="Times New Roman" pitchFamily="18" charset="0"/>
              </a:rPr>
              <a:t> }</a:t>
            </a:r>
          </a:p>
        </p:txBody>
      </p:sp>
      <p:sp>
        <p:nvSpPr>
          <p:cNvPr id="11" name="TextBox 10"/>
          <p:cNvSpPr txBox="1"/>
          <p:nvPr/>
        </p:nvSpPr>
        <p:spPr>
          <a:xfrm>
            <a:off x="4624251" y="4990012"/>
            <a:ext cx="1776549"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latin typeface="Times New Roman" pitchFamily="18" charset="0"/>
                <a:cs typeface="Times New Roman" pitchFamily="18" charset="0"/>
              </a:rPr>
              <a:t>Flow di</a:t>
            </a:r>
            <a:r>
              <a:rPr lang="en-IN" sz="1600" dirty="0">
                <a:solidFill>
                  <a:schemeClr val="tx2"/>
                </a:solidFill>
                <a:latin typeface="Times New Roman" pitchFamily="18" charset="0"/>
                <a:cs typeface="Times New Roman" pitchFamily="18" charset="0"/>
              </a:rPr>
              <a:t>agram</a:t>
            </a:r>
            <a:endParaRPr lang="en-IN" sz="1600" dirty="0">
              <a:latin typeface="Times New Roman" pitchFamily="18" charset="0"/>
              <a:cs typeface="Times New Roman" pitchFamily="18" charset="0"/>
            </a:endParaRPr>
          </a:p>
        </p:txBody>
      </p:sp>
      <p:pic>
        <p:nvPicPr>
          <p:cNvPr id="9" name="Picture 8" descr="If Else Statement"/>
          <p:cNvPicPr/>
          <p:nvPr/>
        </p:nvPicPr>
        <p:blipFill>
          <a:blip r:embed="rId2">
            <a:extLst>
              <a:ext uri="{28A0092B-C50C-407E-A947-70E740481C1C}">
                <a14:useLocalDpi xmlns:a14="http://schemas.microsoft.com/office/drawing/2010/main" val="0"/>
              </a:ext>
            </a:extLst>
          </a:blip>
          <a:srcRect/>
          <a:stretch>
            <a:fillRect/>
          </a:stretch>
        </p:blipFill>
        <p:spPr bwMode="auto">
          <a:xfrm>
            <a:off x="666206" y="3389403"/>
            <a:ext cx="3226525" cy="3233466"/>
          </a:xfrm>
          <a:prstGeom prst="rect">
            <a:avLst/>
          </a:prstGeom>
          <a:noFill/>
          <a:ln>
            <a:noFill/>
          </a:ln>
        </p:spPr>
      </p:pic>
      <p:pic>
        <p:nvPicPr>
          <p:cNvPr id="10" name="Picture 9">
            <a:extLst>
              <a:ext uri="{FF2B5EF4-FFF2-40B4-BE49-F238E27FC236}">
                <a16:creationId xmlns:a16="http://schemas.microsoft.com/office/drawing/2014/main" id="{C27A8723-82FB-A567-F806-863B8C89A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9" y="0"/>
            <a:ext cx="1155701" cy="707886"/>
          </a:xfrm>
          <a:prstGeom prst="rect">
            <a:avLst/>
          </a:prstGeom>
        </p:spPr>
      </p:pic>
    </p:spTree>
    <p:extLst>
      <p:ext uri="{BB962C8B-B14F-4D97-AF65-F5344CB8AC3E}">
        <p14:creationId xmlns:p14="http://schemas.microsoft.com/office/powerpoint/2010/main" val="1045653573"/>
      </p:ext>
    </p:extLst>
  </p:cSld>
  <p:clrMapOvr>
    <a:masterClrMapping/>
  </p:clrMapOvr>
  <mc:AlternateContent xmlns:mc="http://schemas.openxmlformats.org/markup-compatibility/2006" xmlns:p14="http://schemas.microsoft.com/office/powerpoint/2010/main">
    <mc:Choice Requires="p14">
      <p:transition spd="slow" p14:dur="2000" advTm="113415"/>
    </mc:Choice>
    <mc:Fallback xmlns="">
      <p:transition spd="slow" advTm="113415"/>
    </mc:Fallback>
  </mc:AlternateContent>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2278</TotalTime>
  <Words>869</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Cambria</vt:lpstr>
      <vt:lpstr>Lucida Calligraphy</vt:lpstr>
      <vt:lpstr>Times New Roman</vt:lpstr>
      <vt:lpstr>Trebuchet MS</vt:lpstr>
      <vt:lpstr>Wingdings</vt:lpstr>
      <vt:lpstr>Wingdings 3</vt:lpstr>
      <vt:lpstr>Facet</vt:lpstr>
      <vt:lpstr>PowerPoint Presentation</vt:lpstr>
      <vt:lpstr>Topic of Interest </vt:lpstr>
      <vt:lpstr>Access specifiers </vt:lpstr>
      <vt:lpstr>Access Control Modifiers:</vt:lpstr>
      <vt:lpstr>Non-Access Modifiers:</vt:lpstr>
      <vt:lpstr>Operators:</vt:lpstr>
      <vt:lpstr>Control statements</vt:lpstr>
      <vt:lpstr> If statement</vt:lpstr>
      <vt:lpstr> If...else statement</vt:lpstr>
      <vt:lpstr>Nested if statement</vt:lpstr>
      <vt:lpstr> Switch statement </vt:lpstr>
      <vt:lpstr>        </vt:lpstr>
      <vt:lpstr>For loop</vt:lpstr>
      <vt:lpstr>While loop</vt:lpstr>
      <vt:lpstr>Do...while loop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Sudipta Sahana</dc:creator>
  <cp:lastModifiedBy>Sudipta Sahana</cp:lastModifiedBy>
  <cp:revision>177</cp:revision>
  <dcterms:created xsi:type="dcterms:W3CDTF">2020-05-14T16:01:03Z</dcterms:created>
  <dcterms:modified xsi:type="dcterms:W3CDTF">2023-01-31T16:09:14Z</dcterms:modified>
</cp:coreProperties>
</file>