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d0c2dcf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d0c2dcf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4ae8fca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4ae8fca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4d0c2d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4d0c2d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4d0c2dc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4d0c2dc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d0c2dc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d0c2dc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4d0c2dc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4d0c2dc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4d0c2dc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4d0c2dc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4d0c2dc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4d0c2dc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4d0c2dcf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4d0c2dcf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27B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28025" y="619225"/>
            <a:ext cx="7271100" cy="280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86775" y="1023300"/>
            <a:ext cx="6153600" cy="11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700">
                <a:solidFill>
                  <a:srgbClr val="741B47"/>
                </a:solidFill>
              </a:rPr>
              <a:t>Marketing Campaign Insights.</a:t>
            </a:r>
            <a:endParaRPr b="1" sz="4100">
              <a:solidFill>
                <a:srgbClr val="741B47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3950" y="2639050"/>
            <a:ext cx="7526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A64D79"/>
                </a:solidFill>
              </a:rPr>
              <a:t>Uncovering Key Insights Using Exploratory Data Analysis.</a:t>
            </a:r>
            <a:endParaRPr b="1" sz="2000" u="sng">
              <a:solidFill>
                <a:srgbClr val="A64D7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154450" y="4443350"/>
            <a:ext cx="46857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Adetutu Oduyemi.</a:t>
            </a:r>
            <a:endParaRPr b="1" sz="1800">
              <a:solidFill>
                <a:srgbClr val="741B47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348075" y="19517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0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1916250" y="67325"/>
            <a:ext cx="53115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Marketing Strategies and Areas for Further Analysis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22450" y="713625"/>
            <a:ext cx="8699100" cy="432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65525" y="845625"/>
            <a:ext cx="74595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741B47"/>
                </a:solidFill>
              </a:rPr>
              <a:t>Recommendations for Marketing Strategies.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Prioritize Facebook &amp; Website for cost-effective, high-ROI campaigns.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Re-evaluate Instagram &amp; YouTube to see if they need better targeting or ad creative improvements.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Consider region-specific strategies: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Miami &amp; LA have great ROI, so they could be worth more investment.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New York has high conversions but may need budget optimizations.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A/B test Google Ads to see if high CPC is justified by conversions.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Leverage Email &amp; Website for high CTR and engagement-focused campaigns.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741B47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33450" y="3043025"/>
            <a:ext cx="78771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741B47"/>
                </a:solidFill>
              </a:rPr>
              <a:t>Potential Areas for Further Analysis 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Are there spikes in engagement during holidays or sales events?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Do specific demographics prefer certain marketing channels?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Do certain ad formats (video, text, display) perform better on different channels?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Why is CPC high in Miami &amp; Google Ads? Is it due to competition, audience targeting, or keyword selection?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Are there opportunities to reduce ad spend while maintaining conversions?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Which marketing channels contribute the most to conversions along the customer journey?</a:t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8361525" y="141300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9</a:t>
            </a:r>
            <a:endParaRPr b="1" sz="2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578825" y="161425"/>
            <a:ext cx="41187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Introduction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3175" y="767400"/>
            <a:ext cx="7620900" cy="2004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741B47"/>
                </a:solidFill>
              </a:rPr>
              <a:t>OVERVIEW OF DATASET.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1.</a:t>
            </a:r>
            <a:r>
              <a:rPr lang="en" sz="900">
                <a:solidFill>
                  <a:srgbClr val="741B47"/>
                </a:solidFill>
              </a:rPr>
              <a:t>      </a:t>
            </a:r>
            <a:r>
              <a:rPr b="1" lang="en" sz="1300">
                <a:solidFill>
                  <a:srgbClr val="741B47"/>
                </a:solidFill>
              </a:rPr>
              <a:t>Dataset Size:</a:t>
            </a:r>
            <a:r>
              <a:rPr lang="en" sz="1300">
                <a:solidFill>
                  <a:srgbClr val="741B47"/>
                </a:solidFill>
              </a:rPr>
              <a:t> 200,005 entries, 5 columns and 200,006 Rows</a:t>
            </a:r>
            <a:endParaRPr sz="1300"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2.    </a:t>
            </a:r>
            <a:r>
              <a:rPr b="1" lang="en" sz="1300">
                <a:solidFill>
                  <a:srgbClr val="741B47"/>
                </a:solidFill>
              </a:rPr>
              <a:t>Unique Target Audiences and Marketing Channels: 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5 Target Audiences (Men: 18-24, Men: 25-34, Women: 25-34, Women: 35-44 and All Ages)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6 Marketing Channels (Google Ads, Youtube, Instagram, Website, Facebook and Email)</a:t>
            </a:r>
            <a:endParaRPr sz="1300"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3.</a:t>
            </a:r>
            <a:r>
              <a:rPr lang="en" sz="900">
                <a:solidFill>
                  <a:srgbClr val="741B47"/>
                </a:solidFill>
              </a:rPr>
              <a:t>      </a:t>
            </a:r>
            <a:r>
              <a:rPr b="1" lang="en" sz="1300">
                <a:solidFill>
                  <a:srgbClr val="741B47"/>
                </a:solidFill>
              </a:rPr>
              <a:t>Key Columns:</a:t>
            </a:r>
            <a:r>
              <a:rPr lang="en" sz="1300">
                <a:solidFill>
                  <a:srgbClr val="741B47"/>
                </a:solidFill>
              </a:rPr>
              <a:t> Campaign_ID, Conversion_Rate, ROI, Clicks, Impressions, Acquisiti</a:t>
            </a:r>
            <a:r>
              <a:rPr lang="en" sz="1300">
                <a:solidFill>
                  <a:srgbClr val="741B47"/>
                </a:solidFill>
              </a:rPr>
              <a:t>on_Cost</a:t>
            </a:r>
            <a:endParaRPr sz="1300"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4.</a:t>
            </a:r>
            <a:r>
              <a:rPr lang="en" sz="900">
                <a:solidFill>
                  <a:srgbClr val="741B47"/>
                </a:solidFill>
              </a:rPr>
              <a:t>      </a:t>
            </a:r>
            <a:r>
              <a:rPr b="1" lang="en" sz="1300">
                <a:solidFill>
                  <a:srgbClr val="741B47"/>
                </a:solidFill>
              </a:rPr>
              <a:t>Data Types: </a:t>
            </a:r>
            <a:r>
              <a:rPr lang="en" sz="1300">
                <a:solidFill>
                  <a:srgbClr val="741B47"/>
                </a:solidFill>
              </a:rPr>
              <a:t>2 Columns with ‘</a:t>
            </a:r>
            <a:r>
              <a:rPr b="1" lang="en" sz="1300">
                <a:solidFill>
                  <a:srgbClr val="741B47"/>
                </a:solidFill>
              </a:rPr>
              <a:t>Floating Point numbers</a:t>
            </a:r>
            <a:r>
              <a:rPr lang="en" sz="1300">
                <a:solidFill>
                  <a:srgbClr val="741B47"/>
                </a:solidFill>
              </a:rPr>
              <a:t>’ (Decimal Numbers), 4 Columns with ‘</a:t>
            </a:r>
            <a:r>
              <a:rPr b="1" lang="en" sz="1300">
                <a:solidFill>
                  <a:srgbClr val="741B47"/>
                </a:solidFill>
              </a:rPr>
              <a:t>Integer Numbers</a:t>
            </a:r>
            <a:r>
              <a:rPr lang="en" sz="1300">
                <a:solidFill>
                  <a:srgbClr val="741B47"/>
                </a:solidFill>
              </a:rPr>
              <a:t>’ (Whole numbers) and 9 Columns with ‘</a:t>
            </a:r>
            <a:r>
              <a:rPr b="1" lang="en" sz="1300">
                <a:solidFill>
                  <a:srgbClr val="741B47"/>
                </a:solidFill>
              </a:rPr>
              <a:t>Objects</a:t>
            </a:r>
            <a:r>
              <a:rPr lang="en" sz="1300">
                <a:solidFill>
                  <a:srgbClr val="741B47"/>
                </a:solidFill>
              </a:rPr>
              <a:t>’ (string/text data)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87450" y="3043025"/>
            <a:ext cx="7769100" cy="1844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741B47"/>
                </a:solidFill>
              </a:rPr>
              <a:t>ANALYSIS OBJECTIVES</a:t>
            </a:r>
            <a:endParaRPr b="1" u="sng">
              <a:solidFill>
                <a:srgbClr val="741B4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Cleaning the data: fix text columns and convert them to numbers, check for missing values, inconsistencies 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Check for outliers and make necessary corrections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Calculate key marketing metrics like CTR and CPC.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Create visualizations to understand campaign performance.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Prepare insights to guide marketing strategies and provide potential areas for further analysis.</a:t>
            </a:r>
            <a:endParaRPr sz="16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335375" y="12767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1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12650" y="134500"/>
            <a:ext cx="41187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Cleaning the Data.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09175" y="851800"/>
            <a:ext cx="8445300" cy="40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925" y="1844725"/>
            <a:ext cx="3001601" cy="289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5" y="3379700"/>
            <a:ext cx="4260849" cy="13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65525" y="1036763"/>
            <a:ext cx="3810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41B47"/>
                </a:solidFill>
              </a:rPr>
              <a:t>Potential Issues: 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The Date needs to be in the Datetime format : This was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          corrected first in Excel using “the text to  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          column” function to have the same              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          delimiter and have them all in the Date      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          format.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Acquisition_Cost Column should be in numeric format.</a:t>
            </a:r>
            <a:endParaRPr sz="13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41B47"/>
                </a:solidFill>
              </a:rPr>
              <a:t>The following codes were used to convert them: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5049250" y="821350"/>
            <a:ext cx="27000" cy="41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5266963" y="1157975"/>
            <a:ext cx="3487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The dataset was </a:t>
            </a:r>
            <a:r>
              <a:rPr lang="en" sz="1300">
                <a:solidFill>
                  <a:srgbClr val="741B47"/>
                </a:solidFill>
              </a:rPr>
              <a:t>checked</a:t>
            </a:r>
            <a:r>
              <a:rPr lang="en" sz="1300">
                <a:solidFill>
                  <a:srgbClr val="741B47"/>
                </a:solidFill>
              </a:rPr>
              <a:t> for missing values and none was gotten.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388475" y="18852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2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446975" y="94100"/>
            <a:ext cx="43824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Checking for Outliers.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09175" y="851800"/>
            <a:ext cx="8658000" cy="411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65525" y="1201349"/>
            <a:ext cx="38106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Outliers were checked in Impressions, Clicks and Acquisition Columns using the IQR Method.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Formula for IQR:</a:t>
            </a:r>
            <a:r>
              <a:rPr lang="en" sz="1300">
                <a:solidFill>
                  <a:srgbClr val="741B47"/>
                </a:solidFill>
              </a:rPr>
              <a:t> Q3 (Data [Column] * Quantile [0.25/25%]) - Q1 (Data [Column] * Quantile [0.75/75%]) =IQR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To define outliers: 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Lower bound = Q1 - 1.5 * IQR (numbers that fall below the result returns as an outlier)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Upper Bound = Q3 + 1.5 * IQR (numbers that fall above the result returns as outliers)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Result: </a:t>
            </a:r>
            <a:endParaRPr b="1"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No outliers were found.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0" y="1212169"/>
            <a:ext cx="3487500" cy="319171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8375250" y="15477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3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2380800" y="80625"/>
            <a:ext cx="43824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Calculating CTR/CPC and checking for Outliers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43000" y="774375"/>
            <a:ext cx="8658000" cy="411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8975" y="1620725"/>
            <a:ext cx="38106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CTR and CPC were calculated and its statistics too.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Calculating CTR and CPC: 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CTR = Clicks / Impressions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CPC = Acquisition_Cost / Clicks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Outliers were checked in CTR, CPC and Conversion_Rate column.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Result: 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CTR - 16141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CPC - 16045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Conversion_Rate - 0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500" y="999375"/>
            <a:ext cx="4316175" cy="2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0" r="53868" t="39072"/>
          <a:stretch/>
        </p:blipFill>
        <p:spPr>
          <a:xfrm>
            <a:off x="4295225" y="3514275"/>
            <a:ext cx="4208451" cy="12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8254800" y="181700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4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815300" y="53875"/>
            <a:ext cx="55134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Visualizations to Understand CTR/CPC by Marketing Channels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01975" y="713625"/>
            <a:ext cx="8699100" cy="432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78975" y="1620725"/>
            <a:ext cx="38106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5302" r="13870" t="22510"/>
          <a:stretch/>
        </p:blipFill>
        <p:spPr>
          <a:xfrm>
            <a:off x="578975" y="1003350"/>
            <a:ext cx="3541202" cy="1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24869" l="8101" r="26615" t="23822"/>
          <a:stretch/>
        </p:blipFill>
        <p:spPr>
          <a:xfrm>
            <a:off x="4761425" y="1036250"/>
            <a:ext cx="3826012" cy="178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10270" l="8104" r="2832" t="33515"/>
          <a:stretch/>
        </p:blipFill>
        <p:spPr>
          <a:xfrm>
            <a:off x="608175" y="3043025"/>
            <a:ext cx="7927649" cy="171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8281025" y="11437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5</a:t>
            </a:r>
            <a:endParaRPr b="1" sz="2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1680600" y="67175"/>
            <a:ext cx="57828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Visualizations to Understand ROI by Marketing Channels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34675" y="646300"/>
            <a:ext cx="8699100" cy="432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44850" y="3812225"/>
            <a:ext cx="3810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INSIGHTS</a:t>
            </a:r>
            <a:endParaRPr b="1"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Facebook has the highest ROI at 5.02%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Instagram has the lowest ROI at 4.99%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4359" l="6239" r="23972" t="34043"/>
          <a:stretch/>
        </p:blipFill>
        <p:spPr>
          <a:xfrm>
            <a:off x="497025" y="1149525"/>
            <a:ext cx="3906248" cy="2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9192" r="21169" t="22348"/>
          <a:stretch/>
        </p:blipFill>
        <p:spPr>
          <a:xfrm>
            <a:off x="4726150" y="1361688"/>
            <a:ext cx="3756575" cy="30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388475" y="22882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6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2565350" y="94100"/>
            <a:ext cx="4382400" cy="4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Location-Based Campaign Performance.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22450" y="713625"/>
            <a:ext cx="8699100" cy="432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31737" y="2674325"/>
            <a:ext cx="41763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41B47"/>
                </a:solidFill>
              </a:rPr>
              <a:t>INSIGHTS</a:t>
            </a:r>
            <a:endParaRPr b="1" sz="1200">
              <a:solidFill>
                <a:srgbClr val="741B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Char char="●"/>
            </a:pPr>
            <a:r>
              <a:rPr b="1" lang="en" sz="1200">
                <a:solidFill>
                  <a:srgbClr val="741B47"/>
                </a:solidFill>
              </a:rPr>
              <a:t>Miami &amp; Los Angeles have the highest ROI (5.01%)</a:t>
            </a:r>
            <a:r>
              <a:rPr lang="en" sz="1200">
                <a:solidFill>
                  <a:srgbClr val="741B47"/>
                </a:solidFill>
              </a:rPr>
              <a:t> → Best-performing locations.</a:t>
            </a:r>
            <a:endParaRPr sz="1200">
              <a:solidFill>
                <a:srgbClr val="741B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Char char="●"/>
            </a:pPr>
            <a:r>
              <a:rPr b="1" lang="en" sz="1200">
                <a:solidFill>
                  <a:srgbClr val="741B47"/>
                </a:solidFill>
              </a:rPr>
              <a:t>CTR is consistent (~14%) across locations</a:t>
            </a:r>
            <a:r>
              <a:rPr lang="en" sz="1200">
                <a:solidFill>
                  <a:srgbClr val="741B47"/>
                </a:solidFill>
              </a:rPr>
              <a:t> → Indicates similar engagement rates.</a:t>
            </a:r>
            <a:endParaRPr sz="1200">
              <a:solidFill>
                <a:srgbClr val="741B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Char char="●"/>
            </a:pPr>
            <a:r>
              <a:rPr b="1" lang="en" sz="1200">
                <a:solidFill>
                  <a:srgbClr val="741B47"/>
                </a:solidFill>
              </a:rPr>
              <a:t>New York has the highest conversion rate (8.02%)</a:t>
            </a:r>
            <a:r>
              <a:rPr lang="en" sz="1200">
                <a:solidFill>
                  <a:srgbClr val="741B47"/>
                </a:solidFill>
              </a:rPr>
              <a:t> → Strong audience engagement despite slightly lower ROI.</a:t>
            </a:r>
            <a:endParaRPr sz="12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b="1" lang="en" sz="1200">
                <a:solidFill>
                  <a:srgbClr val="741B47"/>
                </a:solidFill>
              </a:rPr>
              <a:t>Miami &amp; Los Angeles have the highest CPC ($32.15 &amp; $32.08)</a:t>
            </a:r>
            <a:r>
              <a:rPr lang="en" sz="1200">
                <a:solidFill>
                  <a:srgbClr val="741B47"/>
                </a:solidFill>
              </a:rPr>
              <a:t> → This could be because these locations has more high income users.</a:t>
            </a:r>
            <a:r>
              <a:rPr lang="en" sz="1300">
                <a:solidFill>
                  <a:srgbClr val="741B47"/>
                </a:solidFill>
              </a:rPr>
              <a:t> 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25150" l="5660" r="24370" t="31410"/>
          <a:stretch/>
        </p:blipFill>
        <p:spPr>
          <a:xfrm>
            <a:off x="592675" y="1063575"/>
            <a:ext cx="4054426" cy="149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9188" r="24752" t="24505"/>
          <a:stretch/>
        </p:blipFill>
        <p:spPr>
          <a:xfrm>
            <a:off x="4968450" y="1158075"/>
            <a:ext cx="3743176" cy="34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8275350" y="154775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7</a:t>
            </a:r>
            <a:endParaRPr b="1" sz="2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2380800" y="80775"/>
            <a:ext cx="4382400" cy="29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Insights to Guide Marketing Strategies.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068950" y="1319525"/>
            <a:ext cx="323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548425" y="3043025"/>
            <a:ext cx="737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22450" y="713625"/>
            <a:ext cx="8699100" cy="432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79500" y="856600"/>
            <a:ext cx="4382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741B47"/>
                </a:solidFill>
              </a:rPr>
              <a:t>Marketing Channels Performances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lang="en" sz="1300">
                <a:solidFill>
                  <a:srgbClr val="741B47"/>
                </a:solidFill>
              </a:rPr>
              <a:t>The most cost-effective platforms are</a:t>
            </a:r>
            <a:r>
              <a:rPr b="1" lang="en" sz="1300">
                <a:solidFill>
                  <a:srgbClr val="741B47"/>
                </a:solidFill>
              </a:rPr>
              <a:t> Facebook and Website </a:t>
            </a:r>
            <a:r>
              <a:rPr lang="en" sz="1300">
                <a:solidFill>
                  <a:srgbClr val="741B47"/>
                </a:solidFill>
              </a:rPr>
              <a:t>with the highest ROI : 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b="1" lang="en" sz="1300">
                <a:solidFill>
                  <a:srgbClr val="741B47"/>
                </a:solidFill>
              </a:rPr>
              <a:t>Instagram &amp; YouTube</a:t>
            </a:r>
            <a:r>
              <a:rPr lang="en" sz="1300">
                <a:solidFill>
                  <a:srgbClr val="741B47"/>
                </a:solidFill>
              </a:rPr>
              <a:t> had </a:t>
            </a:r>
            <a:r>
              <a:rPr b="1" lang="en" sz="1300">
                <a:solidFill>
                  <a:srgbClr val="741B47"/>
                </a:solidFill>
              </a:rPr>
              <a:t>lower ROI</a:t>
            </a:r>
            <a:r>
              <a:rPr lang="en" sz="1300">
                <a:solidFill>
                  <a:srgbClr val="741B47"/>
                </a:solidFill>
              </a:rPr>
              <a:t>, suggesting less efficient spending.</a:t>
            </a:r>
            <a:endParaRPr sz="1300">
              <a:solidFill>
                <a:srgbClr val="741B4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AutoNum type="arabicPeriod"/>
            </a:pPr>
            <a:r>
              <a:rPr b="1" lang="en" sz="1300">
                <a:solidFill>
                  <a:srgbClr val="741B47"/>
                </a:solidFill>
              </a:rPr>
              <a:t>CTR Trends:</a:t>
            </a:r>
            <a:r>
              <a:rPr lang="en" sz="1300">
                <a:solidFill>
                  <a:srgbClr val="741B47"/>
                </a:solidFill>
              </a:rPr>
              <a:t> </a:t>
            </a:r>
            <a:r>
              <a:rPr b="1" lang="en" sz="1300">
                <a:solidFill>
                  <a:srgbClr val="741B47"/>
                </a:solidFill>
              </a:rPr>
              <a:t>Email &amp; Website had the highest CTR</a:t>
            </a:r>
            <a:r>
              <a:rPr lang="en" sz="1300">
                <a:solidFill>
                  <a:srgbClr val="741B47"/>
                </a:solidFill>
              </a:rPr>
              <a:t>, meaning they engaged users the most.</a:t>
            </a:r>
            <a:endParaRPr sz="13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41B47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85750" y="2625625"/>
            <a:ext cx="36759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741B47"/>
                </a:solidFill>
              </a:rPr>
              <a:t>Cost Per Click (CPC) Insights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1B47"/>
                </a:solidFill>
              </a:rPr>
              <a:t>Google Ads</a:t>
            </a:r>
            <a:r>
              <a:rPr lang="en" sz="1300">
                <a:solidFill>
                  <a:srgbClr val="741B47"/>
                </a:solidFill>
              </a:rPr>
              <a:t> has high CPC and also high ROI,  meaning it could be worth the investment.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761900" y="1063925"/>
            <a:ext cx="3752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741B47"/>
                </a:solidFill>
              </a:rPr>
              <a:t>Location-Based Trends</a:t>
            </a:r>
            <a:endParaRPr b="1" u="sng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1B47"/>
                </a:solidFill>
              </a:rPr>
              <a:t>1</a:t>
            </a:r>
            <a:r>
              <a:rPr lang="en" sz="1300">
                <a:solidFill>
                  <a:srgbClr val="741B47"/>
                </a:solidFill>
              </a:rPr>
              <a:t>. </a:t>
            </a:r>
            <a:r>
              <a:rPr b="1" lang="en" sz="1300">
                <a:solidFill>
                  <a:srgbClr val="741B47"/>
                </a:solidFill>
              </a:rPr>
              <a:t>Miami &amp; Los Angeles</a:t>
            </a:r>
            <a:r>
              <a:rPr lang="en" sz="1300">
                <a:solidFill>
                  <a:srgbClr val="741B47"/>
                </a:solidFill>
              </a:rPr>
              <a:t> showed </a:t>
            </a:r>
            <a:r>
              <a:rPr b="1" lang="en" sz="1300">
                <a:solidFill>
                  <a:srgbClr val="741B47"/>
                </a:solidFill>
              </a:rPr>
              <a:t>higher ROI</a:t>
            </a:r>
            <a:r>
              <a:rPr lang="en" sz="1300">
                <a:solidFill>
                  <a:srgbClr val="741B47"/>
                </a:solidFill>
              </a:rPr>
              <a:t> than other cities.</a:t>
            </a:r>
            <a:br>
              <a:rPr lang="en" sz="1300">
                <a:solidFill>
                  <a:srgbClr val="741B47"/>
                </a:solidFill>
              </a:rPr>
            </a:br>
            <a:r>
              <a:rPr lang="en" sz="1300">
                <a:solidFill>
                  <a:srgbClr val="741B47"/>
                </a:solidFill>
              </a:rPr>
              <a:t>2. </a:t>
            </a:r>
            <a:r>
              <a:rPr b="1" lang="en" sz="1300">
                <a:solidFill>
                  <a:srgbClr val="741B47"/>
                </a:solidFill>
              </a:rPr>
              <a:t>New York had the highest Conversion Rate</a:t>
            </a:r>
            <a:r>
              <a:rPr lang="en" sz="1300">
                <a:solidFill>
                  <a:srgbClr val="741B47"/>
                </a:solidFill>
              </a:rPr>
              <a:t> but slightly lower ROI, meaning users clicked &amp; converted more but at a higher cost.</a:t>
            </a:r>
            <a:br>
              <a:rPr lang="en" sz="1300">
                <a:solidFill>
                  <a:srgbClr val="741B47"/>
                </a:solidFill>
              </a:rPr>
            </a:br>
            <a:r>
              <a:rPr lang="en" sz="1300">
                <a:solidFill>
                  <a:srgbClr val="741B47"/>
                </a:solidFill>
              </a:rPr>
              <a:t>3. </a:t>
            </a:r>
            <a:r>
              <a:rPr b="1" lang="en" sz="1300">
                <a:solidFill>
                  <a:srgbClr val="741B47"/>
                </a:solidFill>
              </a:rPr>
              <a:t>CPC was highest in Miami</a:t>
            </a:r>
            <a:r>
              <a:rPr lang="en" sz="1300">
                <a:solidFill>
                  <a:srgbClr val="741B47"/>
                </a:solidFill>
              </a:rPr>
              <a:t>, meaning ad competition may be stronger in that region.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3650" y="3554550"/>
            <a:ext cx="78567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1300" u="sng">
                <a:solidFill>
                  <a:srgbClr val="741B47"/>
                </a:solidFill>
              </a:rPr>
              <a:t>Conversion Rate Trends</a:t>
            </a:r>
            <a:endParaRPr b="1" sz="1300" u="sng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1. </a:t>
            </a:r>
            <a:r>
              <a:rPr b="1" lang="en" sz="1300">
                <a:solidFill>
                  <a:srgbClr val="741B47"/>
                </a:solidFill>
              </a:rPr>
              <a:t>New York had the best conversion rates</a:t>
            </a:r>
            <a:r>
              <a:rPr lang="en" sz="1300">
                <a:solidFill>
                  <a:srgbClr val="741B47"/>
                </a:solidFill>
              </a:rPr>
              <a:t>, meaning campaigns performed well there.</a:t>
            </a:r>
            <a:br>
              <a:rPr lang="en" sz="1300">
                <a:solidFill>
                  <a:srgbClr val="741B47"/>
                </a:solidFill>
              </a:rPr>
            </a:br>
            <a:r>
              <a:rPr lang="en" sz="1300">
                <a:solidFill>
                  <a:srgbClr val="741B47"/>
                </a:solidFill>
              </a:rPr>
              <a:t>2. Despite high CTR, </a:t>
            </a:r>
            <a:r>
              <a:rPr b="1" lang="en" sz="1300">
                <a:solidFill>
                  <a:srgbClr val="741B47"/>
                </a:solidFill>
              </a:rPr>
              <a:t>YouTube &amp; Instagram had lower conversion rates</a:t>
            </a:r>
            <a:r>
              <a:rPr lang="en" sz="1300">
                <a:solidFill>
                  <a:srgbClr val="741B47"/>
                </a:solidFill>
              </a:rPr>
              <a:t>, meaning clicks didn’t always turn into sales.</a:t>
            </a:r>
            <a:br>
              <a:rPr lang="en" sz="1300">
                <a:solidFill>
                  <a:srgbClr val="741B47"/>
                </a:solidFill>
              </a:rPr>
            </a:br>
            <a:r>
              <a:rPr lang="en" sz="1300">
                <a:solidFill>
                  <a:srgbClr val="741B47"/>
                </a:solidFill>
              </a:rPr>
              <a:t>3. </a:t>
            </a:r>
            <a:r>
              <a:rPr b="1" lang="en" sz="1300">
                <a:solidFill>
                  <a:srgbClr val="741B47"/>
                </a:solidFill>
              </a:rPr>
              <a:t>Miami has</a:t>
            </a:r>
            <a:r>
              <a:rPr lang="en" sz="1300">
                <a:solidFill>
                  <a:srgbClr val="741B47"/>
                </a:solidFill>
              </a:rPr>
              <a:t> </a:t>
            </a:r>
            <a:r>
              <a:rPr b="1" lang="en" sz="1300">
                <a:solidFill>
                  <a:srgbClr val="741B47"/>
                </a:solidFill>
              </a:rPr>
              <a:t>high ROI </a:t>
            </a:r>
            <a:r>
              <a:rPr lang="en" sz="1300">
                <a:solidFill>
                  <a:srgbClr val="741B47"/>
                </a:solidFill>
              </a:rPr>
              <a:t>despite its low CTR, even with a low engagement </a:t>
            </a:r>
            <a:r>
              <a:rPr lang="en" sz="1300">
                <a:solidFill>
                  <a:srgbClr val="741B47"/>
                </a:solidFill>
              </a:rPr>
              <a:t>it still generated profits. </a:t>
            </a:r>
            <a:endParaRPr sz="13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361525" y="141300"/>
            <a:ext cx="646200" cy="48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8</a:t>
            </a:r>
            <a:endParaRPr b="1" sz="23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