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5CCDE2-EB37-4739-8493-05B727431F10}" v="62" dt="2025-05-20T13:47:06.247"/>
    <p1510:client id="{8496733B-8C0A-48FD-B953-F8F8BBD47436}" v="30" dt="2025-05-20T15:55:35.292"/>
    <p1510:client id="{BCC06C01-C99E-4CDE-BE6F-5DD16FCB0E1B}" v="196" dt="2025-05-20T13:57:26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  <a:ea typeface="+mj-lt"/>
                <a:cs typeface="+mj-lt"/>
              </a:rPr>
              <a:t>Kuzey Kıbrıs Türk Cumhuriyeti</a:t>
            </a:r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4" name="Picture 3" descr="A red and white flag with a star and crescent moon&#10;&#10;AI-generated content may be incorrect.">
            <a:extLst>
              <a:ext uri="{FF2B5EF4-FFF2-40B4-BE49-F238E27FC236}">
                <a16:creationId xmlns:a16="http://schemas.microsoft.com/office/drawing/2014/main" id="{EFC25C36-D1AE-A79C-2586-A10756398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2502852"/>
            <a:ext cx="4141760" cy="2766695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AF1B-B30A-5A13-05AB-8E65AC00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                          💱 </a:t>
            </a:r>
            <a:r>
              <a:rPr lang="en-US" b="1" dirty="0"/>
              <a:t>Para </a:t>
            </a:r>
            <a:r>
              <a:rPr lang="en-US" b="1" dirty="0" err="1"/>
              <a:t>Birimi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2A10E-E5CB-1FF0-5FB7-83764EE84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8" y="2079625"/>
            <a:ext cx="10349948" cy="29598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💱 </a:t>
            </a:r>
            <a:r>
              <a:rPr lang="en-US" sz="4000" b="1" dirty="0">
                <a:solidFill>
                  <a:srgbClr val="000000"/>
                </a:solidFill>
              </a:rPr>
              <a:t>Para </a:t>
            </a:r>
            <a:r>
              <a:rPr lang="en-US" sz="4000" b="1" err="1">
                <a:solidFill>
                  <a:srgbClr val="000000"/>
                </a:solidFill>
              </a:rPr>
              <a:t>Birimi</a:t>
            </a:r>
            <a:r>
              <a:rPr lang="en-US" sz="4000" b="1" dirty="0">
                <a:solidFill>
                  <a:srgbClr val="000000"/>
                </a:solidFill>
              </a:rPr>
              <a:t>:</a:t>
            </a:r>
            <a:endParaRPr lang="en-US" sz="4000" dirty="0">
              <a:solidFill>
                <a:srgbClr val="000000"/>
              </a:solidFill>
            </a:endParaRPr>
          </a:p>
          <a:p>
            <a:r>
              <a:rPr lang="en-US" sz="4000" b="1" dirty="0">
                <a:solidFill>
                  <a:srgbClr val="000000"/>
                </a:solidFill>
              </a:rPr>
              <a:t>Türk </a:t>
            </a:r>
            <a:r>
              <a:rPr lang="en-US" sz="4000" b="1" err="1">
                <a:solidFill>
                  <a:srgbClr val="000000"/>
                </a:solidFill>
              </a:rPr>
              <a:t>Lirası</a:t>
            </a:r>
            <a:r>
              <a:rPr lang="en-US" sz="4000" b="1" dirty="0">
                <a:solidFill>
                  <a:srgbClr val="000000"/>
                </a:solidFill>
              </a:rPr>
              <a:t> (₺)</a:t>
            </a:r>
            <a:br>
              <a:rPr lang="en-US" sz="4000" b="1" dirty="0">
                <a:ea typeface="+mn-lt"/>
                <a:cs typeface="+mn-lt"/>
              </a:rPr>
            </a:br>
            <a:r>
              <a:rPr lang="en-US" sz="4000" b="1" dirty="0">
                <a:solidFill>
                  <a:srgbClr val="000000"/>
                </a:solidFill>
              </a:rPr>
              <a:t> KKTC, </a:t>
            </a:r>
            <a:r>
              <a:rPr lang="en-US" sz="4000" b="1" err="1">
                <a:solidFill>
                  <a:srgbClr val="000000"/>
                </a:solidFill>
              </a:rPr>
              <a:t>resmi</a:t>
            </a:r>
            <a:r>
              <a:rPr lang="en-US" sz="4000" b="1" dirty="0">
                <a:solidFill>
                  <a:srgbClr val="000000"/>
                </a:solidFill>
              </a:rPr>
              <a:t> </a:t>
            </a:r>
            <a:r>
              <a:rPr lang="en-US" sz="4000" b="1" err="1">
                <a:solidFill>
                  <a:srgbClr val="000000"/>
                </a:solidFill>
              </a:rPr>
              <a:t>olarak</a:t>
            </a:r>
            <a:r>
              <a:rPr lang="en-US" sz="4000" b="1" dirty="0">
                <a:solidFill>
                  <a:srgbClr val="000000"/>
                </a:solidFill>
              </a:rPr>
              <a:t> Türkiye </a:t>
            </a:r>
            <a:r>
              <a:rPr lang="en-US" sz="4000" b="1" err="1">
                <a:solidFill>
                  <a:srgbClr val="000000"/>
                </a:solidFill>
              </a:rPr>
              <a:t>Cumhuriyeti'nin</a:t>
            </a:r>
            <a:r>
              <a:rPr lang="en-US" sz="4000" b="1" dirty="0">
                <a:solidFill>
                  <a:srgbClr val="000000"/>
                </a:solidFill>
              </a:rPr>
              <a:t> para </a:t>
            </a:r>
            <a:r>
              <a:rPr lang="en-US" sz="4000" b="1" err="1">
                <a:solidFill>
                  <a:srgbClr val="000000"/>
                </a:solidFill>
              </a:rPr>
              <a:t>birimi</a:t>
            </a:r>
            <a:r>
              <a:rPr lang="en-US" sz="4000" b="1" dirty="0">
                <a:solidFill>
                  <a:srgbClr val="000000"/>
                </a:solidFill>
              </a:rPr>
              <a:t> </a:t>
            </a:r>
            <a:r>
              <a:rPr lang="en-US" sz="4000" b="1" err="1">
                <a:solidFill>
                  <a:srgbClr val="000000"/>
                </a:solidFill>
              </a:rPr>
              <a:t>olan</a:t>
            </a:r>
            <a:r>
              <a:rPr lang="en-US" sz="4000" b="1" dirty="0">
                <a:solidFill>
                  <a:srgbClr val="000000"/>
                </a:solidFill>
              </a:rPr>
              <a:t> Türk </a:t>
            </a:r>
            <a:r>
              <a:rPr lang="en-US" sz="4000" b="1" err="1">
                <a:solidFill>
                  <a:srgbClr val="000000"/>
                </a:solidFill>
              </a:rPr>
              <a:t>Lirası’nı</a:t>
            </a:r>
            <a:r>
              <a:rPr lang="en-US" sz="4000" b="1" dirty="0">
                <a:solidFill>
                  <a:srgbClr val="000000"/>
                </a:solidFill>
              </a:rPr>
              <a:t> </a:t>
            </a:r>
            <a:r>
              <a:rPr lang="en-US" sz="4000" b="1" err="1">
                <a:solidFill>
                  <a:srgbClr val="000000"/>
                </a:solidFill>
              </a:rPr>
              <a:t>kullanmaktadır</a:t>
            </a:r>
            <a:r>
              <a:rPr lang="en-US" sz="4000" b="1" dirty="0">
                <a:solidFill>
                  <a:srgbClr val="000000"/>
                </a:solidFill>
              </a:rPr>
              <a:t>.</a:t>
            </a:r>
            <a:endParaRPr lang="en-US" sz="4000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04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8163-9A12-4DFA-5E04-9764F0A1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     Din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6E0D-6000-C651-A09F-EE66BC51F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🕌 </a:t>
            </a:r>
            <a:r>
              <a:rPr lang="en-US" sz="3600" b="1" dirty="0"/>
              <a:t>Dini:</a:t>
            </a:r>
            <a:endParaRPr lang="en-US" sz="3600" dirty="0"/>
          </a:p>
          <a:p>
            <a:r>
              <a:rPr lang="en-US" sz="3600" b="1" dirty="0">
                <a:ea typeface="+mn-lt"/>
                <a:cs typeface="+mn-lt"/>
              </a:rPr>
              <a:t>İslam</a:t>
            </a:r>
            <a:br>
              <a:rPr lang="en-US" sz="3600" b="1" dirty="0">
                <a:ea typeface="+mn-lt"/>
                <a:cs typeface="+mn-lt"/>
              </a:rPr>
            </a:br>
            <a:r>
              <a:rPr lang="en-US" sz="3600" b="1" dirty="0">
                <a:ea typeface="+mn-lt"/>
                <a:cs typeface="+mn-lt"/>
              </a:rPr>
              <a:t> </a:t>
            </a:r>
            <a:r>
              <a:rPr lang="en-US" sz="3600" b="1" err="1">
                <a:ea typeface="+mn-lt"/>
                <a:cs typeface="+mn-lt"/>
              </a:rPr>
              <a:t>Nüfusun</a:t>
            </a:r>
            <a:r>
              <a:rPr lang="en-US" sz="3600" b="1" dirty="0">
                <a:ea typeface="+mn-lt"/>
                <a:cs typeface="+mn-lt"/>
              </a:rPr>
              <a:t> </a:t>
            </a:r>
            <a:r>
              <a:rPr lang="en-US" sz="3600" b="1" err="1">
                <a:ea typeface="+mn-lt"/>
                <a:cs typeface="+mn-lt"/>
              </a:rPr>
              <a:t>büyük</a:t>
            </a:r>
            <a:r>
              <a:rPr lang="en-US" sz="3600" b="1" dirty="0">
                <a:ea typeface="+mn-lt"/>
                <a:cs typeface="+mn-lt"/>
              </a:rPr>
              <a:t> </a:t>
            </a:r>
            <a:r>
              <a:rPr lang="en-US" sz="3600" b="1" err="1">
                <a:ea typeface="+mn-lt"/>
                <a:cs typeface="+mn-lt"/>
              </a:rPr>
              <a:t>çoğunluğu</a:t>
            </a:r>
            <a:r>
              <a:rPr lang="en-US" sz="3600" b="1" dirty="0">
                <a:ea typeface="+mn-lt"/>
                <a:cs typeface="+mn-lt"/>
              </a:rPr>
              <a:t> </a:t>
            </a:r>
            <a:r>
              <a:rPr lang="en-US" sz="3600" b="1" err="1">
                <a:ea typeface="+mn-lt"/>
                <a:cs typeface="+mn-lt"/>
              </a:rPr>
              <a:t>Sünni</a:t>
            </a:r>
            <a:r>
              <a:rPr lang="en-US" sz="3600" b="1" dirty="0">
                <a:ea typeface="+mn-lt"/>
                <a:cs typeface="+mn-lt"/>
              </a:rPr>
              <a:t> </a:t>
            </a:r>
            <a:r>
              <a:rPr lang="en-US" sz="3600" b="1" err="1">
                <a:ea typeface="+mn-lt"/>
                <a:cs typeface="+mn-lt"/>
              </a:rPr>
              <a:t>Müslüman</a:t>
            </a:r>
            <a:r>
              <a:rPr lang="en-US" sz="3600" err="1">
                <a:ea typeface="+mn-lt"/>
                <a:cs typeface="+mn-lt"/>
              </a:rPr>
              <a:t>dır</a:t>
            </a:r>
            <a:r>
              <a:rPr lang="en-US" sz="3600" dirty="0">
                <a:ea typeface="+mn-lt"/>
                <a:cs typeface="+mn-lt"/>
              </a:rPr>
              <a:t>. Bunun </a:t>
            </a:r>
            <a:r>
              <a:rPr lang="en-US" sz="3600" err="1">
                <a:ea typeface="+mn-lt"/>
                <a:cs typeface="+mn-lt"/>
              </a:rPr>
              <a:t>dışında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err="1">
                <a:ea typeface="+mn-lt"/>
                <a:cs typeface="+mn-lt"/>
              </a:rPr>
              <a:t>küçük</a:t>
            </a:r>
            <a:r>
              <a:rPr lang="en-US" sz="3600" dirty="0">
                <a:ea typeface="+mn-lt"/>
                <a:cs typeface="+mn-lt"/>
              </a:rPr>
              <a:t> Hristiyan (</a:t>
            </a:r>
            <a:r>
              <a:rPr lang="en-US" sz="3600" err="1">
                <a:ea typeface="+mn-lt"/>
                <a:cs typeface="+mn-lt"/>
              </a:rPr>
              <a:t>Ortodoks</a:t>
            </a:r>
            <a:r>
              <a:rPr lang="en-US" sz="3600" dirty="0">
                <a:ea typeface="+mn-lt"/>
                <a:cs typeface="+mn-lt"/>
              </a:rPr>
              <a:t>) </a:t>
            </a:r>
            <a:r>
              <a:rPr lang="en-US" sz="3600" err="1">
                <a:ea typeface="+mn-lt"/>
                <a:cs typeface="+mn-lt"/>
              </a:rPr>
              <a:t>ve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err="1">
                <a:ea typeface="+mn-lt"/>
                <a:cs typeface="+mn-lt"/>
              </a:rPr>
              <a:t>diğer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err="1">
                <a:ea typeface="+mn-lt"/>
                <a:cs typeface="+mn-lt"/>
              </a:rPr>
              <a:t>inançlara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err="1">
                <a:ea typeface="+mn-lt"/>
                <a:cs typeface="+mn-lt"/>
              </a:rPr>
              <a:t>mensup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err="1">
                <a:ea typeface="+mn-lt"/>
                <a:cs typeface="+mn-lt"/>
              </a:rPr>
              <a:t>topluluklar</a:t>
            </a:r>
            <a:r>
              <a:rPr lang="en-US" sz="3600" dirty="0">
                <a:ea typeface="+mn-lt"/>
                <a:cs typeface="+mn-lt"/>
              </a:rPr>
              <a:t> da </a:t>
            </a:r>
            <a:r>
              <a:rPr lang="en-US" sz="3600" err="1">
                <a:ea typeface="+mn-lt"/>
                <a:cs typeface="+mn-lt"/>
              </a:rPr>
              <a:t>bulunmaktadır</a:t>
            </a:r>
            <a:r>
              <a:rPr lang="en-US" sz="3600" dirty="0">
                <a:ea typeface="+mn-lt"/>
                <a:cs typeface="+mn-lt"/>
              </a:rPr>
              <a:t>. Din, </a:t>
            </a:r>
            <a:r>
              <a:rPr lang="en-US" sz="3600" err="1">
                <a:ea typeface="+mn-lt"/>
                <a:cs typeface="+mn-lt"/>
              </a:rPr>
              <a:t>gündelik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err="1">
                <a:ea typeface="+mn-lt"/>
                <a:cs typeface="+mn-lt"/>
              </a:rPr>
              <a:t>yaşamda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err="1">
                <a:ea typeface="+mn-lt"/>
                <a:cs typeface="+mn-lt"/>
              </a:rPr>
              <a:t>ılımlı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err="1">
                <a:ea typeface="+mn-lt"/>
                <a:cs typeface="+mn-lt"/>
              </a:rPr>
              <a:t>bir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err="1">
                <a:ea typeface="+mn-lt"/>
                <a:cs typeface="+mn-lt"/>
              </a:rPr>
              <a:t>şekilde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err="1">
                <a:ea typeface="+mn-lt"/>
                <a:cs typeface="+mn-lt"/>
              </a:rPr>
              <a:t>yer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err="1">
                <a:ea typeface="+mn-lt"/>
                <a:cs typeface="+mn-lt"/>
              </a:rPr>
              <a:t>alır</a:t>
            </a:r>
            <a:r>
              <a:rPr lang="en-US" sz="3600" dirty="0">
                <a:ea typeface="+mn-lt"/>
                <a:cs typeface="+mn-lt"/>
              </a:rPr>
              <a:t>; </a:t>
            </a:r>
            <a:r>
              <a:rPr lang="en-US" sz="3600" err="1">
                <a:ea typeface="+mn-lt"/>
                <a:cs typeface="+mn-lt"/>
              </a:rPr>
              <a:t>laiklik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err="1">
                <a:ea typeface="+mn-lt"/>
                <a:cs typeface="+mn-lt"/>
              </a:rPr>
              <a:t>yaygındır</a:t>
            </a:r>
            <a:r>
              <a:rPr lang="en-US" sz="3600" dirty="0">
                <a:ea typeface="+mn-lt"/>
                <a:cs typeface="+mn-lt"/>
              </a:rPr>
              <a:t>.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0236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EA3B4-0B1A-0098-6BB4-CE8328BF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Resmi Dil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780EA-9595-1683-6E81-1881A1DE7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3600" dirty="0"/>
              <a:t>🗣️ </a:t>
            </a:r>
            <a:r>
              <a:rPr lang="en-US" sz="3600" b="1" dirty="0"/>
              <a:t>Resmi Dili:</a:t>
            </a:r>
            <a:endParaRPr lang="en-US" sz="3600" dirty="0"/>
          </a:p>
          <a:p>
            <a:r>
              <a:rPr lang="en-US" sz="3600" b="1" err="1">
                <a:ea typeface="+mn-lt"/>
                <a:cs typeface="+mn-lt"/>
              </a:rPr>
              <a:t>Türkçe</a:t>
            </a:r>
            <a:br>
              <a:rPr lang="en-US" sz="3600" b="1" dirty="0">
                <a:ea typeface="+mn-lt"/>
                <a:cs typeface="+mn-lt"/>
              </a:rPr>
            </a:br>
            <a:r>
              <a:rPr lang="en-US" sz="3600" b="1" dirty="0">
                <a:ea typeface="+mn-lt"/>
                <a:cs typeface="+mn-lt"/>
              </a:rPr>
              <a:t> </a:t>
            </a:r>
            <a:r>
              <a:rPr lang="en-US" sz="3600" b="1" err="1">
                <a:ea typeface="+mn-lt"/>
                <a:cs typeface="+mn-lt"/>
              </a:rPr>
              <a:t>Halkın</a:t>
            </a:r>
            <a:r>
              <a:rPr lang="en-US" sz="3600" b="1" dirty="0">
                <a:ea typeface="+mn-lt"/>
                <a:cs typeface="+mn-lt"/>
              </a:rPr>
              <a:t> </a:t>
            </a:r>
            <a:r>
              <a:rPr lang="en-US" sz="3600" b="1" err="1">
                <a:ea typeface="+mn-lt"/>
                <a:cs typeface="+mn-lt"/>
              </a:rPr>
              <a:t>tamamına</a:t>
            </a:r>
            <a:r>
              <a:rPr lang="en-US" sz="3600" b="1" dirty="0">
                <a:ea typeface="+mn-lt"/>
                <a:cs typeface="+mn-lt"/>
              </a:rPr>
              <a:t> </a:t>
            </a:r>
            <a:r>
              <a:rPr lang="en-US" sz="3600" b="1" err="1">
                <a:ea typeface="+mn-lt"/>
                <a:cs typeface="+mn-lt"/>
              </a:rPr>
              <a:t>yakını</a:t>
            </a:r>
            <a:r>
              <a:rPr lang="en-US" sz="3600" b="1" dirty="0">
                <a:ea typeface="+mn-lt"/>
                <a:cs typeface="+mn-lt"/>
              </a:rPr>
              <a:t> </a:t>
            </a:r>
            <a:r>
              <a:rPr lang="en-US" sz="3600" b="1" err="1">
                <a:ea typeface="+mn-lt"/>
                <a:cs typeface="+mn-lt"/>
              </a:rPr>
              <a:t>Türkçe</a:t>
            </a:r>
            <a:r>
              <a:rPr lang="en-US" sz="3600" b="1" dirty="0">
                <a:ea typeface="+mn-lt"/>
                <a:cs typeface="+mn-lt"/>
              </a:rPr>
              <a:t> </a:t>
            </a:r>
            <a:r>
              <a:rPr lang="en-US" sz="3600" b="1" err="1">
                <a:ea typeface="+mn-lt"/>
                <a:cs typeface="+mn-lt"/>
              </a:rPr>
              <a:t>konuşur</a:t>
            </a:r>
            <a:r>
              <a:rPr lang="en-US" sz="3600" b="1">
                <a:ea typeface="+mn-lt"/>
                <a:cs typeface="+mn-lt"/>
              </a:rPr>
              <a:t>. </a:t>
            </a:r>
            <a:r>
              <a:rPr lang="en-US" sz="3600" b="1" err="1">
                <a:ea typeface="+mn-lt"/>
                <a:cs typeface="+mn-lt"/>
              </a:rPr>
              <a:t>İngilizce</a:t>
            </a:r>
            <a:r>
              <a:rPr lang="en-US" sz="3600" b="1" dirty="0">
                <a:ea typeface="+mn-lt"/>
                <a:cs typeface="+mn-lt"/>
              </a:rPr>
              <a:t> </a:t>
            </a:r>
            <a:r>
              <a:rPr lang="en-US" sz="3600" b="1" err="1">
                <a:ea typeface="+mn-lt"/>
                <a:cs typeface="+mn-lt"/>
              </a:rPr>
              <a:t>ise</a:t>
            </a:r>
            <a:r>
              <a:rPr lang="en-US" sz="3600" b="1" dirty="0">
                <a:ea typeface="+mn-lt"/>
                <a:cs typeface="+mn-lt"/>
              </a:rPr>
              <a:t> </a:t>
            </a:r>
            <a:r>
              <a:rPr lang="en-US" sz="3600" b="1" err="1">
                <a:ea typeface="+mn-lt"/>
                <a:cs typeface="+mn-lt"/>
              </a:rPr>
              <a:t>yaygın</a:t>
            </a:r>
            <a:r>
              <a:rPr lang="en-US" sz="3600" b="1" dirty="0">
                <a:ea typeface="+mn-lt"/>
                <a:cs typeface="+mn-lt"/>
              </a:rPr>
              <a:t> </a:t>
            </a:r>
            <a:r>
              <a:rPr lang="en-US" sz="3600" b="1" err="1">
                <a:ea typeface="+mn-lt"/>
                <a:cs typeface="+mn-lt"/>
              </a:rPr>
              <a:t>olarak</a:t>
            </a:r>
            <a:r>
              <a:rPr lang="en-US" sz="3600" b="1" dirty="0">
                <a:ea typeface="+mn-lt"/>
                <a:cs typeface="+mn-lt"/>
              </a:rPr>
              <a:t> </a:t>
            </a:r>
            <a:r>
              <a:rPr lang="en-US" sz="3600" b="1" err="1">
                <a:ea typeface="+mn-lt"/>
                <a:cs typeface="+mn-lt"/>
              </a:rPr>
              <a:t>ikinci</a:t>
            </a:r>
            <a:r>
              <a:rPr lang="en-US" sz="3600" b="1" dirty="0">
                <a:ea typeface="+mn-lt"/>
                <a:cs typeface="+mn-lt"/>
              </a:rPr>
              <a:t> </a:t>
            </a:r>
            <a:r>
              <a:rPr lang="en-US" sz="3600" b="1" err="1">
                <a:ea typeface="+mn-lt"/>
                <a:cs typeface="+mn-lt"/>
              </a:rPr>
              <a:t>dil</a:t>
            </a:r>
            <a:r>
              <a:rPr lang="en-US" sz="3600" b="1" dirty="0">
                <a:ea typeface="+mn-lt"/>
                <a:cs typeface="+mn-lt"/>
              </a:rPr>
              <a:t> </a:t>
            </a:r>
            <a:r>
              <a:rPr lang="en-US" sz="3600" b="1" err="1">
                <a:ea typeface="+mn-lt"/>
                <a:cs typeface="+mn-lt"/>
              </a:rPr>
              <a:t>olarak</a:t>
            </a:r>
            <a:r>
              <a:rPr lang="en-US" sz="3600" b="1" dirty="0">
                <a:ea typeface="+mn-lt"/>
                <a:cs typeface="+mn-lt"/>
              </a:rPr>
              <a:t> </a:t>
            </a:r>
            <a:r>
              <a:rPr lang="en-US" sz="3600" b="1" err="1">
                <a:ea typeface="+mn-lt"/>
                <a:cs typeface="+mn-lt"/>
              </a:rPr>
              <a:t>kullanılır</a:t>
            </a:r>
            <a:r>
              <a:rPr lang="en-US" sz="3600" b="1">
                <a:ea typeface="+mn-lt"/>
                <a:cs typeface="+mn-lt"/>
              </a:rPr>
              <a:t> (</a:t>
            </a:r>
            <a:r>
              <a:rPr lang="en-US" sz="3600" b="1" err="1">
                <a:ea typeface="+mn-lt"/>
                <a:cs typeface="+mn-lt"/>
              </a:rPr>
              <a:t>özellikle</a:t>
            </a:r>
            <a:r>
              <a:rPr lang="en-US" sz="3600" b="1" dirty="0">
                <a:ea typeface="+mn-lt"/>
                <a:cs typeface="+mn-lt"/>
              </a:rPr>
              <a:t> </a:t>
            </a:r>
            <a:r>
              <a:rPr lang="en-US" sz="3600" b="1" err="1">
                <a:ea typeface="+mn-lt"/>
                <a:cs typeface="+mn-lt"/>
              </a:rPr>
              <a:t>turizm</a:t>
            </a:r>
            <a:r>
              <a:rPr lang="en-US" sz="3600" b="1" dirty="0">
                <a:ea typeface="+mn-lt"/>
                <a:cs typeface="+mn-lt"/>
              </a:rPr>
              <a:t> </a:t>
            </a:r>
            <a:r>
              <a:rPr lang="en-US" sz="3600" b="1" err="1">
                <a:ea typeface="+mn-lt"/>
                <a:cs typeface="+mn-lt"/>
              </a:rPr>
              <a:t>ve</a:t>
            </a:r>
            <a:r>
              <a:rPr lang="en-US" sz="3600" b="1" dirty="0">
                <a:ea typeface="+mn-lt"/>
                <a:cs typeface="+mn-lt"/>
              </a:rPr>
              <a:t> </a:t>
            </a:r>
            <a:r>
              <a:rPr lang="en-US" sz="3600" b="1" err="1">
                <a:ea typeface="+mn-lt"/>
                <a:cs typeface="+mn-lt"/>
              </a:rPr>
              <a:t>eğitim</a:t>
            </a:r>
            <a:r>
              <a:rPr lang="en-US" sz="3600" b="1" dirty="0">
                <a:ea typeface="+mn-lt"/>
                <a:cs typeface="+mn-lt"/>
              </a:rPr>
              <a:t> </a:t>
            </a:r>
            <a:r>
              <a:rPr lang="en-US" sz="3600" b="1" err="1">
                <a:ea typeface="+mn-lt"/>
                <a:cs typeface="+mn-lt"/>
              </a:rPr>
              <a:t>alanlarında</a:t>
            </a:r>
            <a:r>
              <a:rPr lang="en-US" sz="3600" b="1">
                <a:ea typeface="+mn-lt"/>
                <a:cs typeface="+mn-lt"/>
              </a:rPr>
              <a:t>). </a:t>
            </a:r>
            <a:r>
              <a:rPr lang="en-US" sz="3600" b="1" err="1">
                <a:ea typeface="+mn-lt"/>
                <a:cs typeface="+mn-lt"/>
              </a:rPr>
              <a:t>İngilizce</a:t>
            </a:r>
            <a:r>
              <a:rPr lang="en-US" sz="3600" b="1" dirty="0">
                <a:ea typeface="+mn-lt"/>
                <a:cs typeface="+mn-lt"/>
              </a:rPr>
              <a:t> </a:t>
            </a:r>
            <a:r>
              <a:rPr lang="en-US" sz="3600" b="1" err="1">
                <a:ea typeface="+mn-lt"/>
                <a:cs typeface="+mn-lt"/>
              </a:rPr>
              <a:t>bilen</a:t>
            </a:r>
            <a:r>
              <a:rPr lang="en-US" sz="3600" b="1" dirty="0">
                <a:ea typeface="+mn-lt"/>
                <a:cs typeface="+mn-lt"/>
              </a:rPr>
              <a:t> </a:t>
            </a:r>
            <a:r>
              <a:rPr lang="en-US" sz="3600" b="1" err="1">
                <a:ea typeface="+mn-lt"/>
                <a:cs typeface="+mn-lt"/>
              </a:rPr>
              <a:t>kişi</a:t>
            </a:r>
            <a:r>
              <a:rPr lang="en-US" sz="3600" b="1" dirty="0">
                <a:ea typeface="+mn-lt"/>
                <a:cs typeface="+mn-lt"/>
              </a:rPr>
              <a:t> </a:t>
            </a:r>
            <a:r>
              <a:rPr lang="en-US" sz="3600" b="1" err="1">
                <a:ea typeface="+mn-lt"/>
                <a:cs typeface="+mn-lt"/>
              </a:rPr>
              <a:t>oranı</a:t>
            </a:r>
            <a:r>
              <a:rPr lang="en-US" sz="3600" b="1" dirty="0">
                <a:ea typeface="+mn-lt"/>
                <a:cs typeface="+mn-lt"/>
              </a:rPr>
              <a:t> </a:t>
            </a:r>
            <a:r>
              <a:rPr lang="en-US" sz="3600" b="1" err="1">
                <a:ea typeface="+mn-lt"/>
                <a:cs typeface="+mn-lt"/>
              </a:rPr>
              <a:t>yüksektir</a:t>
            </a:r>
            <a:r>
              <a:rPr lang="en-US" sz="3600" b="1">
                <a:ea typeface="+mn-lt"/>
                <a:cs typeface="+mn-lt"/>
              </a:rPr>
              <a:t>.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9868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41C8-AE51-DF9F-4385-BCA86FF1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Aptos"/>
              </a:rPr>
              <a:t>                                                Türkiye </a:t>
            </a:r>
            <a:r>
              <a:rPr lang="en-US" sz="2800" b="1" dirty="0" err="1">
                <a:latin typeface="Aptos"/>
              </a:rPr>
              <a:t>ile</a:t>
            </a:r>
            <a:r>
              <a:rPr lang="en-US" sz="2800" b="1" dirty="0">
                <a:latin typeface="Aptos"/>
              </a:rPr>
              <a:t> </a:t>
            </a:r>
            <a:r>
              <a:rPr lang="en-US" sz="2800" b="1" dirty="0" err="1">
                <a:latin typeface="Aptos"/>
              </a:rPr>
              <a:t>İlişkisi</a:t>
            </a:r>
            <a:endParaRPr lang="en-US" sz="2800" b="1" dirty="0">
              <a:latin typeface="Apto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39104-1BF6-A4FF-F94D-E03A68109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/>
              <a:t>Türkiye </a:t>
            </a:r>
            <a:r>
              <a:rPr lang="en-US" b="1" dirty="0" err="1"/>
              <a:t>ile</a:t>
            </a:r>
            <a:r>
              <a:rPr lang="en-US" b="1" dirty="0"/>
              <a:t> </a:t>
            </a:r>
            <a:r>
              <a:rPr lang="en-US" b="1" dirty="0" err="1"/>
              <a:t>İlişkisi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KKTC, </a:t>
            </a:r>
            <a:r>
              <a:rPr lang="en-US" b="1" dirty="0">
                <a:ea typeface="+mn-lt"/>
                <a:cs typeface="+mn-lt"/>
              </a:rPr>
              <a:t>1983 </a:t>
            </a:r>
            <a:r>
              <a:rPr lang="en-US" b="1" dirty="0" err="1">
                <a:ea typeface="+mn-lt"/>
                <a:cs typeface="+mn-lt"/>
              </a:rPr>
              <a:t>yılında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tek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taraflı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olarak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bağımsızlığını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ilan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etmiştir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ancak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yalnızca</a:t>
            </a:r>
            <a:r>
              <a:rPr lang="en-US" b="1" dirty="0">
                <a:ea typeface="+mn-lt"/>
                <a:cs typeface="+mn-lt"/>
              </a:rPr>
              <a:t> Türkiye </a:t>
            </a:r>
            <a:r>
              <a:rPr lang="en-US" b="1" dirty="0" err="1">
                <a:ea typeface="+mn-lt"/>
                <a:cs typeface="+mn-lt"/>
              </a:rPr>
              <a:t>tarafından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tanınmaktadır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Türkiye, </a:t>
            </a:r>
            <a:r>
              <a:rPr lang="en-US" dirty="0" err="1">
                <a:ea typeface="+mn-lt"/>
                <a:cs typeface="+mn-lt"/>
              </a:rPr>
              <a:t>KKTC’nin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büyük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siyasi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askeri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ekonomik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destekçisidir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Türkiye’den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KKTC’ye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düzenli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olarak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yardım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altyapı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yatırımı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askerî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destek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sağlanmaktadır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KKTC’de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Türk </a:t>
            </a:r>
            <a:r>
              <a:rPr lang="en-US" b="1" dirty="0" err="1">
                <a:ea typeface="+mn-lt"/>
                <a:cs typeface="+mn-lt"/>
              </a:rPr>
              <a:t>Silahlı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Kuvvetleri’ne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bağlı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birlikler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bulunmaktadır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İki </a:t>
            </a:r>
            <a:r>
              <a:rPr lang="en-US" dirty="0" err="1">
                <a:ea typeface="+mn-lt"/>
                <a:cs typeface="+mn-lt"/>
              </a:rPr>
              <a:t>ülke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arasında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pasaport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zorunluluğu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yoktur</a:t>
            </a:r>
            <a:r>
              <a:rPr lang="en-US" dirty="0">
                <a:ea typeface="+mn-lt"/>
                <a:cs typeface="+mn-lt"/>
              </a:rPr>
              <a:t>; </a:t>
            </a:r>
            <a:r>
              <a:rPr lang="en-US" dirty="0" err="1">
                <a:ea typeface="+mn-lt"/>
                <a:cs typeface="+mn-lt"/>
              </a:rPr>
              <a:t>sadece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kimlikle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giriş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mümkündür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3" descr="A red flag with a white crescent and a star&#10;&#10;AI-generated content may be incorrect.">
            <a:extLst>
              <a:ext uri="{FF2B5EF4-FFF2-40B4-BE49-F238E27FC236}">
                <a16:creationId xmlns:a16="http://schemas.microsoft.com/office/drawing/2014/main" id="{79729CE0-42BD-9057-5785-70FEEA985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678" y="226854"/>
            <a:ext cx="1578429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314C-A002-2C66-E5C3-B4F4D10F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-31115"/>
            <a:ext cx="10515600" cy="1325563"/>
          </a:xfrm>
        </p:spPr>
        <p:txBody>
          <a:bodyPr/>
          <a:lstStyle/>
          <a:p>
            <a:r>
              <a:rPr lang="en-US" dirty="0"/>
              <a:t>                                       TOP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62E51-909C-9952-5F63-CC36A4B84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20" y="626745"/>
            <a:ext cx="6055360" cy="413797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err="1">
                <a:latin typeface="Calibri"/>
                <a:ea typeface="+mn-lt"/>
                <a:cs typeface="+mn-lt"/>
              </a:rPr>
              <a:t>Girne</a:t>
            </a:r>
            <a:r>
              <a:rPr lang="en-US" sz="1600" b="1" dirty="0">
                <a:latin typeface="Calibri"/>
                <a:ea typeface="+mn-lt"/>
                <a:cs typeface="+mn-lt"/>
              </a:rPr>
              <a:t> Kalesi (</a:t>
            </a:r>
            <a:r>
              <a:rPr lang="en-US" sz="1600" b="1" err="1">
                <a:latin typeface="Calibri"/>
                <a:ea typeface="+mn-lt"/>
                <a:cs typeface="+mn-lt"/>
              </a:rPr>
              <a:t>Girne</a:t>
            </a:r>
            <a:r>
              <a:rPr lang="en-US" sz="1600" b="1" dirty="0">
                <a:latin typeface="Calibri"/>
                <a:ea typeface="+mn-lt"/>
                <a:cs typeface="+mn-lt"/>
              </a:rPr>
              <a:t>)</a:t>
            </a:r>
            <a:endParaRPr lang="en-US" sz="1600" dirty="0">
              <a:latin typeface="Calibri"/>
              <a:ea typeface="Calibri"/>
              <a:cs typeface="Calibri"/>
            </a:endParaRPr>
          </a:p>
          <a:p>
            <a:r>
              <a:rPr lang="en-US" sz="1600" dirty="0">
                <a:latin typeface="Calibri"/>
                <a:ea typeface="+mn-lt"/>
                <a:cs typeface="+mn-lt"/>
              </a:rPr>
              <a:t>Limana </a:t>
            </a:r>
            <a:r>
              <a:rPr lang="en-US" sz="1600" err="1">
                <a:latin typeface="Calibri"/>
                <a:ea typeface="+mn-lt"/>
                <a:cs typeface="+mn-lt"/>
              </a:rPr>
              <a:t>bakan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bu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tarihi</a:t>
            </a:r>
            <a:r>
              <a:rPr lang="en-US" sz="1600" dirty="0">
                <a:latin typeface="Calibri"/>
                <a:ea typeface="+mn-lt"/>
                <a:cs typeface="+mn-lt"/>
              </a:rPr>
              <a:t> kale, </a:t>
            </a:r>
            <a:r>
              <a:rPr lang="en-US" sz="1600" err="1">
                <a:latin typeface="Calibri"/>
                <a:ea typeface="+mn-lt"/>
                <a:cs typeface="+mn-lt"/>
              </a:rPr>
              <a:t>Bizans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dönemine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kadar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uzanır</a:t>
            </a:r>
            <a:r>
              <a:rPr lang="en-US" sz="1600" dirty="0">
                <a:latin typeface="Calibri"/>
                <a:ea typeface="+mn-lt"/>
                <a:cs typeface="+mn-lt"/>
              </a:rPr>
              <a:t>.</a:t>
            </a:r>
            <a:endParaRPr lang="en-US" sz="1600" dirty="0">
              <a:latin typeface="Calibri"/>
              <a:ea typeface="Calibri"/>
              <a:cs typeface="Calibri"/>
            </a:endParaRPr>
          </a:p>
          <a:p>
            <a:r>
              <a:rPr lang="en-US" sz="1600" b="1" err="1">
                <a:latin typeface="Calibri"/>
                <a:ea typeface="+mn-lt"/>
                <a:cs typeface="+mn-lt"/>
              </a:rPr>
              <a:t>Bellapais</a:t>
            </a:r>
            <a:r>
              <a:rPr lang="en-US" sz="1600" b="1" dirty="0">
                <a:latin typeface="Calibri"/>
                <a:ea typeface="+mn-lt"/>
                <a:cs typeface="+mn-lt"/>
              </a:rPr>
              <a:t> </a:t>
            </a:r>
            <a:r>
              <a:rPr lang="en-US" sz="1600" b="1" err="1">
                <a:latin typeface="Calibri"/>
                <a:ea typeface="+mn-lt"/>
                <a:cs typeface="+mn-lt"/>
              </a:rPr>
              <a:t>Manastırı</a:t>
            </a:r>
            <a:r>
              <a:rPr lang="en-US" sz="1600" b="1" dirty="0">
                <a:latin typeface="Calibri"/>
                <a:ea typeface="+mn-lt"/>
                <a:cs typeface="+mn-lt"/>
              </a:rPr>
              <a:t> (</a:t>
            </a:r>
            <a:r>
              <a:rPr lang="en-US" sz="1600" b="1" err="1">
                <a:latin typeface="Calibri"/>
                <a:ea typeface="+mn-lt"/>
                <a:cs typeface="+mn-lt"/>
              </a:rPr>
              <a:t>Girne</a:t>
            </a:r>
            <a:r>
              <a:rPr lang="en-US" sz="1600" b="1" dirty="0">
                <a:latin typeface="Calibri"/>
                <a:ea typeface="+mn-lt"/>
                <a:cs typeface="+mn-lt"/>
              </a:rPr>
              <a:t>)</a:t>
            </a:r>
            <a:endParaRPr lang="en-US" sz="1600" dirty="0">
              <a:latin typeface="Calibri"/>
              <a:ea typeface="Calibri"/>
              <a:cs typeface="Calibri"/>
            </a:endParaRPr>
          </a:p>
          <a:p>
            <a:r>
              <a:rPr lang="en-US" sz="1600" err="1">
                <a:latin typeface="Calibri"/>
                <a:ea typeface="+mn-lt"/>
                <a:cs typeface="+mn-lt"/>
              </a:rPr>
              <a:t>Gotik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mimarisiyle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etkileyici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bir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manastır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ve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muhteşem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bir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manzara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sunar</a:t>
            </a:r>
            <a:r>
              <a:rPr lang="en-US" sz="1600" dirty="0">
                <a:latin typeface="Calibri"/>
                <a:ea typeface="+mn-lt"/>
                <a:cs typeface="+mn-lt"/>
              </a:rPr>
              <a:t>.</a:t>
            </a:r>
            <a:endParaRPr lang="en-US" sz="1600" dirty="0">
              <a:latin typeface="Calibri"/>
              <a:ea typeface="Calibri"/>
              <a:cs typeface="Calibri"/>
            </a:endParaRPr>
          </a:p>
          <a:p>
            <a:r>
              <a:rPr lang="en-US" sz="1600" b="1" dirty="0">
                <a:latin typeface="Calibri"/>
                <a:ea typeface="+mn-lt"/>
                <a:cs typeface="+mn-lt"/>
              </a:rPr>
              <a:t>St. Hilarion Kalesi (</a:t>
            </a:r>
            <a:r>
              <a:rPr lang="en-US" sz="1600" b="1" err="1">
                <a:latin typeface="Calibri"/>
                <a:ea typeface="+mn-lt"/>
                <a:cs typeface="+mn-lt"/>
              </a:rPr>
              <a:t>Girne</a:t>
            </a:r>
            <a:r>
              <a:rPr lang="en-US" sz="1600" b="1" dirty="0">
                <a:latin typeface="Calibri"/>
                <a:ea typeface="+mn-lt"/>
                <a:cs typeface="+mn-lt"/>
              </a:rPr>
              <a:t>)</a:t>
            </a:r>
            <a:endParaRPr lang="en-US" sz="1600" dirty="0">
              <a:latin typeface="Calibri"/>
              <a:ea typeface="Calibri"/>
              <a:cs typeface="Calibri"/>
            </a:endParaRPr>
          </a:p>
          <a:p>
            <a:r>
              <a:rPr lang="en-US" sz="1600" dirty="0">
                <a:latin typeface="Calibri"/>
                <a:ea typeface="+mn-lt"/>
                <a:cs typeface="+mn-lt"/>
              </a:rPr>
              <a:t>Masal </a:t>
            </a:r>
            <a:r>
              <a:rPr lang="en-US" sz="1600" err="1">
                <a:latin typeface="Calibri"/>
                <a:ea typeface="+mn-lt"/>
                <a:cs typeface="+mn-lt"/>
              </a:rPr>
              <a:t>gibi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bir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kaleye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benzeyen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bu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yer</a:t>
            </a:r>
            <a:r>
              <a:rPr lang="en-US" sz="1600" dirty="0">
                <a:latin typeface="Calibri"/>
                <a:ea typeface="+mn-lt"/>
                <a:cs typeface="+mn-lt"/>
              </a:rPr>
              <a:t>, </a:t>
            </a:r>
            <a:r>
              <a:rPr lang="en-US" sz="1600" err="1">
                <a:latin typeface="Calibri"/>
                <a:ea typeface="+mn-lt"/>
                <a:cs typeface="+mn-lt"/>
              </a:rPr>
              <a:t>Disney’e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ilham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kaynağı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olmuştur</a:t>
            </a:r>
            <a:r>
              <a:rPr lang="en-US" sz="1600" dirty="0">
                <a:latin typeface="Calibri"/>
                <a:ea typeface="+mn-lt"/>
                <a:cs typeface="+mn-lt"/>
              </a:rPr>
              <a:t>.</a:t>
            </a:r>
            <a:endParaRPr lang="en-US" sz="1600" dirty="0">
              <a:latin typeface="Calibri"/>
              <a:ea typeface="Calibri"/>
              <a:cs typeface="Calibri"/>
            </a:endParaRPr>
          </a:p>
          <a:p>
            <a:r>
              <a:rPr lang="en-US" sz="1600" b="1" dirty="0">
                <a:latin typeface="Calibri"/>
                <a:ea typeface="+mn-lt"/>
                <a:cs typeface="+mn-lt"/>
              </a:rPr>
              <a:t>Salamis Antik </a:t>
            </a:r>
            <a:r>
              <a:rPr lang="en-US" sz="1600" b="1" err="1">
                <a:latin typeface="Calibri"/>
                <a:ea typeface="+mn-lt"/>
                <a:cs typeface="+mn-lt"/>
              </a:rPr>
              <a:t>Kenti</a:t>
            </a:r>
            <a:r>
              <a:rPr lang="en-US" sz="1600" b="1" dirty="0">
                <a:latin typeface="Calibri"/>
                <a:ea typeface="+mn-lt"/>
                <a:cs typeface="+mn-lt"/>
              </a:rPr>
              <a:t> (</a:t>
            </a:r>
            <a:r>
              <a:rPr lang="en-US" sz="1600" b="1" err="1">
                <a:latin typeface="Calibri"/>
                <a:ea typeface="+mn-lt"/>
                <a:cs typeface="+mn-lt"/>
              </a:rPr>
              <a:t>Gazimağusa</a:t>
            </a:r>
            <a:r>
              <a:rPr lang="en-US" sz="1600" b="1" dirty="0">
                <a:latin typeface="Calibri"/>
                <a:ea typeface="+mn-lt"/>
                <a:cs typeface="+mn-lt"/>
              </a:rPr>
              <a:t>)</a:t>
            </a:r>
            <a:endParaRPr lang="en-US" sz="1600" dirty="0">
              <a:latin typeface="Calibri"/>
              <a:ea typeface="Calibri"/>
              <a:cs typeface="Calibri"/>
            </a:endParaRPr>
          </a:p>
          <a:p>
            <a:r>
              <a:rPr lang="en-US" sz="1600" dirty="0">
                <a:latin typeface="Calibri"/>
                <a:ea typeface="+mn-lt"/>
                <a:cs typeface="+mn-lt"/>
              </a:rPr>
              <a:t>Roma </a:t>
            </a:r>
            <a:r>
              <a:rPr lang="en-US" sz="1600" err="1">
                <a:latin typeface="Calibri"/>
                <a:ea typeface="+mn-lt"/>
                <a:cs typeface="+mn-lt"/>
              </a:rPr>
              <a:t>dönemine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ait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kalıntıları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ile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ünlü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antik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şehir</a:t>
            </a:r>
            <a:r>
              <a:rPr lang="en-US" sz="1600" dirty="0">
                <a:latin typeface="Calibri"/>
                <a:ea typeface="+mn-lt"/>
                <a:cs typeface="+mn-lt"/>
              </a:rPr>
              <a:t>.</a:t>
            </a:r>
            <a:endParaRPr lang="en-US" sz="1600" dirty="0">
              <a:latin typeface="Calibri"/>
              <a:ea typeface="Calibri"/>
              <a:cs typeface="Calibri"/>
            </a:endParaRPr>
          </a:p>
          <a:p>
            <a:r>
              <a:rPr lang="en-US" sz="1600" b="1" err="1">
                <a:latin typeface="Calibri"/>
                <a:ea typeface="+mn-lt"/>
                <a:cs typeface="+mn-lt"/>
              </a:rPr>
              <a:t>Karpaz</a:t>
            </a:r>
            <a:r>
              <a:rPr lang="en-US" sz="1600" b="1" dirty="0">
                <a:latin typeface="Calibri"/>
                <a:ea typeface="+mn-lt"/>
                <a:cs typeface="+mn-lt"/>
              </a:rPr>
              <a:t> </a:t>
            </a:r>
            <a:r>
              <a:rPr lang="en-US" sz="1600" b="1" err="1">
                <a:latin typeface="Calibri"/>
                <a:ea typeface="+mn-lt"/>
                <a:cs typeface="+mn-lt"/>
              </a:rPr>
              <a:t>Yarımadası</a:t>
            </a:r>
            <a:r>
              <a:rPr lang="en-US" sz="1600" b="1" dirty="0">
                <a:latin typeface="Calibri"/>
                <a:ea typeface="+mn-lt"/>
                <a:cs typeface="+mn-lt"/>
              </a:rPr>
              <a:t> (</a:t>
            </a:r>
            <a:r>
              <a:rPr lang="en-US" sz="1600" b="1" err="1">
                <a:latin typeface="Calibri"/>
                <a:ea typeface="+mn-lt"/>
                <a:cs typeface="+mn-lt"/>
              </a:rPr>
              <a:t>Dipkarpaz</a:t>
            </a:r>
            <a:r>
              <a:rPr lang="en-US" sz="1600" b="1" dirty="0">
                <a:latin typeface="Calibri"/>
                <a:ea typeface="+mn-lt"/>
                <a:cs typeface="+mn-lt"/>
              </a:rPr>
              <a:t>)</a:t>
            </a:r>
            <a:endParaRPr lang="en-US" sz="1600" dirty="0">
              <a:latin typeface="Calibri"/>
              <a:ea typeface="Calibri"/>
              <a:cs typeface="Calibri"/>
            </a:endParaRPr>
          </a:p>
          <a:p>
            <a:r>
              <a:rPr lang="en-US" sz="1600" dirty="0">
                <a:latin typeface="Calibri"/>
                <a:ea typeface="+mn-lt"/>
                <a:cs typeface="+mn-lt"/>
              </a:rPr>
              <a:t>El </a:t>
            </a:r>
            <a:r>
              <a:rPr lang="en-US" sz="1600" err="1">
                <a:latin typeface="Calibri"/>
                <a:ea typeface="+mn-lt"/>
                <a:cs typeface="+mn-lt"/>
              </a:rPr>
              <a:t>değmemiş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doğası</a:t>
            </a:r>
            <a:r>
              <a:rPr lang="en-US" sz="1600" dirty="0">
                <a:latin typeface="Calibri"/>
                <a:ea typeface="+mn-lt"/>
                <a:cs typeface="+mn-lt"/>
              </a:rPr>
              <a:t>, </a:t>
            </a:r>
            <a:r>
              <a:rPr lang="en-US" sz="1600" err="1">
                <a:latin typeface="Calibri"/>
                <a:ea typeface="+mn-lt"/>
                <a:cs typeface="+mn-lt"/>
              </a:rPr>
              <a:t>eşekleri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ve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altın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rengi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kumsalları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ile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meşhur</a:t>
            </a:r>
            <a:r>
              <a:rPr lang="en-US" sz="1600" dirty="0">
                <a:latin typeface="Calibri"/>
                <a:ea typeface="+mn-lt"/>
                <a:cs typeface="+mn-lt"/>
              </a:rPr>
              <a:t>.</a:t>
            </a:r>
            <a:endParaRPr lang="en-US" sz="1600" dirty="0">
              <a:latin typeface="Calibri"/>
              <a:ea typeface="Calibri"/>
              <a:cs typeface="Calibri"/>
            </a:endParaRPr>
          </a:p>
          <a:p>
            <a:endParaRPr lang="en-US" sz="1600" dirty="0">
              <a:latin typeface="Calibri"/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70BEA-37BA-CF33-C499-42C4F4F6EF21}"/>
              </a:ext>
            </a:extLst>
          </p:cNvPr>
          <p:cNvSpPr txBox="1"/>
          <p:nvPr/>
        </p:nvSpPr>
        <p:spPr>
          <a:xfrm>
            <a:off x="6667500" y="624839"/>
            <a:ext cx="4559300" cy="47541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b="1" err="1">
                <a:latin typeface="Calibri"/>
                <a:ea typeface="Calibri"/>
                <a:cs typeface="Calibri"/>
              </a:rPr>
              <a:t>Lefkoşa</a:t>
            </a:r>
            <a:r>
              <a:rPr lang="en-US" sz="1600" b="1">
                <a:latin typeface="Calibri"/>
                <a:ea typeface="Calibri"/>
                <a:cs typeface="Calibri"/>
              </a:rPr>
              <a:t> </a:t>
            </a:r>
            <a:r>
              <a:rPr lang="en-US" sz="1600" b="1" err="1">
                <a:latin typeface="Calibri"/>
                <a:ea typeface="Calibri"/>
                <a:cs typeface="Calibri"/>
              </a:rPr>
              <a:t>Surları</a:t>
            </a:r>
            <a:r>
              <a:rPr lang="en-US" sz="1600" b="1">
                <a:latin typeface="Calibri"/>
                <a:ea typeface="Calibri"/>
                <a:cs typeface="Calibri"/>
              </a:rPr>
              <a:t> </a:t>
            </a:r>
            <a:r>
              <a:rPr lang="en-US" sz="1600" b="1" err="1">
                <a:latin typeface="Calibri"/>
                <a:ea typeface="Calibri"/>
                <a:cs typeface="Calibri"/>
              </a:rPr>
              <a:t>ve</a:t>
            </a:r>
            <a:r>
              <a:rPr lang="en-US" sz="1600" b="1">
                <a:latin typeface="Calibri"/>
                <a:ea typeface="Calibri"/>
                <a:cs typeface="Calibri"/>
              </a:rPr>
              <a:t> Büyük Han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 err="1">
                <a:latin typeface="Calibri"/>
                <a:ea typeface="Calibri"/>
                <a:cs typeface="Calibri"/>
              </a:rPr>
              <a:t>Osmanlı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döneminden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kalma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tarihi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han</a:t>
            </a:r>
            <a:r>
              <a:rPr lang="en-US" sz="1600" dirty="0">
                <a:latin typeface="Calibri"/>
                <a:ea typeface="Calibri"/>
                <a:cs typeface="Calibri"/>
              </a:rPr>
              <a:t>,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kültürel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etkinliklerin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merkezi</a:t>
            </a:r>
            <a:r>
              <a:rPr lang="en-US" sz="1600" dirty="0">
                <a:latin typeface="Calibri"/>
                <a:ea typeface="Calibri"/>
                <a:cs typeface="Calibri"/>
              </a:rPr>
              <a:t>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b="1" dirty="0" err="1">
                <a:latin typeface="Calibri"/>
                <a:ea typeface="Calibri"/>
                <a:cs typeface="Calibri"/>
              </a:rPr>
              <a:t>Kapalı</a:t>
            </a:r>
            <a:r>
              <a:rPr lang="en-US" sz="1600" b="1" dirty="0">
                <a:latin typeface="Calibri"/>
                <a:ea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ea typeface="Calibri"/>
                <a:cs typeface="Calibri"/>
              </a:rPr>
              <a:t>Maraş</a:t>
            </a:r>
            <a:r>
              <a:rPr lang="en-US" sz="1600" b="1" dirty="0">
                <a:latin typeface="Calibri"/>
                <a:ea typeface="Calibri"/>
                <a:cs typeface="Calibri"/>
              </a:rPr>
              <a:t> (</a:t>
            </a:r>
            <a:r>
              <a:rPr lang="en-US" sz="1600" b="1" dirty="0" err="1">
                <a:latin typeface="Calibri"/>
                <a:ea typeface="Calibri"/>
                <a:cs typeface="Calibri"/>
              </a:rPr>
              <a:t>Varoşa</a:t>
            </a:r>
            <a:r>
              <a:rPr lang="en-US" sz="1600" b="1" dirty="0">
                <a:latin typeface="Calibri"/>
                <a:ea typeface="Calibri"/>
                <a:cs typeface="Calibri"/>
              </a:rPr>
              <a:t>)</a:t>
            </a:r>
            <a:endParaRPr lang="en-US" sz="1600" dirty="0"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Uzun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yıllar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kapalı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kalan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hayalet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şehir</a:t>
            </a:r>
            <a:r>
              <a:rPr lang="en-US" sz="1600" dirty="0">
                <a:latin typeface="Calibri"/>
                <a:ea typeface="Calibri"/>
                <a:cs typeface="Calibri"/>
              </a:rPr>
              <a:t>, son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yıllarda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ziyaretçilere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açıldı</a:t>
            </a:r>
            <a:r>
              <a:rPr lang="en-US" sz="1600" dirty="0">
                <a:latin typeface="Calibri"/>
                <a:ea typeface="Calibri"/>
                <a:cs typeface="Calibri"/>
              </a:rPr>
              <a:t>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b="1" dirty="0">
                <a:latin typeface="Calibri"/>
                <a:ea typeface="Calibri"/>
                <a:cs typeface="Calibri"/>
              </a:rPr>
              <a:t>Mavi </a:t>
            </a:r>
            <a:r>
              <a:rPr lang="en-US" sz="1600" b="1" dirty="0" err="1">
                <a:latin typeface="Calibri"/>
                <a:ea typeface="Calibri"/>
                <a:cs typeface="Calibri"/>
              </a:rPr>
              <a:t>Köşk</a:t>
            </a:r>
            <a:r>
              <a:rPr lang="en-US" sz="1600" b="1" dirty="0">
                <a:latin typeface="Calibri"/>
                <a:ea typeface="Calibri"/>
                <a:cs typeface="Calibri"/>
              </a:rPr>
              <a:t> (Güzelyurt </a:t>
            </a:r>
            <a:r>
              <a:rPr lang="en-US" sz="1600" b="1" dirty="0" err="1">
                <a:latin typeface="Calibri"/>
                <a:ea typeface="Calibri"/>
                <a:cs typeface="Calibri"/>
              </a:rPr>
              <a:t>yakınları</a:t>
            </a:r>
            <a:r>
              <a:rPr lang="en-US" sz="1600" b="1" dirty="0">
                <a:latin typeface="Calibri"/>
                <a:ea typeface="Calibri"/>
                <a:cs typeface="Calibri"/>
              </a:rPr>
              <a:t>)</a:t>
            </a:r>
            <a:endParaRPr lang="en-US" sz="1600" dirty="0"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 err="1">
                <a:latin typeface="Calibri"/>
                <a:ea typeface="Calibri"/>
                <a:cs typeface="Calibri"/>
              </a:rPr>
              <a:t>Gizemli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mimarisi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ve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ilginç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tarihi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ile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dikkat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çeker</a:t>
            </a:r>
            <a:r>
              <a:rPr lang="en-US" sz="1600" dirty="0">
                <a:latin typeface="Calibri"/>
                <a:ea typeface="Calibri"/>
                <a:cs typeface="Calibri"/>
              </a:rPr>
              <a:t>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b="1" dirty="0" err="1">
                <a:latin typeface="Calibri"/>
                <a:ea typeface="Calibri"/>
                <a:cs typeface="Calibri"/>
              </a:rPr>
              <a:t>Altınkum</a:t>
            </a:r>
            <a:r>
              <a:rPr lang="en-US" sz="1600" b="1" dirty="0">
                <a:latin typeface="Calibri"/>
                <a:ea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ea typeface="Calibri"/>
                <a:cs typeface="Calibri"/>
              </a:rPr>
              <a:t>Plajı</a:t>
            </a:r>
            <a:r>
              <a:rPr lang="en-US" sz="1600" b="1" dirty="0">
                <a:latin typeface="Calibri"/>
                <a:ea typeface="Calibri"/>
                <a:cs typeface="Calibri"/>
              </a:rPr>
              <a:t> (</a:t>
            </a:r>
            <a:r>
              <a:rPr lang="en-US" sz="1600" b="1" dirty="0" err="1">
                <a:latin typeface="Calibri"/>
                <a:ea typeface="Calibri"/>
                <a:cs typeface="Calibri"/>
              </a:rPr>
              <a:t>Karpaz</a:t>
            </a:r>
            <a:r>
              <a:rPr lang="en-US" sz="1600" b="1" dirty="0">
                <a:latin typeface="Calibri"/>
                <a:ea typeface="Calibri"/>
                <a:cs typeface="Calibri"/>
              </a:rPr>
              <a:t>)</a:t>
            </a:r>
            <a:endParaRPr lang="en-US" sz="1600" dirty="0"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 err="1">
                <a:latin typeface="Calibri"/>
                <a:ea typeface="Calibri"/>
                <a:cs typeface="Calibri"/>
              </a:rPr>
              <a:t>KKTC’nin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en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güzel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ve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bakir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plajlarından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biri</a:t>
            </a:r>
            <a:r>
              <a:rPr lang="en-US" sz="1600" dirty="0">
                <a:latin typeface="Calibri"/>
                <a:ea typeface="Calibri"/>
                <a:cs typeface="Calibri"/>
              </a:rPr>
              <a:t>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b="1" dirty="0" err="1">
                <a:latin typeface="Calibri"/>
                <a:ea typeface="Calibri"/>
                <a:cs typeface="Calibri"/>
              </a:rPr>
              <a:t>Barbarlık</a:t>
            </a:r>
            <a:r>
              <a:rPr lang="en-US" sz="1600" b="1" dirty="0">
                <a:latin typeface="Calibri"/>
                <a:ea typeface="Calibri"/>
                <a:cs typeface="Calibri"/>
              </a:rPr>
              <a:t> </a:t>
            </a:r>
            <a:r>
              <a:rPr lang="en-US" sz="1600" b="1" dirty="0" err="1">
                <a:latin typeface="Calibri"/>
                <a:ea typeface="Calibri"/>
                <a:cs typeface="Calibri"/>
              </a:rPr>
              <a:t>Müzesi</a:t>
            </a:r>
            <a:r>
              <a:rPr lang="en-US" sz="1600" b="1" dirty="0">
                <a:latin typeface="Calibri"/>
                <a:ea typeface="Calibri"/>
                <a:cs typeface="Calibri"/>
              </a:rPr>
              <a:t> (</a:t>
            </a:r>
            <a:r>
              <a:rPr lang="en-US" sz="1600" b="1" dirty="0" err="1">
                <a:latin typeface="Calibri"/>
                <a:ea typeface="Calibri"/>
                <a:cs typeface="Calibri"/>
              </a:rPr>
              <a:t>Lefkoşa</a:t>
            </a:r>
            <a:r>
              <a:rPr lang="en-US" sz="1600" b="1" dirty="0">
                <a:latin typeface="Calibri"/>
                <a:ea typeface="Calibri"/>
                <a:cs typeface="Calibri"/>
              </a:rPr>
              <a:t>)</a:t>
            </a:r>
            <a:endParaRPr lang="en-US" sz="1600" dirty="0"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 err="1">
                <a:latin typeface="Calibri"/>
                <a:ea typeface="Calibri"/>
                <a:cs typeface="Calibri"/>
              </a:rPr>
              <a:t>Kıbrıs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tarihindeki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acı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olaylara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tanıklık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eden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etkileyici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bir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müze</a:t>
            </a:r>
            <a:r>
              <a:rPr lang="en-US" sz="1600" dirty="0">
                <a:latin typeface="Calibri"/>
                <a:ea typeface="Calibri"/>
                <a:cs typeface="Calibri"/>
              </a:rPr>
              <a:t>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1600" dirty="0">
              <a:latin typeface="Calibri"/>
              <a:ea typeface="Calibri"/>
              <a:cs typeface="Calibri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1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FA61-8914-9E0D-2F67-24527591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                        Kültür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6864F-A233-5957-4CEF-76BB4FDA5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</a:t>
            </a:r>
            <a:r>
              <a:rPr lang="en-US" b="1">
                <a:ea typeface="+mn-lt"/>
                <a:cs typeface="+mn-lt"/>
              </a:rPr>
              <a:t>ürk </a:t>
            </a:r>
            <a:r>
              <a:rPr lang="en-US" b="1" err="1">
                <a:ea typeface="+mn-lt"/>
                <a:cs typeface="+mn-lt"/>
              </a:rPr>
              <a:t>kültürü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ile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benzerlik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gösterir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ancak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Akdeniz’in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etkisiyle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daha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sakin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sıcakkanlı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bir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yaşam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tarzı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vardır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b="1" dirty="0" err="1">
                <a:ea typeface="+mn-lt"/>
                <a:cs typeface="+mn-lt"/>
              </a:rPr>
              <a:t>Yemek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kültürü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zengindir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hellim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peyniri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şeftali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kebabı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molehiya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gibi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özgün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tatlar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mevcuttur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Halk </a:t>
            </a:r>
            <a:r>
              <a:rPr lang="en-US" b="1" dirty="0" err="1">
                <a:ea typeface="+mn-lt"/>
                <a:cs typeface="+mn-lt"/>
              </a:rPr>
              <a:t>dansları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ve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müzik</a:t>
            </a:r>
            <a:r>
              <a:rPr lang="en-US" dirty="0">
                <a:ea typeface="+mn-lt"/>
                <a:cs typeface="+mn-lt"/>
              </a:rPr>
              <a:t>: Türk </a:t>
            </a:r>
            <a:r>
              <a:rPr lang="en-US" dirty="0" err="1">
                <a:ea typeface="+mn-lt"/>
                <a:cs typeface="+mn-lt"/>
              </a:rPr>
              <a:t>halk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oyunları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zeybek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oryantal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öğeler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yaygındır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b="1" dirty="0" err="1">
                <a:ea typeface="+mn-lt"/>
                <a:cs typeface="+mn-lt"/>
              </a:rPr>
              <a:t>Misafirperverlik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ön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plandadır</a:t>
            </a:r>
            <a:r>
              <a:rPr lang="en-US" b="1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Düğünler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bayramlar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büyük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coşkuyla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kutlanır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3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B625-0DC5-F521-2011-2D892DE4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</a:t>
            </a:r>
            <a:r>
              <a:rPr lang="en-US" dirty="0" err="1"/>
              <a:t>Bilinmeyen</a:t>
            </a:r>
            <a:r>
              <a:rPr lang="en-US" dirty="0"/>
              <a:t> </a:t>
            </a:r>
            <a:r>
              <a:rPr lang="en-US" dirty="0" err="1"/>
              <a:t>Gerçekler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E2F07-10C7-9535-1036-A56327B9A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/>
              <a:t>🤔 </a:t>
            </a:r>
            <a:r>
              <a:rPr lang="en-US" b="1" dirty="0" err="1"/>
              <a:t>İlginç</a:t>
            </a:r>
            <a:r>
              <a:rPr lang="en-US" b="1" dirty="0"/>
              <a:t> </a:t>
            </a:r>
            <a:r>
              <a:rPr lang="en-US" b="1" dirty="0" err="1"/>
              <a:t>Yanları</a:t>
            </a:r>
            <a:r>
              <a:rPr lang="en-US" b="1" dirty="0"/>
              <a:t> / </a:t>
            </a:r>
            <a:r>
              <a:rPr lang="en-US" b="1" dirty="0" err="1"/>
              <a:t>Bilinmeyen</a:t>
            </a:r>
            <a:r>
              <a:rPr lang="en-US" b="1" dirty="0"/>
              <a:t> </a:t>
            </a:r>
            <a:r>
              <a:rPr lang="en-US" b="1" dirty="0" err="1"/>
              <a:t>Gerçekler</a:t>
            </a:r>
            <a:r>
              <a:rPr lang="en-US" b="1" dirty="0"/>
              <a:t>:</a:t>
            </a:r>
            <a:endParaRPr lang="en-US" dirty="0"/>
          </a:p>
          <a:p>
            <a:r>
              <a:rPr lang="en-US" b="1" err="1">
                <a:ea typeface="+mn-lt"/>
                <a:cs typeface="+mn-lt"/>
              </a:rPr>
              <a:t>Kıbrıs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Türkleri</a:t>
            </a:r>
            <a:r>
              <a:rPr lang="en-US" b="1">
                <a:ea typeface="+mn-lt"/>
                <a:cs typeface="+mn-lt"/>
              </a:rPr>
              <a:t>, </a:t>
            </a:r>
            <a:r>
              <a:rPr lang="en-US" b="1" err="1">
                <a:ea typeface="+mn-lt"/>
                <a:cs typeface="+mn-lt"/>
              </a:rPr>
              <a:t>İngiltere</a:t>
            </a:r>
            <a:r>
              <a:rPr lang="en-US" b="1">
                <a:ea typeface="+mn-lt"/>
                <a:cs typeface="+mn-lt"/>
              </a:rPr>
              <a:t> etkisiyle direksiyonları sağda ve trafik soldan akar.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Elektrik </a:t>
            </a:r>
            <a:r>
              <a:rPr lang="en-US" b="1" dirty="0" err="1">
                <a:ea typeface="+mn-lt"/>
                <a:cs typeface="+mn-lt"/>
              </a:rPr>
              <a:t>prizleri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İngiltere'deki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gibidir</a:t>
            </a:r>
            <a:r>
              <a:rPr lang="en-US" b="1" dirty="0">
                <a:ea typeface="+mn-lt"/>
                <a:cs typeface="+mn-lt"/>
              </a:rPr>
              <a:t> (</a:t>
            </a:r>
            <a:r>
              <a:rPr lang="en-US" b="1" dirty="0" err="1">
                <a:ea typeface="+mn-lt"/>
                <a:cs typeface="+mn-lt"/>
              </a:rPr>
              <a:t>üçlü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dik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priz</a:t>
            </a:r>
            <a:r>
              <a:rPr lang="en-US" b="1" dirty="0">
                <a:ea typeface="+mn-lt"/>
                <a:cs typeface="+mn-lt"/>
              </a:rPr>
              <a:t>, 240V). </a:t>
            </a:r>
            <a:r>
              <a:rPr lang="en-US" b="1" dirty="0" err="1">
                <a:ea typeface="+mn-lt"/>
                <a:cs typeface="+mn-lt"/>
              </a:rPr>
              <a:t>Adaptör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gerekir</a:t>
            </a:r>
            <a:r>
              <a:rPr lang="en-US" b="1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b="1" dirty="0" err="1">
                <a:ea typeface="+mn-lt"/>
                <a:cs typeface="+mn-lt"/>
              </a:rPr>
              <a:t>Hellim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peyniri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KKTC’ye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özgüdür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ve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Avrupa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Birliği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tarafından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coğrafi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işaret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almıştır</a:t>
            </a:r>
            <a:r>
              <a:rPr lang="en-US" b="1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b="1" dirty="0" err="1">
                <a:ea typeface="+mn-lt"/>
                <a:cs typeface="+mn-lt"/>
              </a:rPr>
              <a:t>Kapalı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Maraş</a:t>
            </a:r>
            <a:r>
              <a:rPr lang="en-US" b="1" dirty="0">
                <a:ea typeface="+mn-lt"/>
                <a:cs typeface="+mn-lt"/>
              </a:rPr>
              <a:t> 1974'ten </a:t>
            </a:r>
            <a:r>
              <a:rPr lang="en-US" b="1" dirty="0" err="1">
                <a:ea typeface="+mn-lt"/>
                <a:cs typeface="+mn-lt"/>
              </a:rPr>
              <a:t>sonra</a:t>
            </a:r>
            <a:r>
              <a:rPr lang="en-US" b="1" dirty="0">
                <a:ea typeface="+mn-lt"/>
                <a:cs typeface="+mn-lt"/>
              </a:rPr>
              <a:t> 46 </a:t>
            </a:r>
            <a:r>
              <a:rPr lang="en-US" b="1" dirty="0" err="1">
                <a:ea typeface="+mn-lt"/>
                <a:cs typeface="+mn-lt"/>
              </a:rPr>
              <a:t>yıl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boyunca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sivillere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tamamen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kapalı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kalmıştır</a:t>
            </a:r>
            <a:r>
              <a:rPr lang="en-US" b="1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KKTC </a:t>
            </a:r>
            <a:r>
              <a:rPr lang="en-US" b="1" dirty="0" err="1">
                <a:ea typeface="+mn-lt"/>
                <a:cs typeface="+mn-lt"/>
              </a:rPr>
              <a:t>üniversiteleri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yabancı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öğrenciler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için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popülerdir</a:t>
            </a:r>
            <a:r>
              <a:rPr lang="en-US" b="1" dirty="0">
                <a:ea typeface="+mn-lt"/>
                <a:cs typeface="+mn-lt"/>
              </a:rPr>
              <a:t> – </a:t>
            </a:r>
            <a:r>
              <a:rPr lang="en-US" b="1" dirty="0" err="1">
                <a:ea typeface="+mn-lt"/>
                <a:cs typeface="+mn-lt"/>
              </a:rPr>
              <a:t>özellikle</a:t>
            </a:r>
            <a:r>
              <a:rPr lang="en-US" b="1" dirty="0">
                <a:ea typeface="+mn-lt"/>
                <a:cs typeface="+mn-lt"/>
              </a:rPr>
              <a:t> Afrika, Orta Doğu </a:t>
            </a:r>
            <a:r>
              <a:rPr lang="en-US" b="1" dirty="0" err="1">
                <a:ea typeface="+mn-lt"/>
                <a:cs typeface="+mn-lt"/>
              </a:rPr>
              <a:t>ve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Türkiye’den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öğrenciler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gelir</a:t>
            </a:r>
            <a:r>
              <a:rPr lang="en-US" b="1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b="1" dirty="0" err="1">
                <a:ea typeface="+mn-lt"/>
                <a:cs typeface="+mn-lt"/>
              </a:rPr>
              <a:t>Kıbrıs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Eşekleri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özellikle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Karpaz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Yarımadası'nda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koruma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altındadır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b="1" dirty="0" err="1">
                <a:ea typeface="+mn-lt"/>
                <a:cs typeface="+mn-lt"/>
              </a:rPr>
              <a:t>Kumarhaneler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yasal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ve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yaygındır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bu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turizmin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önemli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parçasıdır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b="1" dirty="0" err="1">
                <a:ea typeface="+mn-lt"/>
                <a:cs typeface="+mn-lt"/>
              </a:rPr>
              <a:t>KKTC’de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sabit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telefon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numaraları</a:t>
            </a:r>
            <a:r>
              <a:rPr lang="en-US" b="1" dirty="0">
                <a:ea typeface="+mn-lt"/>
                <a:cs typeface="+mn-lt"/>
              </a:rPr>
              <a:t> 7 </a:t>
            </a:r>
            <a:r>
              <a:rPr lang="en-US" b="1" dirty="0" err="1">
                <a:ea typeface="+mn-lt"/>
                <a:cs typeface="+mn-lt"/>
              </a:rPr>
              <a:t>hanelidir</a:t>
            </a:r>
            <a:r>
              <a:rPr lang="en-US" b="1" dirty="0">
                <a:ea typeface="+mn-lt"/>
                <a:cs typeface="+mn-lt"/>
              </a:rPr>
              <a:t> ama cep </a:t>
            </a:r>
            <a:r>
              <a:rPr lang="en-US" b="1" dirty="0" err="1">
                <a:ea typeface="+mn-lt"/>
                <a:cs typeface="+mn-lt"/>
              </a:rPr>
              <a:t>numaraları</a:t>
            </a:r>
            <a:r>
              <a:rPr lang="en-US" b="1" dirty="0">
                <a:ea typeface="+mn-lt"/>
                <a:cs typeface="+mn-lt"/>
              </a:rPr>
              <a:t> Türkiye </a:t>
            </a:r>
            <a:r>
              <a:rPr lang="en-US" b="1" dirty="0" err="1">
                <a:ea typeface="+mn-lt"/>
                <a:cs typeface="+mn-lt"/>
              </a:rPr>
              <a:t>ile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aynı</a:t>
            </a:r>
            <a:r>
              <a:rPr lang="en-US" b="1" dirty="0">
                <a:ea typeface="+mn-lt"/>
                <a:cs typeface="+mn-lt"/>
              </a:rPr>
              <a:t> 0(5xx)... </a:t>
            </a:r>
            <a:r>
              <a:rPr lang="en-US" b="1" dirty="0" err="1">
                <a:ea typeface="+mn-lt"/>
                <a:cs typeface="+mn-lt"/>
              </a:rPr>
              <a:t>şeklindedir</a:t>
            </a:r>
            <a:r>
              <a:rPr lang="en-US" b="1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b="1" dirty="0" err="1">
                <a:ea typeface="+mn-lt"/>
                <a:cs typeface="+mn-lt"/>
              </a:rPr>
              <a:t>Siyasi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olarak</a:t>
            </a:r>
            <a:r>
              <a:rPr lang="en-US" b="1" dirty="0">
                <a:ea typeface="+mn-lt"/>
                <a:cs typeface="+mn-lt"/>
              </a:rPr>
              <a:t> BM </a:t>
            </a:r>
            <a:r>
              <a:rPr lang="en-US" b="1" dirty="0" err="1">
                <a:ea typeface="+mn-lt"/>
                <a:cs typeface="+mn-lt"/>
              </a:rPr>
              <a:t>ve</a:t>
            </a:r>
            <a:r>
              <a:rPr lang="en-US" b="1" dirty="0">
                <a:ea typeface="+mn-lt"/>
                <a:cs typeface="+mn-lt"/>
              </a:rPr>
              <a:t> AB </a:t>
            </a:r>
            <a:r>
              <a:rPr lang="en-US" b="1" dirty="0" err="1">
                <a:ea typeface="+mn-lt"/>
                <a:cs typeface="+mn-lt"/>
              </a:rPr>
              <a:t>tarafından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tanınmayan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bir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devlettir</a:t>
            </a:r>
            <a:r>
              <a:rPr lang="en-US" b="1" dirty="0">
                <a:ea typeface="+mn-lt"/>
                <a:cs typeface="+mn-lt"/>
              </a:rPr>
              <a:t>, </a:t>
            </a:r>
            <a:r>
              <a:rPr lang="en-US" b="1" dirty="0" err="1">
                <a:ea typeface="+mn-lt"/>
                <a:cs typeface="+mn-lt"/>
              </a:rPr>
              <a:t>bu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yüzden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bazı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uluslararası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kısıtlamalar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vardır</a:t>
            </a:r>
            <a:r>
              <a:rPr lang="en-US" b="1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b="1" dirty="0" err="1">
                <a:ea typeface="+mn-lt"/>
                <a:cs typeface="+mn-lt"/>
              </a:rPr>
              <a:t>Pasaportla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değil</a:t>
            </a:r>
            <a:r>
              <a:rPr lang="en-US" b="1" dirty="0">
                <a:ea typeface="+mn-lt"/>
                <a:cs typeface="+mn-lt"/>
              </a:rPr>
              <a:t>, </a:t>
            </a:r>
            <a:r>
              <a:rPr lang="en-US" b="1" dirty="0" err="1">
                <a:ea typeface="+mn-lt"/>
                <a:cs typeface="+mn-lt"/>
              </a:rPr>
              <a:t>kimlikle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giriş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yapılabilir</a:t>
            </a:r>
            <a:r>
              <a:rPr lang="en-US" b="1" dirty="0">
                <a:ea typeface="+mn-lt"/>
                <a:cs typeface="+mn-lt"/>
              </a:rPr>
              <a:t>.</a:t>
            </a:r>
            <a:r>
              <a:rPr lang="en-US" dirty="0">
                <a:ea typeface="+mn-lt"/>
                <a:cs typeface="+mn-lt"/>
              </a:rPr>
              <a:t> Türkiye </a:t>
            </a:r>
            <a:r>
              <a:rPr lang="en-US" dirty="0" err="1">
                <a:ea typeface="+mn-lt"/>
                <a:cs typeface="+mn-lt"/>
              </a:rPr>
              <a:t>vatandaşları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için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pasaport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gerekmez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3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Kuzey Kıbrıs Türk Cumhuriyeti</vt:lpstr>
      <vt:lpstr>                               💱 Para Birimi</vt:lpstr>
      <vt:lpstr>                                            Din</vt:lpstr>
      <vt:lpstr>                                       Resmi Dil</vt:lpstr>
      <vt:lpstr>                                                Türkiye ile İlişkisi</vt:lpstr>
      <vt:lpstr>                                       TOP 10</vt:lpstr>
      <vt:lpstr>                                        Kültür</vt:lpstr>
      <vt:lpstr>                        Bilinmeyen Gerçekler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92</cp:revision>
  <dcterms:created xsi:type="dcterms:W3CDTF">2025-05-20T13:23:58Z</dcterms:created>
  <dcterms:modified xsi:type="dcterms:W3CDTF">2025-05-20T15:56:13Z</dcterms:modified>
</cp:coreProperties>
</file>