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70" r:id="rId6"/>
    <p:sldId id="279" r:id="rId7"/>
    <p:sldId id="271" r:id="rId8"/>
    <p:sldId id="272" r:id="rId9"/>
    <p:sldId id="273" r:id="rId10"/>
    <p:sldId id="280" r:id="rId11"/>
    <p:sldId id="281" r:id="rId12"/>
    <p:sldId id="274" r:id="rId13"/>
    <p:sldId id="275" r:id="rId14"/>
    <p:sldId id="276" r:id="rId15"/>
    <p:sldId id="277" r:id="rId16"/>
    <p:sldId id="27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9" d="100"/>
          <a:sy n="69" d="100"/>
        </p:scale>
        <p:origin x="55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15684A-F08A-4C4A-B1CD-0BBBA4B32C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2" y="1231506"/>
            <a:ext cx="10318418" cy="4394988"/>
          </a:xfrm>
        </p:spPr>
        <p:txBody>
          <a:bodyPr/>
          <a:lstStyle/>
          <a:p>
            <a:r>
              <a:rPr lang="pt-BR" dirty="0"/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1300171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88178" y="419101"/>
            <a:ext cx="10178322" cy="1485899"/>
          </a:xfrm>
        </p:spPr>
        <p:txBody>
          <a:bodyPr>
            <a:noAutofit/>
          </a:bodyPr>
          <a:lstStyle/>
          <a:p>
            <a:pPr>
              <a:buClr>
                <a:srgbClr val="000000"/>
              </a:buClr>
              <a:buNone/>
            </a:pPr>
            <a:r>
              <a:rPr lang="pt-BR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Exercicio5</a:t>
            </a:r>
            <a:r>
              <a:rPr lang="pt-B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- Construir um programa em JAVA que contenha um método, que leia nome e </a:t>
            </a:r>
            <a:r>
              <a:rPr lang="pt-BR" altLang="pt-B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estado civil de uma pessoa e verificar a classificação:</a:t>
            </a:r>
          </a:p>
          <a:p>
            <a:pPr lvl="1">
              <a:buClr>
                <a:srgbClr val="000000"/>
              </a:buClr>
              <a:buNone/>
            </a:pPr>
            <a:r>
              <a:rPr lang="pt-BR" altLang="pt-BR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Sigla	Estado Civil</a:t>
            </a:r>
          </a:p>
          <a:p>
            <a:pPr lvl="1">
              <a:lnSpc>
                <a:spcPct val="100000"/>
              </a:lnSpc>
              <a:buClr>
                <a:srgbClr val="000000"/>
              </a:buClr>
              <a:buNone/>
            </a:pPr>
            <a:r>
              <a:rPr lang="pt-BR" altLang="pt-BR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			Solteiro </a:t>
            </a:r>
          </a:p>
          <a:p>
            <a:pPr lvl="1">
              <a:lnSpc>
                <a:spcPct val="100000"/>
              </a:lnSpc>
              <a:buClr>
                <a:srgbClr val="000000"/>
              </a:buClr>
              <a:buNone/>
            </a:pPr>
            <a:r>
              <a:rPr lang="pt-BR" altLang="pt-BR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			Casado 	</a:t>
            </a:r>
          </a:p>
          <a:p>
            <a:pPr lvl="1">
              <a:lnSpc>
                <a:spcPct val="100000"/>
              </a:lnSpc>
              <a:buClr>
                <a:srgbClr val="000000"/>
              </a:buClr>
              <a:buNone/>
            </a:pPr>
            <a:r>
              <a:rPr lang="pt-BR" altLang="pt-BR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			Viúvo </a:t>
            </a:r>
          </a:p>
          <a:p>
            <a:pPr lvl="1">
              <a:lnSpc>
                <a:spcPct val="100000"/>
              </a:lnSpc>
              <a:buClr>
                <a:srgbClr val="000000"/>
              </a:buClr>
              <a:buNone/>
            </a:pPr>
            <a:r>
              <a:rPr lang="pt-BR" altLang="pt-BR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			Divorciado</a:t>
            </a:r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1188178" y="3721101"/>
            <a:ext cx="10178322" cy="14858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rgbClr val="000000"/>
              </a:buClr>
              <a:buNone/>
            </a:pPr>
            <a:r>
              <a:rPr lang="pt-BR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Exercicio6</a:t>
            </a:r>
            <a:r>
              <a:rPr lang="pt-B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- Construir um programa em JAVA que contenha um método, que leia </a:t>
            </a:r>
            <a:r>
              <a:rPr lang="pt-BR" altLang="pt-B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dois valores e escolha a operação matemática desejada (adição, subtração, multiplicação e divisão). Ao final exibir o resultado.</a:t>
            </a:r>
          </a:p>
          <a:p>
            <a:pPr>
              <a:buClr>
                <a:srgbClr val="000000"/>
              </a:buClr>
              <a:buNone/>
            </a:pPr>
            <a:r>
              <a:rPr lang="pt-BR" altLang="pt-B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Exemplo:  valor1 =  2</a:t>
            </a:r>
          </a:p>
          <a:p>
            <a:pPr>
              <a:buClr>
                <a:srgbClr val="000000"/>
              </a:buClr>
              <a:buNone/>
            </a:pPr>
            <a:r>
              <a:rPr lang="pt-BR" altLang="pt-B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	    valor2 =  3</a:t>
            </a:r>
          </a:p>
          <a:p>
            <a:pPr>
              <a:buClr>
                <a:srgbClr val="000000"/>
              </a:buClr>
              <a:buNone/>
            </a:pPr>
            <a:r>
              <a:rPr lang="pt-BR" altLang="pt-B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      operação = adição</a:t>
            </a:r>
          </a:p>
          <a:p>
            <a:pPr>
              <a:buClr>
                <a:srgbClr val="000000"/>
              </a:buClr>
              <a:buNone/>
            </a:pPr>
            <a:r>
              <a:rPr lang="pt-BR" altLang="pt-B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      resultado = 5</a:t>
            </a:r>
            <a:endParaRPr lang="pt-BR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862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88178" y="419101"/>
            <a:ext cx="10178322" cy="1485899"/>
          </a:xfrm>
        </p:spPr>
        <p:txBody>
          <a:bodyPr>
            <a:noAutofit/>
          </a:bodyPr>
          <a:lstStyle/>
          <a:p>
            <a:pPr algn="just">
              <a:buSzPct val="100000"/>
            </a:pPr>
            <a:r>
              <a:rPr lang="pt-BR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Exercicio7</a:t>
            </a:r>
            <a:r>
              <a:rPr lang="pt-B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- Construir um programa em JAVA que contenha um método, que leia os dados de </a:t>
            </a:r>
            <a:r>
              <a:rPr lang="pt-BR" altLang="pt-B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50 funcionários. A partir dos dados de entrada: nome, setor e salário,  verificar o total de funcionários de cada setor.</a:t>
            </a:r>
          </a:p>
          <a:p>
            <a:pPr marL="457200" lvl="1" indent="0">
              <a:lnSpc>
                <a:spcPct val="100000"/>
              </a:lnSpc>
              <a:buSzPct val="100000"/>
              <a:buNone/>
            </a:pPr>
            <a:r>
              <a:rPr lang="pt-BR" altLang="pt-BR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Setor da Empresa		</a:t>
            </a:r>
          </a:p>
          <a:p>
            <a:pPr marL="457200" lvl="1" indent="0">
              <a:lnSpc>
                <a:spcPct val="100000"/>
              </a:lnSpc>
              <a:buSzPct val="100000"/>
              <a:buNone/>
            </a:pPr>
            <a:r>
              <a:rPr lang="pt-BR" altLang="pt-B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Almoxarifado		</a:t>
            </a:r>
          </a:p>
          <a:p>
            <a:pPr marL="457200" lvl="1" indent="0">
              <a:lnSpc>
                <a:spcPct val="100000"/>
              </a:lnSpc>
              <a:buSzPct val="100000"/>
              <a:buNone/>
            </a:pPr>
            <a:r>
              <a:rPr lang="pt-BR" altLang="pt-B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Produção</a:t>
            </a:r>
          </a:p>
          <a:p>
            <a:pPr marL="457200" lvl="1" indent="0">
              <a:lnSpc>
                <a:spcPct val="100000"/>
              </a:lnSpc>
              <a:buSzPct val="100000"/>
              <a:buNone/>
            </a:pPr>
            <a:r>
              <a:rPr lang="pt-BR" altLang="pt-B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Contabilidade</a:t>
            </a:r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1188178" y="3721101"/>
            <a:ext cx="10178322" cy="14858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5000"/>
              </a:lnSpc>
              <a:spcAft>
                <a:spcPts val="0"/>
              </a:spcAft>
              <a:buNone/>
            </a:pPr>
            <a:r>
              <a:rPr lang="pt-BR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Exercicio8</a:t>
            </a:r>
            <a:r>
              <a:rPr lang="pt-B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- Construir um programa em JAVA que contenha um método, que leia os dados de 300 alunos. A partir dos dados de entrada 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nome e formação dos alunos verificar o total de alunos em cada formação:</a:t>
            </a:r>
          </a:p>
          <a:p>
            <a:pPr algn="just">
              <a:lnSpc>
                <a:spcPct val="115000"/>
              </a:lnSpc>
            </a:pPr>
            <a:r>
              <a:rPr lang="pt-BR" sz="18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Ensino Fundamental</a:t>
            </a:r>
          </a:p>
          <a:p>
            <a:pPr algn="just">
              <a:lnSpc>
                <a:spcPct val="115000"/>
              </a:lnSpc>
            </a:pPr>
            <a:r>
              <a:rPr lang="pt-BR" sz="18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Ensino Médio</a:t>
            </a:r>
          </a:p>
          <a:p>
            <a:pPr algn="just">
              <a:lnSpc>
                <a:spcPct val="115000"/>
              </a:lnSpc>
            </a:pPr>
            <a:r>
              <a:rPr lang="pt-BR" sz="18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Ensino Técnico</a:t>
            </a:r>
          </a:p>
          <a:p>
            <a:pPr algn="just">
              <a:buClr>
                <a:srgbClr val="000000"/>
              </a:buClr>
              <a:buNone/>
            </a:pPr>
            <a:endParaRPr lang="pt-BR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831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70678" y="444501"/>
            <a:ext cx="10521222" cy="1485899"/>
          </a:xfrm>
        </p:spPr>
        <p:txBody>
          <a:bodyPr>
            <a:noAutofit/>
          </a:bodyPr>
          <a:lstStyle/>
          <a:p>
            <a:pPr marL="461962" lvl="1" indent="0" algn="just">
              <a:spcBef>
                <a:spcPts val="500"/>
              </a:spcBef>
              <a:buClr>
                <a:srgbClr val="006699"/>
              </a:buClr>
              <a:buSzPct val="100000"/>
              <a:buNone/>
              <a:defRPr/>
            </a:pPr>
            <a:r>
              <a:rPr lang="pt-BR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Exercicio9</a:t>
            </a:r>
            <a:r>
              <a:rPr lang="pt-BR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- Construir um programa em JAVA que contenha um método, que leia os dados </a:t>
            </a:r>
            <a:r>
              <a:rPr lang="pt-BR" alt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 alunos de uma Universidade: nome, idade e sexo. Após verifique a quantidade de alunos por:</a:t>
            </a:r>
          </a:p>
          <a:p>
            <a:pPr marL="1719262" lvl="3" indent="-342900" algn="just">
              <a:spcBef>
                <a:spcPts val="500"/>
              </a:spcBef>
              <a:buClr>
                <a:srgbClr val="006699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t-BR" alt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de alunos maior e menor de idade (18 anos)</a:t>
            </a:r>
          </a:p>
          <a:p>
            <a:pPr marL="1719262" lvl="3" indent="-342900" algn="just">
              <a:spcBef>
                <a:spcPts val="500"/>
              </a:spcBef>
              <a:buClr>
                <a:srgbClr val="006699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t-BR" alt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de alunos por sexo (masculino e feminino)</a:t>
            </a:r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857978" y="3340101"/>
            <a:ext cx="10635522" cy="14858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spcBef>
                <a:spcPts val="500"/>
              </a:spcBef>
              <a:buSzPct val="100000"/>
              <a:buNone/>
            </a:pPr>
            <a:r>
              <a:rPr lang="pt-BR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Exercicio10</a:t>
            </a:r>
            <a:r>
              <a:rPr lang="pt-BR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- Construir um programa em JAVA que contenha um método, que leia os dados 1</a:t>
            </a:r>
            <a:r>
              <a:rPr lang="pt-BR" alt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 funcionários de uma empresa: nome, cargo e salário. Após verifique o total dos salários por cargo:</a:t>
            </a:r>
          </a:p>
          <a:p>
            <a:pPr marL="1257300" lvl="2" indent="-342900" algn="just">
              <a:spcBef>
                <a:spcPts val="500"/>
              </a:spcBef>
              <a:buSzPct val="100000"/>
              <a:buFont typeface="Arial" charset="0"/>
              <a:buChar char="•"/>
            </a:pPr>
            <a:r>
              <a:rPr lang="pt-BR" alt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Analista de Sistemas</a:t>
            </a:r>
          </a:p>
          <a:p>
            <a:pPr marL="1257300" lvl="2" indent="-342900" algn="just">
              <a:spcBef>
                <a:spcPts val="500"/>
              </a:spcBef>
              <a:buSzPct val="100000"/>
              <a:buFont typeface="Arial" charset="0"/>
              <a:buChar char="•"/>
            </a:pPr>
            <a:r>
              <a:rPr lang="pt-BR" alt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Programador</a:t>
            </a:r>
          </a:p>
          <a:p>
            <a:pPr marL="1257300" lvl="2" indent="-342900" algn="just">
              <a:spcBef>
                <a:spcPts val="500"/>
              </a:spcBef>
              <a:buSzPct val="100000"/>
              <a:buFont typeface="Arial" charset="0"/>
              <a:buChar char="•"/>
            </a:pPr>
            <a:r>
              <a:rPr lang="pt-BR" alt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Técnico</a:t>
            </a:r>
          </a:p>
          <a:p>
            <a:pPr marL="914400" lvl="2" indent="0" algn="just">
              <a:spcBef>
                <a:spcPts val="500"/>
              </a:spcBef>
              <a:buSzPct val="100000"/>
              <a:buNone/>
            </a:pPr>
            <a:r>
              <a:rPr lang="pt-BR" alt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Exibir ao final a soma de todos os salários da empresa</a:t>
            </a:r>
            <a:endParaRPr lang="pt-BR" altLang="pt-BR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Clr>
                <a:srgbClr val="000000"/>
              </a:buClr>
              <a:buNone/>
            </a:pPr>
            <a:endParaRPr lang="pt-BR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799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70678" y="444501"/>
            <a:ext cx="10521222" cy="1485899"/>
          </a:xfrm>
        </p:spPr>
        <p:txBody>
          <a:bodyPr>
            <a:noAutofit/>
          </a:bodyPr>
          <a:lstStyle/>
          <a:p>
            <a:pPr marL="461962" lvl="1" indent="0" algn="just">
              <a:spcBef>
                <a:spcPts val="500"/>
              </a:spcBef>
              <a:buClr>
                <a:srgbClr val="006699"/>
              </a:buClr>
              <a:buSzPct val="100000"/>
              <a:buNone/>
              <a:defRPr/>
            </a:pPr>
            <a:r>
              <a:rPr lang="pt-BR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Exercicio11</a:t>
            </a:r>
            <a:r>
              <a:rPr lang="pt-BR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- Construir um programa em JAVA que contenha dois métodos. O primeiro método que cadastre e mostre os dados dos professores de uma escola: nome e formação. O segundo método que cadastre e mostre os dados das disciplinas:</a:t>
            </a:r>
            <a:r>
              <a:rPr lang="pt-BR" alt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nome e quantidade de aulas. </a:t>
            </a:r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857978" y="2235201"/>
            <a:ext cx="10635522" cy="14858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1962" lvl="1" indent="0" algn="just">
              <a:spcBef>
                <a:spcPts val="500"/>
              </a:spcBef>
              <a:buClr>
                <a:srgbClr val="006699"/>
              </a:buClr>
              <a:buSzPct val="100000"/>
              <a:buNone/>
              <a:defRPr/>
            </a:pPr>
            <a:r>
              <a:rPr lang="pt-BR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Exercicio12</a:t>
            </a:r>
            <a:r>
              <a:rPr lang="pt-BR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- Construir um programa em JAVA que contenha dois métodos. O primeiro método que cadastre e mostre os dados dos setores de uma empresa: nome do setor, gerente  e telefone. O segundo método que cadastre e mostre os dados dos funcionários: nome, cargo e salário.</a:t>
            </a:r>
            <a:endParaRPr lang="pt-BR" altLang="pt-BR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Clr>
                <a:srgbClr val="000000"/>
              </a:buClr>
              <a:buNone/>
            </a:pPr>
            <a:endParaRPr lang="pt-BR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908778" y="4216401"/>
            <a:ext cx="10635522" cy="14858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1962" lvl="1" indent="0" algn="just">
              <a:spcBef>
                <a:spcPts val="500"/>
              </a:spcBef>
              <a:buClr>
                <a:srgbClr val="006699"/>
              </a:buClr>
              <a:buSzPct val="100000"/>
              <a:buNone/>
              <a:defRPr/>
            </a:pPr>
            <a:r>
              <a:rPr lang="pt-BR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Exercicio13</a:t>
            </a:r>
            <a:r>
              <a:rPr lang="pt-BR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- Construir um programa em JAVA que contenha três métodos. O primeiro método que cadastre e mostre os dados dos cursos de uma escola: nome do curso  e período. O segundo método que cadastre e mostre os dados dos coordenadores: nome, e salário. O terceiro método que cadastre e mostre os dados dos alunos: nome, idade e sexo.</a:t>
            </a:r>
            <a:endParaRPr lang="pt-BR" altLang="pt-BR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Clr>
                <a:srgbClr val="000000"/>
              </a:buClr>
              <a:buNone/>
            </a:pPr>
            <a:endParaRPr lang="pt-BR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395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005254" y="385136"/>
            <a:ext cx="1046284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/>
              <a:t>MÉTODOS</a:t>
            </a:r>
            <a:r>
              <a:rPr lang="pt-BR" sz="2800" dirty="0"/>
              <a:t> em JAVA:</a:t>
            </a:r>
          </a:p>
          <a:p>
            <a:pPr algn="ctr"/>
            <a:endParaRPr lang="pt-BR" sz="2800" dirty="0">
              <a:solidFill>
                <a:srgbClr val="FF0000"/>
              </a:solidFill>
            </a:endParaRPr>
          </a:p>
          <a:p>
            <a:pPr algn="just"/>
            <a:r>
              <a:rPr lang="pt-BR" sz="2400" dirty="0"/>
              <a:t>Um método em Java é equivalente a uma função, sub-rotina ou procedimento em outras linguagens de programação.</a:t>
            </a:r>
          </a:p>
          <a:p>
            <a:r>
              <a:rPr lang="pt-BR" sz="2400" dirty="0"/>
              <a:t> </a:t>
            </a:r>
          </a:p>
          <a:p>
            <a:pPr algn="just"/>
            <a:r>
              <a:rPr lang="pt-BR" sz="2400" dirty="0"/>
              <a:t>Não existe em Java o conceito de métodos globais. Todos os métodos devem sempre ser definidos dentro de uma classe.</a:t>
            </a:r>
          </a:p>
          <a:p>
            <a:pPr algn="ctr"/>
            <a:endParaRPr lang="pt-BR" sz="2800" b="1" dirty="0">
              <a:solidFill>
                <a:srgbClr val="FF0000"/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024304" y="3472506"/>
            <a:ext cx="1042474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/>
              <a:t>Nome de Métodos:</a:t>
            </a:r>
            <a:endParaRPr lang="pt-BR" sz="2000" dirty="0"/>
          </a:p>
          <a:p>
            <a:pPr algn="just"/>
            <a:r>
              <a:rPr lang="pt-BR" sz="2000" dirty="0"/>
              <a:t>O nome de um método deve começar com uma letra (</a:t>
            </a:r>
            <a:r>
              <a:rPr lang="pt-BR" sz="2000" dirty="0" err="1"/>
              <a:t>a-z</a:t>
            </a:r>
            <a:r>
              <a:rPr lang="pt-BR" sz="2000" dirty="0"/>
              <a:t> ou A-Z) e os caracteres subsequentes podem incluir os dígitos de 0 a 9.</a:t>
            </a:r>
          </a:p>
          <a:p>
            <a:r>
              <a:rPr lang="pt-BR" sz="2000" dirty="0"/>
              <a:t> </a:t>
            </a:r>
          </a:p>
          <a:p>
            <a:r>
              <a:rPr lang="pt-BR" sz="2000" b="1" dirty="0"/>
              <a:t>Convenção</a:t>
            </a:r>
            <a:r>
              <a:rPr lang="pt-BR" sz="2000" dirty="0"/>
              <a:t>: </a:t>
            </a:r>
          </a:p>
          <a:p>
            <a:r>
              <a:rPr lang="pt-BR" sz="2000" dirty="0"/>
              <a:t>* Use verbos para nome de métodos. </a:t>
            </a:r>
          </a:p>
          <a:p>
            <a:endParaRPr lang="pt-BR" sz="2000" dirty="0"/>
          </a:p>
          <a:p>
            <a:r>
              <a:rPr lang="pt-BR" sz="2000" dirty="0"/>
              <a:t>* Faça a primeira letra do nome minúscula com cada letra inicial interna maiúscula. </a:t>
            </a:r>
          </a:p>
          <a:p>
            <a:r>
              <a:rPr lang="pt-BR" sz="2000" dirty="0"/>
              <a:t>  Por exemplo : </a:t>
            </a:r>
            <a:r>
              <a:rPr lang="pt-BR" sz="2000" dirty="0" err="1"/>
              <a:t>calcularMedia</a:t>
            </a:r>
            <a:r>
              <a:rPr lang="pt-BR" sz="2000" dirty="0"/>
              <a:t>(), </a:t>
            </a:r>
            <a:r>
              <a:rPr lang="pt-BR" sz="2000" dirty="0" err="1"/>
              <a:t>cadastrarAluno</a:t>
            </a:r>
            <a:r>
              <a:rPr lang="pt-BR" sz="2000" dirty="0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2154086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867508" y="415730"/>
            <a:ext cx="858129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err="1"/>
              <a:t>import</a:t>
            </a:r>
            <a:r>
              <a:rPr lang="pt-BR" b="1" dirty="0"/>
              <a:t> </a:t>
            </a:r>
            <a:r>
              <a:rPr lang="pt-BR" b="1" dirty="0" err="1"/>
              <a:t>javax.swing.JOptionPane</a:t>
            </a:r>
            <a:r>
              <a:rPr lang="pt-BR" b="1" dirty="0"/>
              <a:t>;</a:t>
            </a:r>
          </a:p>
          <a:p>
            <a:endParaRPr lang="pt-BR" dirty="0"/>
          </a:p>
          <a:p>
            <a:r>
              <a:rPr lang="pt-BR" b="1" dirty="0" err="1"/>
              <a:t>public</a:t>
            </a:r>
            <a:r>
              <a:rPr lang="pt-BR" b="1" dirty="0"/>
              <a:t> </a:t>
            </a:r>
            <a:r>
              <a:rPr lang="pt-BR" b="1" dirty="0" err="1"/>
              <a:t>class</a:t>
            </a:r>
            <a:r>
              <a:rPr lang="pt-BR" b="1" dirty="0"/>
              <a:t> Exemplo1 {</a:t>
            </a:r>
          </a:p>
          <a:p>
            <a:endParaRPr lang="pt-BR" dirty="0">
              <a:solidFill>
                <a:srgbClr val="FF0000"/>
              </a:solidFill>
            </a:endParaRPr>
          </a:p>
          <a:p>
            <a:r>
              <a:rPr lang="pt-BR" dirty="0">
                <a:solidFill>
                  <a:srgbClr val="FF0000"/>
                </a:solidFill>
              </a:rPr>
              <a:t>// exemplo de um </a:t>
            </a:r>
            <a:r>
              <a:rPr lang="pt-BR" dirty="0" err="1">
                <a:solidFill>
                  <a:srgbClr val="FF0000"/>
                </a:solidFill>
              </a:rPr>
              <a:t>metodo</a:t>
            </a:r>
            <a:r>
              <a:rPr lang="pt-BR" dirty="0">
                <a:solidFill>
                  <a:srgbClr val="FF0000"/>
                </a:solidFill>
              </a:rPr>
              <a:t> (antes </a:t>
            </a:r>
            <a:r>
              <a:rPr lang="pt-BR" dirty="0" err="1">
                <a:solidFill>
                  <a:srgbClr val="FF0000"/>
                </a:solidFill>
              </a:rPr>
              <a:t>void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main</a:t>
            </a:r>
            <a:r>
              <a:rPr lang="pt-BR" dirty="0"/>
              <a:t>)</a:t>
            </a:r>
          </a:p>
          <a:p>
            <a:r>
              <a:rPr lang="pt-BR" b="1" dirty="0" err="1"/>
              <a:t>public</a:t>
            </a:r>
            <a:r>
              <a:rPr lang="pt-BR" b="1" dirty="0"/>
              <a:t> </a:t>
            </a:r>
            <a:r>
              <a:rPr lang="pt-BR" b="1" dirty="0" err="1"/>
              <a:t>static</a:t>
            </a:r>
            <a:r>
              <a:rPr lang="pt-BR" b="1" dirty="0"/>
              <a:t> </a:t>
            </a:r>
            <a:r>
              <a:rPr lang="pt-BR" b="1" dirty="0" err="1"/>
              <a:t>void</a:t>
            </a:r>
            <a:r>
              <a:rPr lang="pt-BR" b="1" dirty="0"/>
              <a:t> Teste1() {</a:t>
            </a:r>
          </a:p>
          <a:p>
            <a:r>
              <a:rPr lang="pt-BR" dirty="0"/>
              <a:t>     </a:t>
            </a:r>
            <a:r>
              <a:rPr lang="pt-BR" dirty="0" err="1"/>
              <a:t>JOptionPane.</a:t>
            </a:r>
            <a:r>
              <a:rPr lang="pt-BR" i="1" dirty="0" err="1"/>
              <a:t>showMessageDialog</a:t>
            </a:r>
            <a:r>
              <a:rPr lang="pt-BR" i="1" dirty="0"/>
              <a:t>(</a:t>
            </a:r>
            <a:r>
              <a:rPr lang="pt-BR" b="1" i="1" dirty="0" err="1"/>
              <a:t>null</a:t>
            </a:r>
            <a:r>
              <a:rPr lang="pt-BR" b="1" i="1" dirty="0"/>
              <a:t>, "Teste 1");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en-US" b="1" dirty="0">
                <a:solidFill>
                  <a:srgbClr val="00B0F0"/>
                </a:solidFill>
              </a:rPr>
              <a:t>public static void main(String[] </a:t>
            </a:r>
            <a:r>
              <a:rPr lang="en-US" b="1" dirty="0" err="1">
                <a:solidFill>
                  <a:srgbClr val="00B0F0"/>
                </a:solidFill>
              </a:rPr>
              <a:t>args</a:t>
            </a:r>
            <a:r>
              <a:rPr lang="en-US" b="1" dirty="0">
                <a:solidFill>
                  <a:srgbClr val="00B0F0"/>
                </a:solidFill>
              </a:rPr>
              <a:t>) {</a:t>
            </a:r>
          </a:p>
          <a:p>
            <a:r>
              <a:rPr lang="pt-BR" i="1" dirty="0">
                <a:solidFill>
                  <a:srgbClr val="002060"/>
                </a:solidFill>
              </a:rPr>
              <a:t>Teste1</a:t>
            </a:r>
            <a:r>
              <a:rPr lang="pt-BR" i="1" dirty="0">
                <a:solidFill>
                  <a:srgbClr val="00B0F0"/>
                </a:solidFill>
              </a:rPr>
              <a:t>();</a:t>
            </a:r>
          </a:p>
          <a:p>
            <a:r>
              <a:rPr lang="pt-BR" i="1" dirty="0">
                <a:solidFill>
                  <a:srgbClr val="002060"/>
                </a:solidFill>
              </a:rPr>
              <a:t>Teste2</a:t>
            </a:r>
            <a:r>
              <a:rPr lang="pt-BR" i="1" dirty="0">
                <a:solidFill>
                  <a:srgbClr val="00B0F0"/>
                </a:solidFill>
              </a:rPr>
              <a:t>();</a:t>
            </a:r>
          </a:p>
          <a:p>
            <a:r>
              <a:rPr lang="pt-BR" dirty="0" err="1">
                <a:solidFill>
                  <a:srgbClr val="00B0F0"/>
                </a:solidFill>
              </a:rPr>
              <a:t>System.</a:t>
            </a:r>
            <a:r>
              <a:rPr lang="pt-BR" i="1" dirty="0" err="1">
                <a:solidFill>
                  <a:srgbClr val="00B0F0"/>
                </a:solidFill>
              </a:rPr>
              <a:t>exit</a:t>
            </a:r>
            <a:r>
              <a:rPr lang="pt-BR" i="1" dirty="0">
                <a:solidFill>
                  <a:srgbClr val="00B0F0"/>
                </a:solidFill>
              </a:rPr>
              <a:t>(0);</a:t>
            </a:r>
          </a:p>
          <a:p>
            <a:r>
              <a:rPr lang="pt-BR" dirty="0">
                <a:solidFill>
                  <a:srgbClr val="00B0F0"/>
                </a:solidFill>
              </a:rPr>
              <a:t>}</a:t>
            </a:r>
          </a:p>
          <a:p>
            <a:endParaRPr lang="pt-BR" dirty="0"/>
          </a:p>
          <a:p>
            <a:r>
              <a:rPr lang="pt-BR" dirty="0">
                <a:solidFill>
                  <a:srgbClr val="FF0000"/>
                </a:solidFill>
              </a:rPr>
              <a:t>// exemplo de um </a:t>
            </a:r>
            <a:r>
              <a:rPr lang="pt-BR" dirty="0" err="1">
                <a:solidFill>
                  <a:srgbClr val="FF0000"/>
                </a:solidFill>
              </a:rPr>
              <a:t>metodo</a:t>
            </a:r>
            <a:r>
              <a:rPr lang="pt-BR" dirty="0">
                <a:solidFill>
                  <a:srgbClr val="FF0000"/>
                </a:solidFill>
              </a:rPr>
              <a:t> (depois </a:t>
            </a:r>
            <a:r>
              <a:rPr lang="pt-BR" dirty="0" err="1">
                <a:solidFill>
                  <a:srgbClr val="FF0000"/>
                </a:solidFill>
              </a:rPr>
              <a:t>void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main</a:t>
            </a:r>
            <a:r>
              <a:rPr lang="pt-BR" dirty="0">
                <a:solidFill>
                  <a:srgbClr val="FF0000"/>
                </a:solidFill>
              </a:rPr>
              <a:t>)</a:t>
            </a:r>
          </a:p>
          <a:p>
            <a:r>
              <a:rPr lang="pt-BR" b="1" dirty="0" err="1"/>
              <a:t>public</a:t>
            </a:r>
            <a:r>
              <a:rPr lang="pt-BR" b="1" dirty="0"/>
              <a:t> </a:t>
            </a:r>
            <a:r>
              <a:rPr lang="pt-BR" b="1" dirty="0" err="1"/>
              <a:t>static</a:t>
            </a:r>
            <a:r>
              <a:rPr lang="pt-BR" b="1" dirty="0"/>
              <a:t> </a:t>
            </a:r>
            <a:r>
              <a:rPr lang="pt-BR" b="1" dirty="0" err="1"/>
              <a:t>void</a:t>
            </a:r>
            <a:r>
              <a:rPr lang="pt-BR" b="1" dirty="0"/>
              <a:t> Teste2() {</a:t>
            </a:r>
          </a:p>
          <a:p>
            <a:r>
              <a:rPr lang="pt-BR" dirty="0"/>
              <a:t>    </a:t>
            </a:r>
            <a:r>
              <a:rPr lang="pt-BR" dirty="0" err="1"/>
              <a:t>JOptionPane.</a:t>
            </a:r>
            <a:r>
              <a:rPr lang="pt-BR" i="1" dirty="0" err="1"/>
              <a:t>showMessageDialog</a:t>
            </a:r>
            <a:r>
              <a:rPr lang="pt-BR" i="1" dirty="0"/>
              <a:t>(</a:t>
            </a:r>
            <a:r>
              <a:rPr lang="pt-BR" b="1" i="1" dirty="0" err="1"/>
              <a:t>null</a:t>
            </a:r>
            <a:r>
              <a:rPr lang="pt-BR" b="1" i="1" dirty="0"/>
              <a:t>, "Teste 2");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}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7852863" y="1839863"/>
            <a:ext cx="416169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FF0000"/>
                </a:solidFill>
              </a:rPr>
              <a:t>MÉTODOS</a:t>
            </a:r>
            <a:r>
              <a:rPr lang="pt-BR" sz="2400" dirty="0">
                <a:solidFill>
                  <a:srgbClr val="FF0000"/>
                </a:solidFill>
              </a:rPr>
              <a:t> em JAVA:</a:t>
            </a:r>
          </a:p>
          <a:p>
            <a:pPr algn="ctr"/>
            <a:endParaRPr lang="pt-BR" sz="2400" dirty="0">
              <a:solidFill>
                <a:srgbClr val="FF0000"/>
              </a:solidFill>
            </a:endParaRPr>
          </a:p>
          <a:p>
            <a:pPr algn="ctr"/>
            <a:r>
              <a:rPr lang="pt-BR" sz="2400" dirty="0"/>
              <a:t>São programas (</a:t>
            </a:r>
            <a:r>
              <a:rPr lang="pt-BR" sz="2400" dirty="0" err="1"/>
              <a:t>class</a:t>
            </a:r>
            <a:r>
              <a:rPr lang="pt-BR" sz="2400" dirty="0"/>
              <a:t>) executados dentro do programa principal.</a:t>
            </a:r>
          </a:p>
          <a:p>
            <a:pPr algn="ctr"/>
            <a:endParaRPr lang="pt-BR" sz="2400" dirty="0"/>
          </a:p>
          <a:p>
            <a:pPr algn="ctr"/>
            <a:r>
              <a:rPr lang="pt-BR" sz="2400" dirty="0"/>
              <a:t>Não tem ordem definida, podem vir antes ou depois da </a:t>
            </a:r>
            <a:r>
              <a:rPr lang="pt-BR" sz="2400" b="1" dirty="0" err="1"/>
              <a:t>void</a:t>
            </a:r>
            <a:r>
              <a:rPr lang="pt-BR" sz="2400" b="1" dirty="0"/>
              <a:t> </a:t>
            </a:r>
            <a:r>
              <a:rPr lang="pt-BR" sz="2400" b="1" dirty="0" err="1"/>
              <a:t>main</a:t>
            </a:r>
            <a:r>
              <a:rPr lang="pt-BR" sz="2400" b="1" dirty="0"/>
              <a:t>.</a:t>
            </a:r>
          </a:p>
          <a:p>
            <a:pPr algn="ctr"/>
            <a:endParaRPr lang="pt-BR" sz="2400" b="1" dirty="0">
              <a:solidFill>
                <a:srgbClr val="FF0000"/>
              </a:solidFill>
            </a:endParaRPr>
          </a:p>
        </p:txBody>
      </p:sp>
      <p:sp>
        <p:nvSpPr>
          <p:cNvPr id="2" name="Seta: para a Esquerda 1">
            <a:extLst>
              <a:ext uri="{FF2B5EF4-FFF2-40B4-BE49-F238E27FC236}">
                <a16:creationId xmlns:a16="http://schemas.microsoft.com/office/drawing/2014/main" id="{D02C32C7-1209-B680-F94D-CBFBDA32AF68}"/>
              </a:ext>
            </a:extLst>
          </p:cNvPr>
          <p:cNvSpPr/>
          <p:nvPr/>
        </p:nvSpPr>
        <p:spPr>
          <a:xfrm>
            <a:off x="6206837" y="1995049"/>
            <a:ext cx="1094509" cy="360218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Seta: para a Esquerda 2">
            <a:extLst>
              <a:ext uri="{FF2B5EF4-FFF2-40B4-BE49-F238E27FC236}">
                <a16:creationId xmlns:a16="http://schemas.microsoft.com/office/drawing/2014/main" id="{9F5A6200-0E84-A07A-8F2C-298774359F26}"/>
              </a:ext>
            </a:extLst>
          </p:cNvPr>
          <p:cNvSpPr/>
          <p:nvPr/>
        </p:nvSpPr>
        <p:spPr>
          <a:xfrm>
            <a:off x="6220688" y="4973787"/>
            <a:ext cx="1094509" cy="360218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5480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7367954" y="385136"/>
            <a:ext cx="41616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FF0000"/>
                </a:solidFill>
              </a:rPr>
              <a:t>METODOS</a:t>
            </a:r>
            <a:r>
              <a:rPr lang="pt-BR" sz="2800" dirty="0">
                <a:solidFill>
                  <a:srgbClr val="FF0000"/>
                </a:solidFill>
              </a:rPr>
              <a:t>:</a:t>
            </a:r>
          </a:p>
          <a:p>
            <a:pPr algn="ctr"/>
            <a:endParaRPr lang="pt-BR" sz="2800" dirty="0">
              <a:solidFill>
                <a:srgbClr val="FF0000"/>
              </a:solidFill>
            </a:endParaRPr>
          </a:p>
          <a:p>
            <a:pPr algn="ctr"/>
            <a:r>
              <a:rPr lang="pt-BR" sz="2800" dirty="0">
                <a:solidFill>
                  <a:srgbClr val="FF0000"/>
                </a:solidFill>
              </a:rPr>
              <a:t>Podem também ser </a:t>
            </a:r>
            <a:r>
              <a:rPr lang="pt-BR" sz="2800" b="1" dirty="0">
                <a:solidFill>
                  <a:srgbClr val="FF0000"/>
                </a:solidFill>
              </a:rPr>
              <a:t>externos</a:t>
            </a:r>
            <a:r>
              <a:rPr lang="pt-BR" sz="2800" dirty="0">
                <a:solidFill>
                  <a:srgbClr val="FF0000"/>
                </a:solidFill>
              </a:rPr>
              <a:t> (em outros programas).</a:t>
            </a:r>
          </a:p>
        </p:txBody>
      </p:sp>
      <p:sp>
        <p:nvSpPr>
          <p:cNvPr id="2" name="Retângulo 1"/>
          <p:cNvSpPr/>
          <p:nvPr/>
        </p:nvSpPr>
        <p:spPr>
          <a:xfrm>
            <a:off x="679939" y="369747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 err="1"/>
              <a:t>import</a:t>
            </a:r>
            <a:r>
              <a:rPr lang="pt-BR" b="1" dirty="0"/>
              <a:t> </a:t>
            </a:r>
            <a:r>
              <a:rPr lang="pt-BR" b="1" u="sng" dirty="0" err="1"/>
              <a:t>javax.swing.JOptionPane</a:t>
            </a:r>
            <a:r>
              <a:rPr lang="pt-BR" b="1" u="sng" dirty="0"/>
              <a:t>;</a:t>
            </a:r>
          </a:p>
          <a:p>
            <a:endParaRPr lang="pt-BR" dirty="0"/>
          </a:p>
          <a:p>
            <a:r>
              <a:rPr lang="pt-BR" b="1" dirty="0" err="1"/>
              <a:t>public</a:t>
            </a:r>
            <a:r>
              <a:rPr lang="pt-BR" b="1" dirty="0"/>
              <a:t> </a:t>
            </a:r>
            <a:r>
              <a:rPr lang="pt-BR" b="1" dirty="0" err="1"/>
              <a:t>class</a:t>
            </a:r>
            <a:r>
              <a:rPr lang="pt-BR" b="1" dirty="0"/>
              <a:t> Exemplo2 {</a:t>
            </a:r>
          </a:p>
          <a:p>
            <a:endParaRPr lang="pt-BR" dirty="0"/>
          </a:p>
          <a:p>
            <a:r>
              <a:rPr lang="pt-BR" dirty="0"/>
              <a:t>/</a:t>
            </a:r>
            <a:r>
              <a:rPr lang="pt-BR" dirty="0">
                <a:solidFill>
                  <a:srgbClr val="FF0000"/>
                </a:solidFill>
              </a:rPr>
              <a:t>/ exemplo de um </a:t>
            </a:r>
            <a:r>
              <a:rPr lang="pt-BR" dirty="0" err="1">
                <a:solidFill>
                  <a:srgbClr val="FF0000"/>
                </a:solidFill>
              </a:rPr>
              <a:t>metodo</a:t>
            </a:r>
            <a:r>
              <a:rPr lang="pt-BR" dirty="0">
                <a:solidFill>
                  <a:srgbClr val="FF0000"/>
                </a:solidFill>
              </a:rPr>
              <a:t> externo (em outro programa)</a:t>
            </a:r>
          </a:p>
          <a:p>
            <a:r>
              <a:rPr lang="en-US" b="1" dirty="0"/>
              <a:t>public static void main(String[] </a:t>
            </a:r>
            <a:r>
              <a:rPr lang="en-US" b="1" dirty="0" err="1"/>
              <a:t>args</a:t>
            </a:r>
            <a:r>
              <a:rPr lang="en-US" b="1" dirty="0"/>
              <a:t>) {</a:t>
            </a:r>
          </a:p>
          <a:p>
            <a:r>
              <a:rPr lang="pt-BR" dirty="0"/>
              <a:t>Exemplo3.</a:t>
            </a:r>
            <a:r>
              <a:rPr lang="pt-BR" i="1" dirty="0"/>
              <a:t>Teste3();</a:t>
            </a:r>
          </a:p>
          <a:p>
            <a:r>
              <a:rPr lang="pt-BR" dirty="0" err="1"/>
              <a:t>System.</a:t>
            </a:r>
            <a:r>
              <a:rPr lang="pt-BR" i="1" dirty="0" err="1"/>
              <a:t>exit</a:t>
            </a:r>
            <a:r>
              <a:rPr lang="pt-BR" i="1" dirty="0"/>
              <a:t>(0);</a:t>
            </a:r>
          </a:p>
          <a:p>
            <a:r>
              <a:rPr lang="pt-BR" dirty="0"/>
              <a:t>}</a:t>
            </a:r>
          </a:p>
          <a:p>
            <a:r>
              <a:rPr lang="pt-BR" dirty="0"/>
              <a:t>}</a:t>
            </a:r>
          </a:p>
        </p:txBody>
      </p:sp>
      <p:sp>
        <p:nvSpPr>
          <p:cNvPr id="3" name="Retângulo 2"/>
          <p:cNvSpPr/>
          <p:nvPr/>
        </p:nvSpPr>
        <p:spPr>
          <a:xfrm>
            <a:off x="4736123" y="3648616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 err="1"/>
              <a:t>import</a:t>
            </a:r>
            <a:r>
              <a:rPr lang="pt-BR" b="1" dirty="0"/>
              <a:t> </a:t>
            </a:r>
            <a:r>
              <a:rPr lang="pt-BR" b="1" dirty="0" err="1"/>
              <a:t>javax.swing.JOptionPane</a:t>
            </a:r>
            <a:r>
              <a:rPr lang="pt-BR" b="1" dirty="0"/>
              <a:t>;</a:t>
            </a:r>
          </a:p>
          <a:p>
            <a:endParaRPr lang="pt-BR" dirty="0"/>
          </a:p>
          <a:p>
            <a:r>
              <a:rPr lang="pt-BR" b="1" dirty="0" err="1"/>
              <a:t>public</a:t>
            </a:r>
            <a:r>
              <a:rPr lang="pt-BR" b="1" dirty="0"/>
              <a:t> </a:t>
            </a:r>
            <a:r>
              <a:rPr lang="pt-BR" b="1" dirty="0" err="1"/>
              <a:t>class</a:t>
            </a:r>
            <a:r>
              <a:rPr lang="pt-BR" b="1" dirty="0"/>
              <a:t> Exemplo3 {</a:t>
            </a:r>
          </a:p>
          <a:p>
            <a:endParaRPr lang="pt-BR" dirty="0"/>
          </a:p>
          <a:p>
            <a:r>
              <a:rPr lang="pt-BR" b="1" dirty="0" err="1"/>
              <a:t>public</a:t>
            </a:r>
            <a:r>
              <a:rPr lang="pt-BR" b="1" dirty="0"/>
              <a:t> </a:t>
            </a:r>
            <a:r>
              <a:rPr lang="pt-BR" b="1" dirty="0" err="1"/>
              <a:t>static</a:t>
            </a:r>
            <a:r>
              <a:rPr lang="pt-BR" b="1" dirty="0"/>
              <a:t> </a:t>
            </a:r>
            <a:r>
              <a:rPr lang="pt-BR" b="1" dirty="0" err="1"/>
              <a:t>void</a:t>
            </a:r>
            <a:r>
              <a:rPr lang="pt-BR" b="1" dirty="0"/>
              <a:t> Teste3() {</a:t>
            </a:r>
          </a:p>
          <a:p>
            <a:r>
              <a:rPr lang="pt-BR" dirty="0" err="1"/>
              <a:t>JOptionPane.</a:t>
            </a:r>
            <a:r>
              <a:rPr lang="pt-BR" i="1" dirty="0" err="1"/>
              <a:t>showMessageDialog</a:t>
            </a:r>
            <a:r>
              <a:rPr lang="pt-BR" i="1" dirty="0"/>
              <a:t>(</a:t>
            </a:r>
            <a:r>
              <a:rPr lang="pt-BR" b="1" i="1" dirty="0" err="1"/>
              <a:t>null</a:t>
            </a:r>
            <a:r>
              <a:rPr lang="pt-BR" b="1" i="1" dirty="0"/>
              <a:t>, "Teste 3");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}</a:t>
            </a:r>
          </a:p>
        </p:txBody>
      </p:sp>
      <p:sp>
        <p:nvSpPr>
          <p:cNvPr id="6" name="Seta em curva para a direita 5"/>
          <p:cNvSpPr/>
          <p:nvPr/>
        </p:nvSpPr>
        <p:spPr>
          <a:xfrm>
            <a:off x="2596661" y="3050739"/>
            <a:ext cx="1395047" cy="2365322"/>
          </a:xfrm>
          <a:prstGeom prst="curv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722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88178" y="419101"/>
            <a:ext cx="10178322" cy="14858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b="1" dirty="0">
                <a:solidFill>
                  <a:schemeClr val="tx1"/>
                </a:solidFill>
              </a:rPr>
              <a:t>Exemplo1</a:t>
            </a:r>
            <a:r>
              <a:rPr lang="pt-BR" sz="2400" dirty="0">
                <a:solidFill>
                  <a:schemeClr val="tx1"/>
                </a:solidFill>
              </a:rPr>
              <a:t> - Construir um programa em JAVA que contenha um método, que leia e mostre nome e idade de uma pessoa:</a:t>
            </a:r>
          </a:p>
          <a:p>
            <a:pPr marL="0" indent="0">
              <a:buNone/>
            </a:pP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075104" y="1511300"/>
            <a:ext cx="85812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pt-BR" sz="1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javax.swing.JOptionPane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pt-BR" sz="1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teste {</a:t>
            </a:r>
          </a:p>
          <a:p>
            <a:pPr algn="l"/>
            <a:endParaRPr lang="pt-BR" sz="1800" dirty="0">
              <a:latin typeface="Courier New" panose="020703090202050204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pt-BR" sz="1800" i="1" dirty="0">
                <a:solidFill>
                  <a:srgbClr val="000000"/>
                </a:solidFill>
                <a:latin typeface="Courier New" panose="02070309020205020404" pitchFamily="49" charset="0"/>
              </a:rPr>
              <a:t>Cadastro();</a:t>
            </a:r>
          </a:p>
          <a:p>
            <a:pPr algn="l"/>
            <a:r>
              <a:rPr lang="pt-BR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pt-BR" sz="18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exit</a:t>
            </a:r>
            <a:r>
              <a:rPr lang="pt-BR" sz="1800" i="1" dirty="0">
                <a:solidFill>
                  <a:srgbClr val="000000"/>
                </a:solidFill>
                <a:latin typeface="Courier New" panose="02070309020205020404" pitchFamily="49" charset="0"/>
              </a:rPr>
              <a:t>(0);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pt-BR" sz="1800" dirty="0">
              <a:latin typeface="Courier New" panose="02070309020205020404" pitchFamily="49" charset="0"/>
            </a:endParaRPr>
          </a:p>
          <a:p>
            <a:pPr algn="l"/>
            <a:r>
              <a:rPr lang="pt-BR" sz="1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Cadastro() {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String nome;</a:t>
            </a:r>
          </a:p>
          <a:p>
            <a:pPr algn="l"/>
            <a:r>
              <a:rPr lang="pt-BR" sz="1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idade;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nome  = </a:t>
            </a:r>
            <a:r>
              <a:rPr lang="pt-BR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JOptionPane.</a:t>
            </a:r>
            <a:r>
              <a:rPr lang="pt-BR" sz="18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showInputDialog</a:t>
            </a:r>
            <a:r>
              <a:rPr lang="pt-BR" sz="1800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800" i="1" dirty="0">
                <a:solidFill>
                  <a:srgbClr val="2A00FF"/>
                </a:solidFill>
                <a:latin typeface="Courier New" panose="02070309020205020404" pitchFamily="49" charset="0"/>
              </a:rPr>
              <a:t>"Nome: "</a:t>
            </a:r>
            <a:r>
              <a:rPr lang="pt-BR" sz="1800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idade = </a:t>
            </a:r>
            <a:r>
              <a:rPr lang="pt-BR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Integer.</a:t>
            </a:r>
            <a:r>
              <a:rPr lang="pt-BR" sz="18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parseInt</a:t>
            </a:r>
            <a:r>
              <a:rPr lang="pt-BR" sz="1800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8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JOptionPane.showInputDialog</a:t>
            </a:r>
            <a:r>
              <a:rPr lang="pt-BR" sz="1800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800" i="1" dirty="0">
                <a:solidFill>
                  <a:srgbClr val="2A00FF"/>
                </a:solidFill>
                <a:latin typeface="Courier New" panose="02070309020205020404" pitchFamily="49" charset="0"/>
              </a:rPr>
              <a:t>"Idade:"</a:t>
            </a:r>
            <a:r>
              <a:rPr lang="pt-BR" sz="1800" i="1" dirty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pPr algn="l"/>
            <a:r>
              <a:rPr lang="pt-BR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JOptionPane.</a:t>
            </a:r>
            <a:r>
              <a:rPr lang="pt-BR" sz="18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showMessageDialog</a:t>
            </a:r>
            <a:r>
              <a:rPr lang="pt-BR" sz="1800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800" b="1" i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null</a:t>
            </a:r>
            <a:r>
              <a:rPr lang="pt-BR" sz="18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pt-BR" sz="18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"Nome :"</a:t>
            </a:r>
            <a:r>
              <a:rPr lang="pt-BR" sz="18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 + nome +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         </a:t>
            </a:r>
            <a:r>
              <a:rPr lang="pt-BR" sz="1800" dirty="0">
                <a:solidFill>
                  <a:srgbClr val="2A00FF"/>
                </a:solidFill>
                <a:latin typeface="Courier New" panose="02070309020205020404" pitchFamily="49" charset="0"/>
              </a:rPr>
              <a:t>"\</a:t>
            </a:r>
            <a:r>
              <a:rPr lang="pt-BR" sz="1800" dirty="0" err="1">
                <a:solidFill>
                  <a:srgbClr val="2A00FF"/>
                </a:solidFill>
                <a:latin typeface="Courier New" panose="02070309020205020404" pitchFamily="49" charset="0"/>
              </a:rPr>
              <a:t>nIdade</a:t>
            </a:r>
            <a:r>
              <a:rPr lang="pt-BR" sz="1800" dirty="0">
                <a:solidFill>
                  <a:srgbClr val="2A00FF"/>
                </a:solidFill>
                <a:latin typeface="Courier New" panose="02070309020205020404" pitchFamily="49" charset="0"/>
              </a:rPr>
              <a:t> "</a:t>
            </a:r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+ idade);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pt-BR" dirty="0"/>
          </a:p>
        </p:txBody>
      </p:sp>
      <p:sp>
        <p:nvSpPr>
          <p:cNvPr id="5" name="Colchete direito 4"/>
          <p:cNvSpPr/>
          <p:nvPr/>
        </p:nvSpPr>
        <p:spPr>
          <a:xfrm>
            <a:off x="6778913" y="2273299"/>
            <a:ext cx="514350" cy="1155701"/>
          </a:xfrm>
          <a:prstGeom prst="rightBracke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olchete direito 5"/>
          <p:cNvSpPr/>
          <p:nvPr/>
        </p:nvSpPr>
        <p:spPr>
          <a:xfrm>
            <a:off x="8388350" y="4711700"/>
            <a:ext cx="514350" cy="1447800"/>
          </a:xfrm>
          <a:prstGeom prst="rightBracke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o explicativo em forma de nuvem 7"/>
          <p:cNvSpPr/>
          <p:nvPr/>
        </p:nvSpPr>
        <p:spPr>
          <a:xfrm>
            <a:off x="7586296" y="1879601"/>
            <a:ext cx="2070100" cy="1460500"/>
          </a:xfrm>
          <a:prstGeom prst="cloudCallout">
            <a:avLst>
              <a:gd name="adj1" fmla="val -56833"/>
              <a:gd name="adj2" fmla="val 58152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Chamada do método</a:t>
            </a:r>
          </a:p>
        </p:txBody>
      </p:sp>
      <p:sp>
        <p:nvSpPr>
          <p:cNvPr id="9" name="Texto explicativo em forma de nuvem 8"/>
          <p:cNvSpPr/>
          <p:nvPr/>
        </p:nvSpPr>
        <p:spPr>
          <a:xfrm>
            <a:off x="9232900" y="3886200"/>
            <a:ext cx="2070100" cy="1460500"/>
          </a:xfrm>
          <a:prstGeom prst="cloudCallout">
            <a:avLst>
              <a:gd name="adj1" fmla="val -56833"/>
              <a:gd name="adj2" fmla="val 58152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Método de cadastro</a:t>
            </a:r>
          </a:p>
        </p:txBody>
      </p:sp>
    </p:spTree>
    <p:extLst>
      <p:ext uri="{BB962C8B-B14F-4D97-AF65-F5344CB8AC3E}">
        <p14:creationId xmlns:p14="http://schemas.microsoft.com/office/powerpoint/2010/main" val="3231718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88178" y="419101"/>
            <a:ext cx="10178322" cy="14858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b="1" dirty="0">
                <a:solidFill>
                  <a:schemeClr val="tx1"/>
                </a:solidFill>
              </a:rPr>
              <a:t>Exercicio1</a:t>
            </a:r>
            <a:r>
              <a:rPr lang="pt-BR" sz="2400" dirty="0">
                <a:solidFill>
                  <a:schemeClr val="tx1"/>
                </a:solidFill>
              </a:rPr>
              <a:t> - Construir um programa em JAVA que contenha um método, que leia nome e idade de uma pessoa e verifique se é Maior ou Menor de Idade:</a:t>
            </a:r>
          </a:p>
          <a:p>
            <a:pPr marL="0" indent="0">
              <a:buNone/>
            </a:pP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1302478" y="2400301"/>
            <a:ext cx="10178322" cy="14858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sz="2400" b="1" dirty="0">
                <a:solidFill>
                  <a:schemeClr val="tx1"/>
                </a:solidFill>
              </a:rPr>
              <a:t>Exercicio2</a:t>
            </a:r>
            <a:r>
              <a:rPr lang="pt-BR" sz="2400" dirty="0">
                <a:solidFill>
                  <a:schemeClr val="tx1"/>
                </a:solidFill>
              </a:rPr>
              <a:t> - Construir um programa em JAVA que contenha um método, que leia nome e idade de um atleta e verifique em qual categoria ele pertence:</a:t>
            </a:r>
          </a:p>
          <a:p>
            <a:pPr>
              <a:lnSpc>
                <a:spcPct val="100000"/>
              </a:lnSpc>
              <a:buClr>
                <a:srgbClr val="000000"/>
              </a:buClr>
              <a:buNone/>
            </a:pPr>
            <a:r>
              <a:rPr lang="pt-BR" altLang="pt-BR" b="1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Idade		Classificação</a:t>
            </a:r>
          </a:p>
          <a:p>
            <a:pPr>
              <a:lnSpc>
                <a:spcPct val="100000"/>
              </a:lnSpc>
              <a:buClr>
                <a:srgbClr val="000000"/>
              </a:buClr>
              <a:buNone/>
            </a:pPr>
            <a:r>
              <a:rPr lang="pt-BR" altLang="pt-BR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0..10		 escreva (‘categoria Infantil’);</a:t>
            </a:r>
          </a:p>
          <a:p>
            <a:pPr>
              <a:lnSpc>
                <a:spcPct val="100000"/>
              </a:lnSpc>
              <a:buClr>
                <a:srgbClr val="000000"/>
              </a:buClr>
              <a:buNone/>
            </a:pPr>
            <a:r>
              <a:rPr lang="pt-BR" altLang="pt-BR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11..17		 escreva (‘categoria Juvenil’);</a:t>
            </a:r>
          </a:p>
          <a:p>
            <a:pPr>
              <a:lnSpc>
                <a:spcPct val="100000"/>
              </a:lnSpc>
              <a:buClr>
                <a:srgbClr val="000000"/>
              </a:buClr>
              <a:buNone/>
            </a:pPr>
            <a:r>
              <a:rPr lang="pt-BR" altLang="pt-BR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18..30 		 escreva (‘categoria Adulto’);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pt-BR" sz="2400" dirty="0">
              <a:solidFill>
                <a:schemeClr val="tx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363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69E9E7F-E142-990A-DFEE-5F1CA55A4F6F}"/>
              </a:ext>
            </a:extLst>
          </p:cNvPr>
          <p:cNvSpPr txBox="1"/>
          <p:nvPr/>
        </p:nvSpPr>
        <p:spPr>
          <a:xfrm>
            <a:off x="1136074" y="181957"/>
            <a:ext cx="10515600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package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exercicios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pt-BR" sz="1600" dirty="0">
              <a:latin typeface="Courier New" panose="02070309020205020404" pitchFamily="49" charset="0"/>
            </a:endParaRPr>
          </a:p>
          <a:p>
            <a:pPr algn="l"/>
            <a:r>
              <a:rPr lang="pt-B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javax.swing.JOptionPane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pt-B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exercicio01 {</a:t>
            </a:r>
          </a:p>
          <a:p>
            <a:pPr algn="l"/>
            <a:endParaRPr lang="pt-BR" sz="1600" dirty="0">
              <a:latin typeface="Courier New" panose="02070309020205020404" pitchFamily="49" charset="0"/>
            </a:endParaRP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pt-BR" sz="16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verificarAtleta</a:t>
            </a:r>
            <a:r>
              <a:rPr lang="pt-BR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pPr algn="l"/>
            <a:r>
              <a:rPr lang="pt-B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pt-BR" sz="16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exit</a:t>
            </a:r>
            <a:r>
              <a:rPr lang="pt-BR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(0);</a:t>
            </a:r>
          </a:p>
          <a:p>
            <a:pPr algn="l"/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pt-BR" sz="1600" dirty="0">
              <a:latin typeface="Courier New" panose="02070309020205020404" pitchFamily="49" charset="0"/>
            </a:endParaRPr>
          </a:p>
          <a:p>
            <a:pPr algn="l"/>
            <a:r>
              <a:rPr lang="pt-B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verificarAtleta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pPr algn="l"/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String nome;</a:t>
            </a:r>
          </a:p>
          <a:p>
            <a:pPr algn="l"/>
            <a:r>
              <a:rPr lang="pt-B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idade;</a:t>
            </a:r>
          </a:p>
          <a:p>
            <a:pPr algn="l"/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nome  = </a:t>
            </a:r>
            <a:r>
              <a:rPr lang="pt-B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JOptionPane.</a:t>
            </a:r>
            <a:r>
              <a:rPr lang="pt-BR" sz="16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showInputDialog</a:t>
            </a:r>
            <a:r>
              <a:rPr lang="pt-BR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600" i="1" dirty="0">
                <a:solidFill>
                  <a:srgbClr val="2A00FF"/>
                </a:solidFill>
                <a:latin typeface="Courier New" panose="02070309020205020404" pitchFamily="49" charset="0"/>
              </a:rPr>
              <a:t>"Nome: "</a:t>
            </a:r>
            <a:r>
              <a:rPr lang="pt-BR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idade = </a:t>
            </a:r>
            <a:r>
              <a:rPr lang="pt-B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Integer.</a:t>
            </a:r>
            <a:r>
              <a:rPr lang="pt-BR" sz="16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parseInt</a:t>
            </a:r>
            <a:r>
              <a:rPr lang="pt-BR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6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JOptionPane.showInputDialog</a:t>
            </a:r>
            <a:r>
              <a:rPr lang="pt-BR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600" i="1" dirty="0">
                <a:solidFill>
                  <a:srgbClr val="2A00FF"/>
                </a:solidFill>
                <a:latin typeface="Courier New" panose="02070309020205020404" pitchFamily="49" charset="0"/>
              </a:rPr>
              <a:t>"Idade:"</a:t>
            </a:r>
            <a:r>
              <a:rPr lang="pt-BR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pPr algn="l"/>
            <a:r>
              <a:rPr lang="pt-B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if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((idade &gt;= 0) &amp;&amp; (idade &lt;= 10))</a:t>
            </a:r>
          </a:p>
          <a:p>
            <a:pPr algn="l"/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JOptionPane.</a:t>
            </a:r>
            <a:r>
              <a:rPr lang="it-IT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showMessageDialog(</a:t>
            </a:r>
            <a:r>
              <a:rPr lang="it-IT" sz="1600" b="1" i="1" dirty="0">
                <a:solidFill>
                  <a:srgbClr val="7F0055"/>
                </a:solidFill>
                <a:latin typeface="Courier New" panose="02070309020205020404" pitchFamily="49" charset="0"/>
              </a:rPr>
              <a:t>null</a:t>
            </a:r>
            <a:r>
              <a:rPr lang="it-IT" sz="16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it-IT" sz="16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"Nome :"</a:t>
            </a:r>
            <a:r>
              <a:rPr lang="it-IT" sz="16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+nome+</a:t>
            </a:r>
            <a:r>
              <a:rPr lang="it-IT" sz="16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 Categoria Infantil"</a:t>
            </a:r>
            <a:r>
              <a:rPr lang="it-IT" sz="16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   }</a:t>
            </a:r>
          </a:p>
          <a:p>
            <a:pPr algn="l"/>
            <a:r>
              <a:rPr lang="pt-B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if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((idade &gt;= 11) &amp;&amp; (idade &lt;= 17))</a:t>
            </a:r>
          </a:p>
          <a:p>
            <a:pPr algn="l"/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pt-B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JOptionPane.</a:t>
            </a:r>
            <a:r>
              <a:rPr lang="pt-BR" sz="16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showMessageDialog</a:t>
            </a:r>
            <a:r>
              <a:rPr lang="pt-BR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600" b="1" i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null</a:t>
            </a:r>
            <a:r>
              <a:rPr lang="pt-BR" sz="16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pt-BR" sz="16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"Nome :"</a:t>
            </a:r>
            <a:r>
              <a:rPr lang="pt-BR" sz="16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+nome+</a:t>
            </a:r>
            <a:r>
              <a:rPr lang="pt-BR" sz="16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 Categoria Juvenil"</a:t>
            </a:r>
            <a:r>
              <a:rPr lang="pt-BR" sz="16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   }</a:t>
            </a:r>
          </a:p>
          <a:p>
            <a:pPr algn="l"/>
            <a:r>
              <a:rPr lang="pt-B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if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((idade &gt;= 18) &amp;&amp; (idade &lt;= 30))</a:t>
            </a:r>
          </a:p>
          <a:p>
            <a:pPr algn="l"/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JOptionPane.</a:t>
            </a:r>
            <a:r>
              <a:rPr lang="it-IT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showMessageDialog(</a:t>
            </a:r>
            <a:r>
              <a:rPr lang="it-IT" sz="1600" b="1" i="1" dirty="0">
                <a:solidFill>
                  <a:srgbClr val="7F0055"/>
                </a:solidFill>
                <a:latin typeface="Courier New" panose="02070309020205020404" pitchFamily="49" charset="0"/>
              </a:rPr>
              <a:t>null</a:t>
            </a:r>
            <a:r>
              <a:rPr lang="it-IT" sz="16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it-IT" sz="16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"Nome :"</a:t>
            </a:r>
            <a:r>
              <a:rPr lang="it-IT" sz="16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+nome+</a:t>
            </a:r>
            <a:r>
              <a:rPr lang="it-IT" sz="16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 Categoria Adulto"</a:t>
            </a:r>
            <a:r>
              <a:rPr lang="it-IT" sz="16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   }</a:t>
            </a:r>
          </a:p>
          <a:p>
            <a:pPr algn="l"/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pt-BR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005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69E9E7F-E142-990A-DFEE-5F1CA55A4F6F}"/>
              </a:ext>
            </a:extLst>
          </p:cNvPr>
          <p:cNvSpPr txBox="1"/>
          <p:nvPr/>
        </p:nvSpPr>
        <p:spPr>
          <a:xfrm>
            <a:off x="1233055" y="627435"/>
            <a:ext cx="105156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package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exercicios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pt-B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javax.swing.JOptionPane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pt-B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exercicio02 {</a:t>
            </a:r>
          </a:p>
          <a:p>
            <a:pPr algn="l"/>
            <a:endParaRPr lang="pt-BR" sz="1600" dirty="0">
              <a:latin typeface="Courier New" panose="02070309020205020404" pitchFamily="49" charset="0"/>
            </a:endParaRP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pt-BR" sz="1600" i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verificarAtleta</a:t>
            </a:r>
            <a:r>
              <a:rPr lang="pt-BR" sz="1600" i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();</a:t>
            </a:r>
          </a:p>
          <a:p>
            <a:pPr algn="l"/>
            <a:r>
              <a:rPr lang="pt-B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pt-BR" sz="16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exit</a:t>
            </a:r>
            <a:r>
              <a:rPr lang="pt-BR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(0);</a:t>
            </a:r>
          </a:p>
          <a:p>
            <a:pPr algn="l"/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pt-B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verificarAtleta</a:t>
            </a:r>
            <a:r>
              <a:rPr lang="pt-BR" sz="1600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() {</a:t>
            </a:r>
          </a:p>
          <a:p>
            <a:pPr algn="l"/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String nome;</a:t>
            </a:r>
          </a:p>
          <a:p>
            <a:pPr algn="l"/>
            <a:r>
              <a:rPr lang="pt-B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idade;</a:t>
            </a:r>
          </a:p>
          <a:p>
            <a:pPr algn="l"/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nome  = </a:t>
            </a:r>
            <a:r>
              <a:rPr lang="pt-B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JOptionPane.</a:t>
            </a:r>
            <a:r>
              <a:rPr lang="pt-BR" sz="16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showInputDialog</a:t>
            </a:r>
            <a:r>
              <a:rPr lang="pt-BR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600" i="1" dirty="0">
                <a:solidFill>
                  <a:srgbClr val="2A00FF"/>
                </a:solidFill>
                <a:latin typeface="Courier New" panose="02070309020205020404" pitchFamily="49" charset="0"/>
              </a:rPr>
              <a:t>"Nome: "</a:t>
            </a:r>
            <a:r>
              <a:rPr lang="pt-BR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idade = </a:t>
            </a:r>
            <a:r>
              <a:rPr lang="pt-B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Integer.</a:t>
            </a:r>
            <a:r>
              <a:rPr lang="pt-BR" sz="16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parseInt</a:t>
            </a:r>
            <a:r>
              <a:rPr lang="pt-BR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6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JOptionPane.showInputDialog</a:t>
            </a:r>
            <a:r>
              <a:rPr lang="pt-BR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600" i="1" dirty="0">
                <a:solidFill>
                  <a:srgbClr val="2A00FF"/>
                </a:solidFill>
                <a:latin typeface="Courier New" panose="02070309020205020404" pitchFamily="49" charset="0"/>
              </a:rPr>
              <a:t>"Idade:"</a:t>
            </a:r>
            <a:r>
              <a:rPr lang="pt-BR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pPr algn="l"/>
            <a:r>
              <a:rPr lang="pt-B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if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((idade &gt;= 0) &amp;&amp; (idade &lt;= 10))</a:t>
            </a:r>
          </a:p>
          <a:p>
            <a:pPr algn="l"/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JOptionPane.</a:t>
            </a:r>
            <a:r>
              <a:rPr lang="it-IT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showMessageDialog(</a:t>
            </a:r>
            <a:r>
              <a:rPr lang="it-IT" sz="1600" b="1" i="1" dirty="0">
                <a:solidFill>
                  <a:srgbClr val="7F0055"/>
                </a:solidFill>
                <a:latin typeface="Courier New" panose="02070309020205020404" pitchFamily="49" charset="0"/>
              </a:rPr>
              <a:t>null</a:t>
            </a:r>
            <a:r>
              <a:rPr lang="it-IT" sz="16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it-IT" sz="16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"Nome :"</a:t>
            </a:r>
            <a:r>
              <a:rPr lang="it-IT" sz="16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+nome+</a:t>
            </a:r>
            <a:r>
              <a:rPr lang="it-IT" sz="16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 Categoria infantil"</a:t>
            </a:r>
            <a:r>
              <a:rPr lang="it-IT" sz="16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   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pt-B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if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((idade &gt;= 11) &amp;&amp; (idade &lt;= 17))</a:t>
            </a:r>
          </a:p>
          <a:p>
            <a:pPr algn="l"/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pt-B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JOptionPane.</a:t>
            </a:r>
            <a:r>
              <a:rPr lang="pt-BR" sz="16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showMessageDialog</a:t>
            </a:r>
            <a:r>
              <a:rPr lang="pt-BR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600" b="1" i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null</a:t>
            </a:r>
            <a:r>
              <a:rPr lang="pt-BR" sz="16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pt-BR" sz="16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"Nome :"</a:t>
            </a:r>
            <a:r>
              <a:rPr lang="pt-BR" sz="16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+nome+</a:t>
            </a:r>
            <a:r>
              <a:rPr lang="pt-BR" sz="16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 Categoria Juvenil"</a:t>
            </a:r>
            <a:r>
              <a:rPr lang="pt-BR" sz="16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   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pt-B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if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(idade &gt;= 18)</a:t>
            </a:r>
          </a:p>
          <a:p>
            <a:pPr algn="l"/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pt-B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JOptionPane.</a:t>
            </a:r>
            <a:r>
              <a:rPr lang="pt-BR" sz="16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showMessageDialog</a:t>
            </a:r>
            <a:r>
              <a:rPr lang="pt-BR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600" b="1" i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null</a:t>
            </a:r>
            <a:r>
              <a:rPr lang="pt-BR" sz="16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pt-BR" sz="16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"Nome :"</a:t>
            </a:r>
            <a:r>
              <a:rPr lang="pt-BR" sz="16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+nome+</a:t>
            </a:r>
            <a:r>
              <a:rPr lang="pt-BR" sz="16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 Categoria Juvenil"</a:t>
            </a:r>
            <a:r>
              <a:rPr lang="pt-BR" sz="16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   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4604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88178" y="419101"/>
            <a:ext cx="10178322" cy="148589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</a:rPr>
              <a:t>Exercicio3</a:t>
            </a:r>
            <a:r>
              <a:rPr lang="pt-BR" sz="2400" dirty="0">
                <a:solidFill>
                  <a:schemeClr val="tx1"/>
                </a:solidFill>
              </a:rPr>
              <a:t> - Construir um programa em JAVA que contenha um método, que leia nome, peso e altura de uma pessoa. Após calcule e mostre o seu IMC, de acordo com a fórmula:   </a:t>
            </a:r>
            <a:r>
              <a:rPr lang="pt-BR" altLang="pt-BR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IMC = peso / (altura * altura)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1302478" y="2590801"/>
            <a:ext cx="10178322" cy="14858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sz="2400" b="1" dirty="0">
                <a:solidFill>
                  <a:schemeClr val="tx1"/>
                </a:solidFill>
              </a:rPr>
              <a:t>Exercicio4</a:t>
            </a:r>
            <a:r>
              <a:rPr lang="pt-BR" sz="2400" dirty="0">
                <a:solidFill>
                  <a:schemeClr val="tx1"/>
                </a:solidFill>
              </a:rPr>
              <a:t> - Construir um programa em JAVA que contenha um método, que leia nome e média final de um aluno e verifique sua situação: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altLang="pt-BR" sz="2400" dirty="0">
                <a:latin typeface="Tahoma" pitchFamily="34" charset="0"/>
                <a:cs typeface="Tahoma" pitchFamily="34" charset="0"/>
              </a:rPr>
              <a:t>	</a:t>
            </a:r>
            <a:r>
              <a:rPr lang="pt-BR" altLang="pt-BR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Média &lt; 5            – Situação Reprovado</a:t>
            </a:r>
          </a:p>
          <a:p>
            <a:pPr lvl="1">
              <a:buClr>
                <a:srgbClr val="000000"/>
              </a:buClr>
              <a:buNone/>
            </a:pPr>
            <a:r>
              <a:rPr lang="pt-BR" altLang="pt-BR" sz="20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 		Média entre 5 e 7  – Situação Recuperação</a:t>
            </a:r>
          </a:p>
          <a:p>
            <a:pPr lvl="1">
              <a:buClr>
                <a:srgbClr val="000000"/>
              </a:buClr>
              <a:buNone/>
            </a:pPr>
            <a:r>
              <a:rPr lang="pt-BR" altLang="pt-BR" sz="20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 		Média &gt;= 7          – Situação Aprovado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pt-BR" sz="2400" dirty="0">
              <a:solidFill>
                <a:schemeClr val="tx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535806"/>
      </p:ext>
    </p:extLst>
  </p:cSld>
  <p:clrMapOvr>
    <a:masterClrMapping/>
  </p:clrMapOvr>
</p:sld>
</file>

<file path=ppt/theme/theme1.xml><?xml version="1.0" encoding="utf-8"?>
<a:theme xmlns:a="http://schemas.openxmlformats.org/drawingml/2006/main" name="Selo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DC9B06E8D258D44AB20F7299C31BAA6" ma:contentTypeVersion="7" ma:contentTypeDescription="Crie um novo documento." ma:contentTypeScope="" ma:versionID="651052787a22823fe3223bfea56ab436">
  <xsd:schema xmlns:xsd="http://www.w3.org/2001/XMLSchema" xmlns:xs="http://www.w3.org/2001/XMLSchema" xmlns:p="http://schemas.microsoft.com/office/2006/metadata/properties" xmlns:ns2="26710101-bd84-4e96-9192-5534adc630e1" targetNamespace="http://schemas.microsoft.com/office/2006/metadata/properties" ma:root="true" ma:fieldsID="5163e51a0a4ad7257623dda8ef0c3404" ns2:_="">
    <xsd:import namespace="26710101-bd84-4e96-9192-5534adc630e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710101-bd84-4e96-9192-5534adc630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F669B85-18C1-44E5-AB10-8702C66D3AE1}">
  <ds:schemaRefs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26710101-bd84-4e96-9192-5534adc630e1"/>
    <ds:schemaRef ds:uri="http://schemas.microsoft.com/office/infopath/2007/PartnerControls"/>
    <ds:schemaRef ds:uri="http://schemas.microsoft.com/office/2006/metadata/properties"/>
    <ds:schemaRef ds:uri="http://purl.org/dc/terms/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751FA3D-3262-4E89-BC23-7214958580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6710101-bd84-4e96-9192-5534adc630e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DFEC4A8-A6B4-41A9-8DA7-A59EEB8655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Selo</Template>
  <TotalTime>400</TotalTime>
  <Words>1409</Words>
  <Application>Microsoft Office PowerPoint</Application>
  <PresentationFormat>Widescreen</PresentationFormat>
  <Paragraphs>174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Arial</vt:lpstr>
      <vt:lpstr>Courier New</vt:lpstr>
      <vt:lpstr>Gill Sans MT</vt:lpstr>
      <vt:lpstr>Impact</vt:lpstr>
      <vt:lpstr>Tahoma</vt:lpstr>
      <vt:lpstr>Selo</vt:lpstr>
      <vt:lpstr>JAVA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Projetos</dc:title>
  <dc:creator>Luciano B Fernandes</dc:creator>
  <cp:lastModifiedBy>Cristiane Pavei Fernandes</cp:lastModifiedBy>
  <cp:revision>104</cp:revision>
  <dcterms:created xsi:type="dcterms:W3CDTF">2019-07-31T23:39:13Z</dcterms:created>
  <dcterms:modified xsi:type="dcterms:W3CDTF">2025-03-18T20:17:44Z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0x010100BDC9B06E8D258D44AB20F7299C31BAA6</vt:lpwstr>
  </property>
</Properties>
</file>