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68" r:id="rId5"/>
    <p:sldId id="270" r:id="rId6"/>
    <p:sldId id="272" r:id="rId7"/>
    <p:sldId id="275" r:id="rId8"/>
    <p:sldId id="292" r:id="rId9"/>
    <p:sldId id="316" r:id="rId10"/>
    <p:sldId id="314" r:id="rId11"/>
    <p:sldId id="313" r:id="rId12"/>
    <p:sldId id="317" r:id="rId13"/>
    <p:sldId id="315" r:id="rId14"/>
    <p:sldId id="309" r:id="rId15"/>
    <p:sldId id="306" r:id="rId16"/>
    <p:sldId id="303" r:id="rId17"/>
    <p:sldId id="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F8BF4-222A-48E6-8E6C-A3ECB43B38AA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1BC7B-26CA-4071-A033-FE16BF1026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0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99FE3-C316-4043-B87E-60EC6B8B9238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t-BR" altLang="pt-BR" sz="13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40EE6CD-FFC3-4F52-A924-7683E7C17A8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t-BR" altLang="pt-BR" sz="1300"/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D878DE2-BB86-418A-94E2-B044094BFF29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t-BR" altLang="pt-BR" sz="1300"/>
          </a:p>
        </p:txBody>
      </p:sp>
      <p:sp>
        <p:nvSpPr>
          <p:cNvPr id="6349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701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80842C-546C-4C37-BFB5-C95FEE32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69" y="466785"/>
            <a:ext cx="3495675" cy="6000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00B7003-8C0E-4FB3-B030-A524AF8BF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69" y="1533645"/>
            <a:ext cx="8333236" cy="42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9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F9D9B1CB-B726-4AE2-A199-C824070BDDBC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10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B419A6E-7272-4B8D-BB83-7184257BAC97}"/>
              </a:ext>
            </a:extLst>
          </p:cNvPr>
          <p:cNvSpPr txBox="1">
            <a:spLocks/>
          </p:cNvSpPr>
          <p:nvPr/>
        </p:nvSpPr>
        <p:spPr>
          <a:xfrm>
            <a:off x="1423555" y="1961926"/>
            <a:ext cx="9642009" cy="2934148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b="1" dirty="0"/>
              <a:t>CONTADOR</a:t>
            </a:r>
            <a:r>
              <a:rPr lang="pt-BR" dirty="0"/>
              <a:t> = Os contadores acumulam seu próprio valor, acrescentando 1 a cada execução do programa. </a:t>
            </a:r>
          </a:p>
          <a:p>
            <a:pPr marL="0" indent="0" fontAlgn="base">
              <a:buNone/>
            </a:pPr>
            <a:r>
              <a:rPr lang="pt-BR" dirty="0"/>
              <a:t>Ex.: total := total </a:t>
            </a:r>
            <a:r>
              <a:rPr lang="pt-BR" dirty="0">
                <a:solidFill>
                  <a:srgbClr val="FF0000"/>
                </a:solidFill>
              </a:rPr>
              <a:t>+ 1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b="1" dirty="0"/>
              <a:t>ACUMULADOR (SOMADOR) </a:t>
            </a:r>
            <a:r>
              <a:rPr lang="pt-BR" dirty="0"/>
              <a:t>= É uma variável que atua acumulando valores ou variavel a cada vez que o código é executado. </a:t>
            </a:r>
          </a:p>
          <a:p>
            <a:pPr marL="0" indent="0" fontAlgn="base">
              <a:buNone/>
            </a:pPr>
            <a:r>
              <a:rPr lang="pt-BR" dirty="0"/>
              <a:t>Ex.: total := total </a:t>
            </a:r>
            <a:r>
              <a:rPr lang="pt-BR" dirty="0">
                <a:solidFill>
                  <a:srgbClr val="FF0000"/>
                </a:solidFill>
              </a:rPr>
              <a:t>+ valor/variavel</a:t>
            </a:r>
          </a:p>
          <a:p>
            <a:pPr marL="0" indent="0" fontAlgn="base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CF972A-0586-4F64-86CE-EFB84460C5B7}"/>
              </a:ext>
            </a:extLst>
          </p:cNvPr>
          <p:cNvSpPr txBox="1">
            <a:spLocks/>
          </p:cNvSpPr>
          <p:nvPr/>
        </p:nvSpPr>
        <p:spPr>
          <a:xfrm>
            <a:off x="1244301" y="692369"/>
            <a:ext cx="9144000" cy="99689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>
                <a:solidFill>
                  <a:srgbClr val="0070C0"/>
                </a:solidFill>
              </a:rPr>
              <a:t>Contador e Acumulador</a:t>
            </a:r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65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C6B207-DF49-68A4-B789-4864B1E2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07" y="645317"/>
            <a:ext cx="883090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8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EF11A8D-FF8C-87A5-938C-64C1E67C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60" y="497812"/>
            <a:ext cx="8611802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0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5FF2A6-A0F7-82A5-4E9F-8C30CF67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814022"/>
            <a:ext cx="9124260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1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BBAB80B-CAB5-937D-D082-73EA53224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24" y="384075"/>
            <a:ext cx="8745170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3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91FE0C-9657-4915-B460-4629446D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20" y="1672589"/>
            <a:ext cx="8124825" cy="33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4358C7-DE8C-48B9-8855-01814802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11" y="1233637"/>
            <a:ext cx="8414601" cy="43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5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B7E095-8856-4375-B5EF-41937E6E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63" y="181578"/>
            <a:ext cx="6725347" cy="34760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CC2D98-E11F-433D-AF06-FB14E306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07" y="3574592"/>
            <a:ext cx="7319320" cy="27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9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8F55E45-EBCF-F9C6-4B1F-A2B62CC51F0E}"/>
              </a:ext>
            </a:extLst>
          </p:cNvPr>
          <p:cNvSpPr txBox="1"/>
          <p:nvPr/>
        </p:nvSpPr>
        <p:spPr>
          <a:xfrm>
            <a:off x="2349925" y="1263274"/>
            <a:ext cx="663632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Exemplo IF com ELSE</a:t>
            </a:r>
          </a:p>
          <a:p>
            <a:endParaRPr lang="pt-BR" sz="3600" dirty="0"/>
          </a:p>
          <a:p>
            <a:endParaRPr lang="pt-BR" sz="2000" dirty="0"/>
          </a:p>
          <a:p>
            <a:r>
              <a:rPr lang="pt-BR" sz="2000" dirty="0" err="1"/>
              <a:t>int</a:t>
            </a:r>
            <a:r>
              <a:rPr lang="pt-BR" sz="2000" dirty="0"/>
              <a:t> idade = 18; </a:t>
            </a:r>
          </a:p>
          <a:p>
            <a:endParaRPr lang="pt-BR" sz="2000" dirty="0"/>
          </a:p>
          <a:p>
            <a:r>
              <a:rPr lang="pt-BR" sz="2000" dirty="0" err="1"/>
              <a:t>if</a:t>
            </a:r>
            <a:r>
              <a:rPr lang="pt-BR" sz="2000" dirty="0"/>
              <a:t> (idade &gt;= 18){ </a:t>
            </a:r>
          </a:p>
          <a:p>
            <a:r>
              <a:rPr lang="pt-BR" sz="2000" dirty="0"/>
              <a:t>     </a:t>
            </a:r>
            <a:r>
              <a:rPr lang="pt-BR" sz="2000" dirty="0" err="1"/>
              <a:t>System.out.println</a:t>
            </a:r>
            <a:r>
              <a:rPr lang="pt-BR" sz="2000" dirty="0"/>
              <a:t>("É maior de idade");    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(idade == 17)   { </a:t>
            </a:r>
          </a:p>
          <a:p>
            <a:r>
              <a:rPr lang="pt-BR" sz="2000" dirty="0" err="1"/>
              <a:t>System.out.println</a:t>
            </a:r>
            <a:r>
              <a:rPr lang="pt-BR" sz="2000" dirty="0"/>
              <a:t>("É menor de idade");   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(idade &lt; 16)   { </a:t>
            </a:r>
          </a:p>
          <a:p>
            <a:r>
              <a:rPr lang="pt-BR" sz="2000" dirty="0" err="1"/>
              <a:t>System.out.println</a:t>
            </a:r>
            <a:r>
              <a:rPr lang="pt-BR" sz="2000" dirty="0"/>
              <a:t>("É praticamente um bebe");</a:t>
            </a:r>
          </a:p>
          <a:p>
            <a:r>
              <a:rPr lang="pt-BR" sz="2000" dirty="0"/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9A2741-A5A4-087E-9288-52DCD9E5C281}"/>
              </a:ext>
            </a:extLst>
          </p:cNvPr>
          <p:cNvSpPr txBox="1"/>
          <p:nvPr/>
        </p:nvSpPr>
        <p:spPr>
          <a:xfrm>
            <a:off x="533400" y="54748"/>
            <a:ext cx="422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Estruturas de Seleção</a:t>
            </a:r>
          </a:p>
        </p:txBody>
      </p:sp>
    </p:spTree>
    <p:extLst>
      <p:ext uri="{BB962C8B-B14F-4D97-AF65-F5344CB8AC3E}">
        <p14:creationId xmlns:p14="http://schemas.microsoft.com/office/powerpoint/2010/main" val="127182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9A2741-A5A4-087E-9288-52DCD9E5C281}"/>
              </a:ext>
            </a:extLst>
          </p:cNvPr>
          <p:cNvSpPr txBox="1"/>
          <p:nvPr/>
        </p:nvSpPr>
        <p:spPr>
          <a:xfrm>
            <a:off x="533400" y="54748"/>
            <a:ext cx="5729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Estruturas de Seleção (</a:t>
            </a:r>
            <a:r>
              <a:rPr lang="pt-BR" sz="3600" dirty="0" err="1">
                <a:solidFill>
                  <a:srgbClr val="FF0000"/>
                </a:solidFill>
              </a:rPr>
              <a:t>String</a:t>
            </a:r>
            <a:r>
              <a:rPr lang="pt-BR" sz="3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C969B7B-EB2B-3352-9E68-F73822F2E76D}"/>
              </a:ext>
            </a:extLst>
          </p:cNvPr>
          <p:cNvSpPr/>
          <p:nvPr/>
        </p:nvSpPr>
        <p:spPr>
          <a:xfrm>
            <a:off x="1117955" y="1443841"/>
            <a:ext cx="89095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String curso;</a:t>
            </a:r>
          </a:p>
          <a:p>
            <a:r>
              <a:rPr lang="pt-BR" dirty="0"/>
              <a:t>curso = </a:t>
            </a:r>
            <a:r>
              <a:rPr lang="pt-BR" dirty="0" err="1"/>
              <a:t>JOptionPane.</a:t>
            </a:r>
            <a:r>
              <a:rPr lang="pt-BR" i="1" dirty="0" err="1"/>
              <a:t>showInputDialog</a:t>
            </a:r>
            <a:r>
              <a:rPr lang="pt-BR" i="1" dirty="0"/>
              <a:t>("Digite seu curso:");</a:t>
            </a:r>
          </a:p>
          <a:p>
            <a:endParaRPr lang="pt-BR" dirty="0"/>
          </a:p>
          <a:p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curso.isEmpty</a:t>
            </a:r>
            <a:r>
              <a:rPr lang="pt-BR" b="1" dirty="0"/>
              <a:t>())</a:t>
            </a:r>
          </a:p>
          <a:p>
            <a:r>
              <a:rPr lang="pt-BR" dirty="0"/>
              <a:t>{</a:t>
            </a:r>
          </a:p>
          <a:p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"Campo Vazio");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curso.equals</a:t>
            </a:r>
            <a:r>
              <a:rPr lang="pt-BR" b="1" dirty="0"/>
              <a:t>(""))</a:t>
            </a:r>
          </a:p>
          <a:p>
            <a:r>
              <a:rPr lang="pt-BR" dirty="0"/>
              <a:t>{</a:t>
            </a:r>
          </a:p>
          <a:p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"Campo Vazio");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46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A12AD70-4026-51C3-F5F7-736B27E35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1639583-BF03-FA0A-3682-E1BEB538507F}"/>
              </a:ext>
            </a:extLst>
          </p:cNvPr>
          <p:cNvSpPr txBox="1"/>
          <p:nvPr/>
        </p:nvSpPr>
        <p:spPr>
          <a:xfrm>
            <a:off x="5555673" y="464990"/>
            <a:ext cx="6636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Exemplo com SWITCH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510A2DF-80BF-C09E-B6B6-A28B4100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20" y="1111321"/>
            <a:ext cx="6975292" cy="355105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4CB493D-57DF-1A0B-0426-BF6EEE472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20" y="4766858"/>
            <a:ext cx="6975292" cy="210527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D4C2EC2-E32B-7B3F-6ABA-ED16E207B5C9}"/>
              </a:ext>
            </a:extLst>
          </p:cNvPr>
          <p:cNvSpPr txBox="1"/>
          <p:nvPr/>
        </p:nvSpPr>
        <p:spPr>
          <a:xfrm>
            <a:off x="533400" y="54748"/>
            <a:ext cx="422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Estruturas de Seleção</a:t>
            </a:r>
          </a:p>
        </p:txBody>
      </p:sp>
    </p:spTree>
    <p:extLst>
      <p:ext uri="{BB962C8B-B14F-4D97-AF65-F5344CB8AC3E}">
        <p14:creationId xmlns:p14="http://schemas.microsoft.com/office/powerpoint/2010/main" val="176646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DE6218-0467-E539-CDBB-4894F0767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690180"/>
            <a:ext cx="8259328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CF99234-645A-5DAA-CF3F-2F0B0F0B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90" y="685417"/>
            <a:ext cx="8402223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922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7" ma:contentTypeDescription="Crie um novo documento." ma:contentTypeScope="" ma:versionID="651052787a22823fe3223bfea56ab436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5163e51a0a4ad7257623dda8ef0c3404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FEC4A8-A6B4-41A9-8DA7-A59EEB865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51FA3D-3262-4E89-BC23-721495858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669B85-18C1-44E5-AB10-8702C66D3AE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307</TotalTime>
  <Words>195</Words>
  <Application>Microsoft Office PowerPoint</Application>
  <PresentationFormat>Widescreen</PresentationFormat>
  <Paragraphs>40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Aptos</vt:lpstr>
      <vt:lpstr>Arial</vt:lpstr>
      <vt:lpstr>Gill Sans MT</vt:lpstr>
      <vt:lpstr>Impact</vt:lpstr>
      <vt:lpstr>Tahoma</vt:lpstr>
      <vt:lpstr>Selo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Cristiane Pavei Fernandes</cp:lastModifiedBy>
  <cp:revision>107</cp:revision>
  <dcterms:created xsi:type="dcterms:W3CDTF">2019-07-31T23:39:13Z</dcterms:created>
  <dcterms:modified xsi:type="dcterms:W3CDTF">2025-03-19T16:07:41Z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