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61" r:id="rId8"/>
    <p:sldId id="262" r:id="rId9"/>
    <p:sldId id="263" r:id="rId10"/>
    <p:sldId id="264" r:id="rId11"/>
    <p:sldId id="258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Aloitusdia</a:t>
            </a:r>
            <a:r>
              <a:rPr lang="en-US" dirty="0" smtClean="0"/>
              <a:t>: </a:t>
            </a:r>
            <a:r>
              <a:rPr lang="en-US" dirty="0" err="1" smtClean="0"/>
              <a:t>Esityksen</a:t>
            </a:r>
            <a:r>
              <a:rPr lang="en-US" dirty="0" smtClean="0"/>
              <a:t> </a:t>
            </a:r>
            <a:r>
              <a:rPr lang="en-US" dirty="0" err="1" smtClean="0"/>
              <a:t>otsikko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 anchor="b"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, </a:t>
            </a:r>
            <a:r>
              <a:rPr lang="fi-FI" dirty="0" err="1" smtClean="0"/>
              <a:t>title</a:t>
            </a:r>
            <a:r>
              <a:rPr lang="fi-FI" dirty="0" smtClean="0"/>
              <a:t>, </a:t>
            </a:r>
            <a:r>
              <a:rPr lang="fi-FI" dirty="0" err="1" smtClean="0"/>
              <a:t>event</a:t>
            </a:r>
            <a:r>
              <a:rPr lang="fi-FI" dirty="0" smtClean="0"/>
              <a:t> and </a:t>
            </a:r>
            <a:r>
              <a:rPr lang="fi-FI" dirty="0" err="1" smtClean="0"/>
              <a:t>date</a:t>
            </a:r>
            <a:endParaRPr lang="fi-FI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2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56592"/>
          </a:xfrm>
        </p:spPr>
        <p:txBody>
          <a:bodyPr anchor="b">
            <a:noAutofit/>
          </a:bodyPr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29200"/>
            <a:ext cx="5486400" cy="50405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9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440160" cy="2232248"/>
          </a:xfrm>
        </p:spPr>
        <p:txBody>
          <a:bodyPr>
            <a:normAutofit/>
          </a:bodyPr>
          <a:lstStyle>
            <a:lvl1pPr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95737" y="0"/>
            <a:ext cx="6948264" cy="5820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0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84888" y="1"/>
            <a:ext cx="3059112" cy="582304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124744"/>
            <a:ext cx="5543550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6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3826768" cy="1368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56100" y="0"/>
            <a:ext cx="4787900" cy="58054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23850" y="4221163"/>
            <a:ext cx="3816350" cy="1152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5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0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3438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780927"/>
            <a:ext cx="4644008" cy="304737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 flipH="1">
            <a:off x="4644008" y="0"/>
            <a:ext cx="4499992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643438" y="2780928"/>
            <a:ext cx="4500562" cy="304775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1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Upp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57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347864" y="1268759"/>
            <a:ext cx="5327823" cy="45515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7544" y="1268760"/>
            <a:ext cx="2736156" cy="4463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5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867400" y="0"/>
            <a:ext cx="3276600" cy="2852936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867400" y="2852936"/>
            <a:ext cx="3276600" cy="297001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3" y="1196751"/>
            <a:ext cx="5327650" cy="4535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06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Lopetusdia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your contact information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8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30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46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93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1075"/>
            <a:ext cx="8207375" cy="5762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628800"/>
            <a:ext cx="8207375" cy="4103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50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 with 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7544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644008" y="332656"/>
            <a:ext cx="40324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333375"/>
            <a:ext cx="4032250" cy="863600"/>
          </a:xfrm>
        </p:spPr>
        <p:txBody>
          <a:bodyPr anchor="ctr">
            <a:normAutofit/>
          </a:bodyPr>
          <a:lstStyle>
            <a:lvl1pPr marL="0" indent="0">
              <a:buNone/>
              <a:defRPr sz="3200" b="1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sz="3200" b="1" dirty="0" err="1" smtClean="0"/>
              <a:t>Click</a:t>
            </a:r>
            <a:r>
              <a:rPr lang="fi-FI" sz="3200" b="1" dirty="0" smtClean="0"/>
              <a:t> to </a:t>
            </a:r>
            <a:r>
              <a:rPr lang="fi-FI" sz="3200" b="1" dirty="0" err="1" smtClean="0"/>
              <a:t>add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title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2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512168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57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05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5473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98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1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9464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453336"/>
            <a:ext cx="482453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5823042"/>
            <a:ext cx="9153836" cy="576072"/>
            <a:chOff x="0" y="5733256"/>
            <a:chExt cx="9144000" cy="5760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3256"/>
              <a:ext cx="9144000" cy="5760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689862" y="5852015"/>
              <a:ext cx="5256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b="0" dirty="0" smtClean="0">
                  <a:solidFill>
                    <a:schemeClr val="bg1"/>
                  </a:solidFill>
                  <a:latin typeface="Adobe Garamond Pro" pitchFamily="18" charset="0"/>
                </a:rPr>
                <a:t>THE NATIONAL LIBRARY OF FINLAND</a:t>
              </a:r>
              <a:endParaRPr lang="fi-FI" sz="1600" b="0" dirty="0">
                <a:solidFill>
                  <a:schemeClr val="bg1"/>
                </a:solidFill>
                <a:latin typeface="Adobe Garamond Pro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0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59" r:id="rId12"/>
    <p:sldLayoutId id="2147483661" r:id="rId13"/>
    <p:sldLayoutId id="2147483667" r:id="rId14"/>
    <p:sldLayoutId id="2147483668" r:id="rId15"/>
    <p:sldLayoutId id="2147483665" r:id="rId16"/>
    <p:sldLayoutId id="2147483658" r:id="rId17"/>
    <p:sldLayoutId id="2147483660" r:id="rId18"/>
    <p:sldLayoutId id="214748366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jira/using-the-issue-collector-28865765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Feedbacks</a:t>
            </a:r>
            <a:r>
              <a:rPr lang="fi-FI" dirty="0" smtClean="0"/>
              <a:t> in </a:t>
            </a:r>
            <a:r>
              <a:rPr lang="fi-FI" dirty="0" err="1" smtClean="0"/>
              <a:t>Backlog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the </a:t>
            </a:r>
            <a:r>
              <a:rPr lang="fi-FI" dirty="0" err="1" smtClean="0"/>
              <a:t>good</a:t>
            </a:r>
            <a:r>
              <a:rPr lang="fi-FI" dirty="0" smtClean="0"/>
              <a:t> &amp; </a:t>
            </a:r>
            <a:r>
              <a:rPr lang="fi-FI" dirty="0" err="1" smtClean="0"/>
              <a:t>bad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Tuula Pääkkönen</a:t>
            </a:r>
          </a:p>
          <a:p>
            <a:r>
              <a:rPr lang="fi-FI" dirty="0" err="1" smtClean="0"/>
              <a:t>Information</a:t>
            </a:r>
            <a:r>
              <a:rPr lang="fi-FI" dirty="0" smtClean="0"/>
              <a:t> Systems </a:t>
            </a:r>
            <a:r>
              <a:rPr lang="fi-FI" dirty="0" err="1" smtClean="0"/>
              <a:t>Specialist</a:t>
            </a:r>
            <a:endParaRPr lang="fi-FI" dirty="0"/>
          </a:p>
        </p:txBody>
      </p:sp>
      <p:pic>
        <p:nvPicPr>
          <p:cNvPr id="3074" name="Picture 2" descr="Creative Commons -lisens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" y="6418709"/>
            <a:ext cx="1247020" cy="4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527513"/>
            <a:ext cx="5535490" cy="34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This work is licensed under a </a:t>
            </a:r>
            <a:r>
              <a:rPr lang="en-US" sz="1100" dirty="0">
                <a:hlinkClick r:id="rId3"/>
              </a:rPr>
              <a:t>Creative Commons Attribution 4.0 International License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437197" cy="4606925"/>
          </a:xfrm>
        </p:spPr>
      </p:pic>
      <p:sp>
        <p:nvSpPr>
          <p:cNvPr id="6" name="Oval Callout 5"/>
          <p:cNvSpPr/>
          <p:nvPr/>
        </p:nvSpPr>
        <p:spPr>
          <a:xfrm>
            <a:off x="4499992" y="1052736"/>
            <a:ext cx="3600400" cy="1440160"/>
          </a:xfrm>
          <a:prstGeom prst="wedgeEllipseCallout">
            <a:avLst>
              <a:gd name="adj1" fmla="val -63382"/>
              <a:gd name="adj2" fmla="val 4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</a:t>
            </a:r>
          </a:p>
          <a:p>
            <a:pPr algn="ctr"/>
            <a:r>
              <a:rPr lang="en-US" dirty="0" smtClean="0"/>
              <a:t>Why?</a:t>
            </a:r>
          </a:p>
          <a:p>
            <a:pPr algn="ctr"/>
            <a:r>
              <a:rPr lang="en-US" dirty="0" smtClean="0"/>
              <a:t>How do I…</a:t>
            </a:r>
          </a:p>
          <a:p>
            <a:pPr algn="ctr"/>
            <a:r>
              <a:rPr lang="en-US" dirty="0" smtClean="0"/>
              <a:t>Could I…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572000" y="2708920"/>
            <a:ext cx="3600400" cy="1440160"/>
          </a:xfrm>
          <a:prstGeom prst="wedgeEllipseCallout">
            <a:avLst>
              <a:gd name="adj1" fmla="val -67010"/>
              <a:gd name="adj2" fmla="val -2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can’t…</a:t>
            </a:r>
          </a:p>
          <a:p>
            <a:pPr algn="ctr"/>
            <a:r>
              <a:rPr lang="en-US" dirty="0" smtClean="0"/>
              <a:t>This doesn’t …</a:t>
            </a:r>
          </a:p>
          <a:p>
            <a:pPr algn="ctr"/>
            <a:r>
              <a:rPr lang="en-US" dirty="0" smtClean="0"/>
              <a:t>I like/I don’t like…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932" y="5517232"/>
            <a:ext cx="205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pixabay.com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9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04664"/>
            <a:ext cx="91344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0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Collector –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collector can act as </a:t>
            </a:r>
            <a:r>
              <a:rPr lang="en-US" dirty="0"/>
              <a:t>feedback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Create Issue collector in Jira &amp; Customize if needed</a:t>
            </a:r>
          </a:p>
          <a:p>
            <a:pPr lvl="1"/>
            <a:r>
              <a:rPr lang="en-US" dirty="0" smtClean="0"/>
              <a:t>Add html/</a:t>
            </a:r>
            <a:r>
              <a:rPr lang="en-US" dirty="0" err="1" smtClean="0"/>
              <a:t>javascript</a:t>
            </a:r>
            <a:r>
              <a:rPr lang="en-US" dirty="0" smtClean="0"/>
              <a:t> code to website</a:t>
            </a:r>
          </a:p>
          <a:p>
            <a:r>
              <a:rPr lang="en-US" dirty="0" smtClean="0"/>
              <a:t>After user </a:t>
            </a:r>
            <a:r>
              <a:rPr lang="en-US" dirty="0" err="1" smtClean="0"/>
              <a:t>sudmits</a:t>
            </a:r>
            <a:r>
              <a:rPr lang="en-US" dirty="0" smtClean="0"/>
              <a:t> form it goes to the backlog DIRECTLY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784976" cy="225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5" y="528204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confluence.atlassian.com/jira/using-the-issue-collector-288657654.html</a:t>
            </a:r>
            <a:r>
              <a:rPr lang="en-US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1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Cold (-)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“Bit too fast answers to the queries” &amp; “missed feedbacks”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feedback” vs. “feedback </a:t>
            </a:r>
            <a:r>
              <a:rPr lang="en-US" dirty="0" err="1" smtClean="0"/>
              <a:t>feedback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– only 1 feedback type configured</a:t>
            </a:r>
          </a:p>
          <a:p>
            <a:r>
              <a:rPr lang="en-US" dirty="0" smtClean="0"/>
              <a:t>Only 3 fields asked from user (subject*, description*, email)</a:t>
            </a:r>
          </a:p>
          <a:p>
            <a:pPr lvl="1"/>
            <a:r>
              <a:rPr lang="en-US" dirty="0" smtClean="0"/>
              <a:t>Email is skipped, and still looks like person wants answer</a:t>
            </a:r>
          </a:p>
          <a:p>
            <a:r>
              <a:rPr lang="en-US" dirty="0" smtClean="0"/>
              <a:t>Part of the list of the backlog</a:t>
            </a:r>
          </a:p>
          <a:p>
            <a:r>
              <a:rPr lang="en-US" dirty="0" smtClean="0"/>
              <a:t>Who responses?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Hot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one tool</a:t>
            </a:r>
          </a:p>
          <a:p>
            <a:r>
              <a:rPr lang="en-US" dirty="0" smtClean="0"/>
              <a:t>Feedbacks act as good “pulse” of the users</a:t>
            </a:r>
          </a:p>
          <a:p>
            <a:pPr lvl="1"/>
            <a:r>
              <a:rPr lang="en-US" dirty="0" smtClean="0"/>
              <a:t>Great source for discussion</a:t>
            </a:r>
          </a:p>
          <a:p>
            <a:r>
              <a:rPr lang="en-US" dirty="0" smtClean="0"/>
              <a:t>Stores the responses =&gt; mini-knowledge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Backlog prioritization</a:t>
            </a:r>
          </a:p>
          <a:p>
            <a:pPr lvl="1"/>
            <a:r>
              <a:rPr lang="en-US" dirty="0" smtClean="0"/>
              <a:t>User feedback =&gt; prioritization impact</a:t>
            </a:r>
          </a:p>
          <a:p>
            <a:pPr lvl="1"/>
            <a:endParaRPr lang="en-US" dirty="0"/>
          </a:p>
          <a:p>
            <a:r>
              <a:rPr lang="en-US" dirty="0" smtClean="0"/>
              <a:t>All-in-one or custom tool</a:t>
            </a:r>
          </a:p>
          <a:p>
            <a:endParaRPr lang="en-US" dirty="0"/>
          </a:p>
          <a:p>
            <a:r>
              <a:rPr lang="en-US" dirty="0"/>
              <a:t>“Thank you, I’ve added it to backlog”</a:t>
            </a:r>
          </a:p>
          <a:p>
            <a:pPr lvl="1"/>
            <a:r>
              <a:rPr lang="en-US" dirty="0"/>
              <a:t>Well actually, the user has added it to backlog themselves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1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Thank </a:t>
            </a:r>
            <a:r>
              <a:rPr lang="fi-FI" dirty="0" err="1" smtClean="0"/>
              <a:t>you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k_templ_basic">
  <a:themeElements>
    <a:clrScheme name="KK vanha">
      <a:dk1>
        <a:srgbClr val="000000"/>
      </a:dk1>
      <a:lt1>
        <a:srgbClr val="FFFFFF"/>
      </a:lt1>
      <a:dk2>
        <a:srgbClr val="00386B"/>
      </a:dk2>
      <a:lt2>
        <a:srgbClr val="CCCCCC"/>
      </a:lt2>
      <a:accent1>
        <a:srgbClr val="00386B"/>
      </a:accent1>
      <a:accent2>
        <a:srgbClr val="FFCC33"/>
      </a:accent2>
      <a:accent3>
        <a:srgbClr val="5C9ED2"/>
      </a:accent3>
      <a:accent4>
        <a:srgbClr val="9361D6"/>
      </a:accent4>
      <a:accent5>
        <a:srgbClr val="A68011"/>
      </a:accent5>
      <a:accent6>
        <a:srgbClr val="3366D2"/>
      </a:accent6>
      <a:hlink>
        <a:srgbClr val="009999"/>
      </a:hlink>
      <a:folHlink>
        <a:srgbClr val="B2B2D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F269D9135FAE64EA9C9422F632F4A93" ma:contentTypeVersion="0" ma:contentTypeDescription="Luo uusi asiakirja." ma:contentTypeScope="" ma:versionID="fd9d695042b6d1baf8c52fffde76c425">
  <xsd:schema xmlns:xsd="http://www.w3.org/2001/XMLSchema" xmlns:p="http://schemas.microsoft.com/office/2006/metadata/properties" targetNamespace="http://schemas.microsoft.com/office/2006/metadata/properties" ma:root="true" ma:fieldsID="22c9da951e987266d296bc1d7d04551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 ma:readOnly="true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7DCA1A9-EA7B-4C5D-8501-CA133BAEB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853266D-850D-4E42-8458-225895938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D777B-613B-4F1A-9898-E217B41086A0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kk_templ_basic</Template>
  <TotalTime>64</TotalTime>
  <Words>226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kk_templ_basic</vt:lpstr>
      <vt:lpstr>User Feedbacks in Backlog  - the good &amp; bad</vt:lpstr>
      <vt:lpstr>The Users</vt:lpstr>
      <vt:lpstr>PowerPoint Presentation</vt:lpstr>
      <vt:lpstr>The Issue Collector – how does it work?</vt:lpstr>
      <vt:lpstr>The Cold (-)</vt:lpstr>
      <vt:lpstr>The Hot (+)</vt:lpstr>
      <vt:lpstr>Takeaways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Feedbacks  in Backlog (+&amp;-)</dc:title>
  <dc:creator>Tuula Pääkkönen</dc:creator>
  <cp:lastModifiedBy>Tuula Pääkkönen</cp:lastModifiedBy>
  <cp:revision>8</cp:revision>
  <dcterms:created xsi:type="dcterms:W3CDTF">2015-08-30T04:42:16Z</dcterms:created>
  <dcterms:modified xsi:type="dcterms:W3CDTF">2015-08-30T05:46:22Z</dcterms:modified>
</cp:coreProperties>
</file>