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F30"/>
    <a:srgbClr val="D36135"/>
    <a:srgbClr val="000500"/>
    <a:srgbClr val="67597A"/>
    <a:srgbClr val="544E61"/>
    <a:srgbClr val="0066FF"/>
    <a:srgbClr val="0033CC"/>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5EB2-9756-4AF6-9011-C4C749423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598771-31A2-4053-A328-D75B94FDA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0B3ED-7841-4182-AD61-4674E8DCA7E7}"/>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5" name="Footer Placeholder 4">
            <a:extLst>
              <a:ext uri="{FF2B5EF4-FFF2-40B4-BE49-F238E27FC236}">
                <a16:creationId xmlns:a16="http://schemas.microsoft.com/office/drawing/2014/main" id="{E98CEF00-3EDA-4F51-9841-F09003291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6909D-1B4B-442E-861C-210E29F09BD7}"/>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75085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67F5-314F-40EC-B341-32E4469F45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8EDCE7-4B67-4A59-BAF1-B22D5F8398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A99F5-D859-4DBD-9400-D39005374AE2}"/>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5" name="Footer Placeholder 4">
            <a:extLst>
              <a:ext uri="{FF2B5EF4-FFF2-40B4-BE49-F238E27FC236}">
                <a16:creationId xmlns:a16="http://schemas.microsoft.com/office/drawing/2014/main" id="{5992296C-8441-4B30-97BF-DB3BCA992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6538A-100D-4BE1-A4BB-FB4B1D636841}"/>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96339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3D560-40FE-4EF2-A8D5-20C122857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79C69-9A0E-45FA-AC83-D1D58046A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B86F6-A58C-4448-AC10-FB525A52D489}"/>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5" name="Footer Placeholder 4">
            <a:extLst>
              <a:ext uri="{FF2B5EF4-FFF2-40B4-BE49-F238E27FC236}">
                <a16:creationId xmlns:a16="http://schemas.microsoft.com/office/drawing/2014/main" id="{3ACA843B-2191-47AB-9790-AA998FEE1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539D0-132D-47E3-9A22-8DDA1AE1A839}"/>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97642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5D98-2901-4C75-827F-47304967A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D0CA20-21C2-43C1-848C-CCA0A60A08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08BB3-E237-4C83-8325-89B8C48A0E8E}"/>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5" name="Footer Placeholder 4">
            <a:extLst>
              <a:ext uri="{FF2B5EF4-FFF2-40B4-BE49-F238E27FC236}">
                <a16:creationId xmlns:a16="http://schemas.microsoft.com/office/drawing/2014/main" id="{25A70FB2-5FA0-4AD5-87D4-191B315C1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49161-2E5F-41B8-88FB-31B1C42B57CA}"/>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233807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7D64-0ADB-49DD-A737-AD61224EF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8802F-381A-40E6-BCDB-B7874D7D5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C0D526-73F1-45DA-806C-13F8700F308E}"/>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5" name="Footer Placeholder 4">
            <a:extLst>
              <a:ext uri="{FF2B5EF4-FFF2-40B4-BE49-F238E27FC236}">
                <a16:creationId xmlns:a16="http://schemas.microsoft.com/office/drawing/2014/main" id="{689B2C52-E56A-4386-A358-8A653285A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D3C0A-7676-4D7E-85A5-0329EC95B4E3}"/>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150434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F1C3-0B99-4D0D-90F7-82AFB409C3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67F46-6621-4F14-A147-CF36DF67B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059294-584A-4B7A-9619-5E6979CA2E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0A78-AE15-4C2A-ADAB-F88C6EA69ECD}"/>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6" name="Footer Placeholder 5">
            <a:extLst>
              <a:ext uri="{FF2B5EF4-FFF2-40B4-BE49-F238E27FC236}">
                <a16:creationId xmlns:a16="http://schemas.microsoft.com/office/drawing/2014/main" id="{99B0D774-36DD-4D54-8E6C-9244097AC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322B8-BB7E-44F0-9A7F-4E1180CFFBB0}"/>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255793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954A-EE41-48A2-B7A9-BCE6EBA4CD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4EAC36-CB83-4EA9-81FA-B50407151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71762D-DA16-4485-A0DF-D2DA831E15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8C39C-E2CE-46FF-873D-55012F09B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978821-2951-46D5-AF25-8E2F64F4E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2164BF-155E-47E9-A67F-7BDB86E6BD69}"/>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8" name="Footer Placeholder 7">
            <a:extLst>
              <a:ext uri="{FF2B5EF4-FFF2-40B4-BE49-F238E27FC236}">
                <a16:creationId xmlns:a16="http://schemas.microsoft.com/office/drawing/2014/main" id="{DE3534E4-C9EE-4ACB-8E1F-EB6DF21D7B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15EAC-CE9D-4CBB-97A7-D241AD5AC8E4}"/>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158326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EA7E-716B-411F-86DD-E41E7A9839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ECA8BC-771C-4C4B-B5E9-4CD7112E9911}"/>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4" name="Footer Placeholder 3">
            <a:extLst>
              <a:ext uri="{FF2B5EF4-FFF2-40B4-BE49-F238E27FC236}">
                <a16:creationId xmlns:a16="http://schemas.microsoft.com/office/drawing/2014/main" id="{7B59E571-5D6C-4698-BD42-06EA538DDB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55EC94-F088-4F1E-B483-2CCDF54F7375}"/>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243160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88180-1AD5-4150-B713-F9474C0BC7CD}"/>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3" name="Footer Placeholder 2">
            <a:extLst>
              <a:ext uri="{FF2B5EF4-FFF2-40B4-BE49-F238E27FC236}">
                <a16:creationId xmlns:a16="http://schemas.microsoft.com/office/drawing/2014/main" id="{B153CC72-55C8-4021-8054-9794D28B2C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57FE2-6C8E-4E11-A8E3-4B666A6F7998}"/>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176895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E218-D1EB-48DF-B517-894F6218B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218CC2-3DE8-40FE-9572-828922BEE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3C39-5569-4AA4-ADAD-EE4AC1BFB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B2CDB-E6EC-4CC2-AE59-DE8E7DCDCF1A}"/>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6" name="Footer Placeholder 5">
            <a:extLst>
              <a:ext uri="{FF2B5EF4-FFF2-40B4-BE49-F238E27FC236}">
                <a16:creationId xmlns:a16="http://schemas.microsoft.com/office/drawing/2014/main" id="{424B042F-D44E-4923-AE3F-57ED0FBC8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165F7-5F30-4EF6-BCA6-771583883BD6}"/>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152794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56F2-6583-4734-BED4-286A0C9EB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170CA5-1793-40CA-A868-6F507EDBF0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733B79-3F2C-4A3F-B420-59DFFE57D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8C61F-CF41-43F4-B249-D8190C3B9124}"/>
              </a:ext>
            </a:extLst>
          </p:cNvPr>
          <p:cNvSpPr>
            <a:spLocks noGrp="1"/>
          </p:cNvSpPr>
          <p:nvPr>
            <p:ph type="dt" sz="half" idx="10"/>
          </p:nvPr>
        </p:nvSpPr>
        <p:spPr/>
        <p:txBody>
          <a:bodyPr/>
          <a:lstStyle/>
          <a:p>
            <a:fld id="{DFCB42BB-E8DD-4FC5-88FD-F1484AF862FE}" type="datetimeFigureOut">
              <a:rPr lang="en-US" smtClean="0"/>
              <a:t>5/10/2020</a:t>
            </a:fld>
            <a:endParaRPr lang="en-US"/>
          </a:p>
        </p:txBody>
      </p:sp>
      <p:sp>
        <p:nvSpPr>
          <p:cNvPr id="6" name="Footer Placeholder 5">
            <a:extLst>
              <a:ext uri="{FF2B5EF4-FFF2-40B4-BE49-F238E27FC236}">
                <a16:creationId xmlns:a16="http://schemas.microsoft.com/office/drawing/2014/main" id="{EF29F3D3-A943-4880-94C8-120CE2051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C6BD6-FA69-4CD5-AF28-BB6428385667}"/>
              </a:ext>
            </a:extLst>
          </p:cNvPr>
          <p:cNvSpPr>
            <a:spLocks noGrp="1"/>
          </p:cNvSpPr>
          <p:nvPr>
            <p:ph type="sldNum" sz="quarter" idx="12"/>
          </p:nvPr>
        </p:nvSpPr>
        <p:spPr/>
        <p:txBody>
          <a:bodyPr/>
          <a:lstStyle/>
          <a:p>
            <a:fld id="{4D54E4C9-CA8F-4B50-90A9-953B88C808A4}" type="slidenum">
              <a:rPr lang="en-US" smtClean="0"/>
              <a:t>‹#›</a:t>
            </a:fld>
            <a:endParaRPr lang="en-US"/>
          </a:p>
        </p:txBody>
      </p:sp>
    </p:spTree>
    <p:extLst>
      <p:ext uri="{BB962C8B-B14F-4D97-AF65-F5344CB8AC3E}">
        <p14:creationId xmlns:p14="http://schemas.microsoft.com/office/powerpoint/2010/main" val="351242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B9412-5B3A-466A-A41F-8A0031BC4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AF4F82-29F5-4259-95E9-423669779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9EF9A-D11E-4245-B0F4-E4657F9F1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B42BB-E8DD-4FC5-88FD-F1484AF862FE}" type="datetimeFigureOut">
              <a:rPr lang="en-US" smtClean="0"/>
              <a:t>5/10/2020</a:t>
            </a:fld>
            <a:endParaRPr lang="en-US"/>
          </a:p>
        </p:txBody>
      </p:sp>
      <p:sp>
        <p:nvSpPr>
          <p:cNvPr id="5" name="Footer Placeholder 4">
            <a:extLst>
              <a:ext uri="{FF2B5EF4-FFF2-40B4-BE49-F238E27FC236}">
                <a16:creationId xmlns:a16="http://schemas.microsoft.com/office/drawing/2014/main" id="{A354831A-EC99-46AA-BD7A-5EDC02C54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63DF3-B46B-4A21-B5C5-02EAFA2E1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4E4C9-CA8F-4B50-90A9-953B88C808A4}" type="slidenum">
              <a:rPr lang="en-US" smtClean="0"/>
              <a:t>‹#›</a:t>
            </a:fld>
            <a:endParaRPr lang="en-US"/>
          </a:p>
        </p:txBody>
      </p:sp>
    </p:spTree>
    <p:extLst>
      <p:ext uri="{BB962C8B-B14F-4D97-AF65-F5344CB8AC3E}">
        <p14:creationId xmlns:p14="http://schemas.microsoft.com/office/powerpoint/2010/main" val="206018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6496FC-5AFE-4246-8EE0-13512D92FD1B}"/>
              </a:ext>
            </a:extLst>
          </p:cNvPr>
          <p:cNvSpPr txBox="1"/>
          <p:nvPr/>
        </p:nvSpPr>
        <p:spPr>
          <a:xfrm>
            <a:off x="6746917" y="4584100"/>
            <a:ext cx="5960825" cy="2231380"/>
          </a:xfrm>
          <a:prstGeom prst="rect">
            <a:avLst/>
          </a:prstGeom>
          <a:noFill/>
          <a:ln>
            <a:solidFill>
              <a:schemeClr val="bg1"/>
            </a:solidFill>
          </a:ln>
        </p:spPr>
        <p:txBody>
          <a:bodyPr wrap="square" rtlCol="0">
            <a:spAutoFit/>
          </a:bodyPr>
          <a:lstStyle/>
          <a:p>
            <a:pPr algn="just"/>
            <a:r>
              <a:rPr lang="en-US" sz="13900" b="1" dirty="0">
                <a:ln>
                  <a:solidFill>
                    <a:schemeClr val="bg1"/>
                  </a:solidFill>
                </a:ln>
                <a:solidFill>
                  <a:srgbClr val="D36135"/>
                </a:solidFill>
              </a:rPr>
              <a:t>A</a:t>
            </a:r>
            <a:r>
              <a:rPr lang="en-US" sz="13900" b="1" dirty="0">
                <a:ln>
                  <a:solidFill>
                    <a:schemeClr val="bg1"/>
                  </a:solidFill>
                </a:ln>
              </a:rPr>
              <a:t>LMS</a:t>
            </a:r>
            <a:endParaRPr lang="en-US" sz="13900" b="1" dirty="0">
              <a:ln>
                <a:solidFill>
                  <a:schemeClr val="bg1"/>
                </a:solidFill>
              </a:ln>
              <a:solidFill>
                <a:srgbClr val="D36135"/>
              </a:solidFill>
            </a:endParaRPr>
          </a:p>
        </p:txBody>
      </p:sp>
      <p:sp>
        <p:nvSpPr>
          <p:cNvPr id="7" name="Rectangle 6">
            <a:extLst>
              <a:ext uri="{FF2B5EF4-FFF2-40B4-BE49-F238E27FC236}">
                <a16:creationId xmlns:a16="http://schemas.microsoft.com/office/drawing/2014/main" id="{13DF7EA5-8F2D-470D-ABFE-C608AE1AA14D}"/>
              </a:ext>
            </a:extLst>
          </p:cNvPr>
          <p:cNvSpPr/>
          <p:nvPr/>
        </p:nvSpPr>
        <p:spPr>
          <a:xfrm>
            <a:off x="8040414" y="-1"/>
            <a:ext cx="236483" cy="62312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0" name="Oval 9">
            <a:extLst>
              <a:ext uri="{FF2B5EF4-FFF2-40B4-BE49-F238E27FC236}">
                <a16:creationId xmlns:a16="http://schemas.microsoft.com/office/drawing/2014/main" id="{B8E35D6E-92AF-43F0-B586-1382FD1F1E5B}"/>
              </a:ext>
            </a:extLst>
          </p:cNvPr>
          <p:cNvSpPr/>
          <p:nvPr/>
        </p:nvSpPr>
        <p:spPr>
          <a:xfrm>
            <a:off x="7559564" y="396809"/>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B0F7B1A-610D-4E05-A7A5-7864BA724CF6}"/>
              </a:ext>
            </a:extLst>
          </p:cNvPr>
          <p:cNvSpPr/>
          <p:nvPr/>
        </p:nvSpPr>
        <p:spPr>
          <a:xfrm>
            <a:off x="7770035" y="626705"/>
            <a:ext cx="777240" cy="777240"/>
          </a:xfrm>
          <a:prstGeom prst="ellipse">
            <a:avLst/>
          </a:prstGeom>
          <a:solidFill>
            <a:srgbClr val="544E6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000" b="1" dirty="0">
                <a:solidFill>
                  <a:schemeClr val="bg1"/>
                </a:solidFill>
              </a:rPr>
              <a:t>1</a:t>
            </a:r>
          </a:p>
        </p:txBody>
      </p:sp>
      <p:sp>
        <p:nvSpPr>
          <p:cNvPr id="13" name="TextBox 12">
            <a:extLst>
              <a:ext uri="{FF2B5EF4-FFF2-40B4-BE49-F238E27FC236}">
                <a16:creationId xmlns:a16="http://schemas.microsoft.com/office/drawing/2014/main" id="{B9129311-8EC5-407E-B821-FAD3A0BF1954}"/>
              </a:ext>
            </a:extLst>
          </p:cNvPr>
          <p:cNvSpPr txBox="1"/>
          <p:nvPr/>
        </p:nvSpPr>
        <p:spPr>
          <a:xfrm>
            <a:off x="3495580" y="1631215"/>
            <a:ext cx="4544834" cy="1200329"/>
          </a:xfrm>
          <a:prstGeom prst="rect">
            <a:avLst/>
          </a:prstGeom>
          <a:noFill/>
        </p:spPr>
        <p:txBody>
          <a:bodyPr wrap="none" rtlCol="0">
            <a:spAutoFit/>
          </a:bodyPr>
          <a:lstStyle/>
          <a:p>
            <a:pPr algn="r"/>
            <a:r>
              <a:rPr lang="en-US" sz="2400" dirty="0">
                <a:solidFill>
                  <a:srgbClr val="000500"/>
                </a:solidFill>
                <a:latin typeface="Bahnschrift" panose="020B0502040204020203" pitchFamily="34" charset="0"/>
              </a:rPr>
              <a:t>An Advanced Relief Distribution</a:t>
            </a:r>
          </a:p>
          <a:p>
            <a:pPr algn="r"/>
            <a:r>
              <a:rPr lang="en-US" sz="2400" dirty="0">
                <a:solidFill>
                  <a:srgbClr val="000500"/>
                </a:solidFill>
                <a:latin typeface="Bahnschrift" panose="020B0502040204020203" pitchFamily="34" charset="0"/>
              </a:rPr>
              <a:t> &amp;</a:t>
            </a:r>
          </a:p>
          <a:p>
            <a:pPr algn="r"/>
            <a:r>
              <a:rPr lang="en-US" sz="2400" dirty="0">
                <a:solidFill>
                  <a:srgbClr val="000500"/>
                </a:solidFill>
                <a:latin typeface="Bahnschrift" panose="020B0502040204020203" pitchFamily="34" charset="0"/>
              </a:rPr>
              <a:t>Donation Management System.</a:t>
            </a:r>
          </a:p>
        </p:txBody>
      </p:sp>
      <p:sp>
        <p:nvSpPr>
          <p:cNvPr id="2" name="TextBox 1">
            <a:extLst>
              <a:ext uri="{FF2B5EF4-FFF2-40B4-BE49-F238E27FC236}">
                <a16:creationId xmlns:a16="http://schemas.microsoft.com/office/drawing/2014/main" id="{544E654A-748F-4AFB-B606-798D8FE2CBB4}"/>
              </a:ext>
            </a:extLst>
          </p:cNvPr>
          <p:cNvSpPr txBox="1"/>
          <p:nvPr/>
        </p:nvSpPr>
        <p:spPr>
          <a:xfrm>
            <a:off x="625642" y="4584101"/>
            <a:ext cx="2994523" cy="1200329"/>
          </a:xfrm>
          <a:prstGeom prst="rect">
            <a:avLst/>
          </a:prstGeom>
          <a:noFill/>
        </p:spPr>
        <p:txBody>
          <a:bodyPr wrap="square" rtlCol="0">
            <a:spAutoFit/>
          </a:bodyPr>
          <a:lstStyle/>
          <a:p>
            <a:r>
              <a:rPr lang="en-US" dirty="0" err="1">
                <a:latin typeface="Bahnschrift" panose="020B0502040204020203" pitchFamily="34" charset="0"/>
              </a:rPr>
              <a:t>Mohaimanul</a:t>
            </a:r>
            <a:r>
              <a:rPr lang="en-US" dirty="0">
                <a:latin typeface="Bahnschrift" panose="020B0502040204020203" pitchFamily="34" charset="0"/>
              </a:rPr>
              <a:t> Haque </a:t>
            </a:r>
            <a:r>
              <a:rPr lang="en-US" dirty="0" err="1">
                <a:latin typeface="Bahnschrift" panose="020B0502040204020203" pitchFamily="34" charset="0"/>
              </a:rPr>
              <a:t>Turas</a:t>
            </a:r>
            <a:endParaRPr lang="en-US" dirty="0">
              <a:latin typeface="Bahnschrift" panose="020B0502040204020203" pitchFamily="34" charset="0"/>
            </a:endParaRPr>
          </a:p>
          <a:p>
            <a:r>
              <a:rPr lang="en-US" dirty="0" err="1">
                <a:latin typeface="Bahnschrift" panose="020B0502040204020203" pitchFamily="34" charset="0"/>
              </a:rPr>
              <a:t>Hasidul</a:t>
            </a:r>
            <a:r>
              <a:rPr lang="en-US" dirty="0">
                <a:latin typeface="Bahnschrift" panose="020B0502040204020203" pitchFamily="34" charset="0"/>
              </a:rPr>
              <a:t> Islam</a:t>
            </a:r>
          </a:p>
          <a:p>
            <a:r>
              <a:rPr lang="en-US" dirty="0">
                <a:latin typeface="Bahnschrift" panose="020B0502040204020203" pitchFamily="34" charset="0"/>
              </a:rPr>
              <a:t>Tushar Sarkar</a:t>
            </a:r>
          </a:p>
          <a:p>
            <a:endParaRPr lang="en-US" dirty="0"/>
          </a:p>
        </p:txBody>
      </p:sp>
    </p:spTree>
    <p:extLst>
      <p:ext uri="{BB962C8B-B14F-4D97-AF65-F5344CB8AC3E}">
        <p14:creationId xmlns:p14="http://schemas.microsoft.com/office/powerpoint/2010/main" val="382234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DF7EA5-8F2D-470D-ABFE-C608AE1AA14D}"/>
              </a:ext>
            </a:extLst>
          </p:cNvPr>
          <p:cNvSpPr/>
          <p:nvPr/>
        </p:nvSpPr>
        <p:spPr>
          <a:xfrm>
            <a:off x="8056179" y="6274675"/>
            <a:ext cx="220718" cy="5833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9" name="Rectangle 8">
            <a:extLst>
              <a:ext uri="{FF2B5EF4-FFF2-40B4-BE49-F238E27FC236}">
                <a16:creationId xmlns:a16="http://schemas.microsoft.com/office/drawing/2014/main" id="{57ED0547-8D38-4898-A545-B66F1D411259}"/>
              </a:ext>
            </a:extLst>
          </p:cNvPr>
          <p:cNvSpPr/>
          <p:nvPr/>
        </p:nvSpPr>
        <p:spPr>
          <a:xfrm rot="5400000">
            <a:off x="4509569" y="2726803"/>
            <a:ext cx="219456" cy="7315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2" name="Rectangle 11">
            <a:extLst>
              <a:ext uri="{FF2B5EF4-FFF2-40B4-BE49-F238E27FC236}">
                <a16:creationId xmlns:a16="http://schemas.microsoft.com/office/drawing/2014/main" id="{178B0F4D-3097-42C5-99EB-36F388A26F76}"/>
              </a:ext>
            </a:extLst>
          </p:cNvPr>
          <p:cNvSpPr/>
          <p:nvPr/>
        </p:nvSpPr>
        <p:spPr>
          <a:xfrm>
            <a:off x="961697" y="0"/>
            <a:ext cx="219456" cy="64922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3" name="Oval 12">
            <a:extLst>
              <a:ext uri="{FF2B5EF4-FFF2-40B4-BE49-F238E27FC236}">
                <a16:creationId xmlns:a16="http://schemas.microsoft.com/office/drawing/2014/main" id="{D13EB958-11B0-4238-9AAD-5FBAC557F552}"/>
              </a:ext>
            </a:extLst>
          </p:cNvPr>
          <p:cNvSpPr/>
          <p:nvPr/>
        </p:nvSpPr>
        <p:spPr>
          <a:xfrm>
            <a:off x="464452" y="363868"/>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28391E-38F4-4FAF-B3E7-BAB8FD4F2F17}"/>
              </a:ext>
            </a:extLst>
          </p:cNvPr>
          <p:cNvSpPr/>
          <p:nvPr/>
        </p:nvSpPr>
        <p:spPr>
          <a:xfrm>
            <a:off x="682805" y="593764"/>
            <a:ext cx="777240" cy="777240"/>
          </a:xfrm>
          <a:prstGeom prst="ellipse">
            <a:avLst/>
          </a:prstGeom>
          <a:solidFill>
            <a:srgbClr val="67597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000" b="1" dirty="0">
                <a:solidFill>
                  <a:schemeClr val="bg1"/>
                </a:solidFill>
              </a:rPr>
              <a:t>2</a:t>
            </a:r>
          </a:p>
        </p:txBody>
      </p:sp>
      <p:sp>
        <p:nvSpPr>
          <p:cNvPr id="2" name="TextBox 1">
            <a:extLst>
              <a:ext uri="{FF2B5EF4-FFF2-40B4-BE49-F238E27FC236}">
                <a16:creationId xmlns:a16="http://schemas.microsoft.com/office/drawing/2014/main" id="{345025FD-1C13-4369-A76C-93550919F239}"/>
              </a:ext>
            </a:extLst>
          </p:cNvPr>
          <p:cNvSpPr txBox="1"/>
          <p:nvPr/>
        </p:nvSpPr>
        <p:spPr>
          <a:xfrm>
            <a:off x="1990817" y="1600901"/>
            <a:ext cx="7179458" cy="3063403"/>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dirty="0">
                <a:solidFill>
                  <a:prstClr val="black"/>
                </a:solidFill>
                <a:cs typeface="Times New Roman" panose="02020603050405020304" pitchFamily="18" charset="0"/>
              </a:rPr>
              <a:t>Corruption resistant crystalline demonstration</a:t>
            </a:r>
          </a:p>
          <a:p>
            <a:pPr marL="228600" lvl="0" indent="-228600">
              <a:lnSpc>
                <a:spcPct val="90000"/>
              </a:lnSpc>
              <a:spcBef>
                <a:spcPts val="1000"/>
              </a:spcBef>
              <a:buFont typeface="Arial" panose="020B0604020202020204" pitchFamily="34" charset="0"/>
              <a:buChar char="•"/>
            </a:pPr>
            <a:r>
              <a:rPr lang="en-US" sz="2800" dirty="0">
                <a:solidFill>
                  <a:prstClr val="black"/>
                </a:solidFill>
                <a:cs typeface="Times New Roman" panose="02020603050405020304" pitchFamily="18" charset="0"/>
              </a:rPr>
              <a:t>A practical approach to estimate support counts and survival sufficiency requirements</a:t>
            </a:r>
          </a:p>
          <a:p>
            <a:pPr marL="228600" lvl="0" indent="-228600">
              <a:lnSpc>
                <a:spcPct val="90000"/>
              </a:lnSpc>
              <a:spcBef>
                <a:spcPts val="1000"/>
              </a:spcBef>
              <a:buFont typeface="Arial" panose="020B0604020202020204" pitchFamily="34" charset="0"/>
              <a:buChar char="•"/>
            </a:pPr>
            <a:r>
              <a:rPr lang="en-US" sz="2800" dirty="0">
                <a:solidFill>
                  <a:prstClr val="black"/>
                </a:solidFill>
                <a:cs typeface="Times New Roman" panose="02020603050405020304" pitchFamily="18" charset="0"/>
              </a:rPr>
              <a:t>Many people wants to provide financial help or food support to these vulnerable people. But due to the lack of a reliable platform they are not able to do it.</a:t>
            </a:r>
          </a:p>
        </p:txBody>
      </p:sp>
      <p:sp>
        <p:nvSpPr>
          <p:cNvPr id="3" name="TextBox 2">
            <a:extLst>
              <a:ext uri="{FF2B5EF4-FFF2-40B4-BE49-F238E27FC236}">
                <a16:creationId xmlns:a16="http://schemas.microsoft.com/office/drawing/2014/main" id="{54A80E99-098E-4458-A2E7-C6D6AA9E3CBE}"/>
              </a:ext>
            </a:extLst>
          </p:cNvPr>
          <p:cNvSpPr txBox="1"/>
          <p:nvPr/>
        </p:nvSpPr>
        <p:spPr>
          <a:xfrm>
            <a:off x="1917245" y="583325"/>
            <a:ext cx="3501280" cy="553998"/>
          </a:xfrm>
          <a:prstGeom prst="rect">
            <a:avLst/>
          </a:prstGeom>
          <a:noFill/>
        </p:spPr>
        <p:txBody>
          <a:bodyPr wrap="none" rtlCol="0">
            <a:spAutoFit/>
          </a:bodyPr>
          <a:lstStyle/>
          <a:p>
            <a:r>
              <a:rPr lang="en-US" sz="3000" dirty="0">
                <a:solidFill>
                  <a:srgbClr val="271F30"/>
                </a:solidFill>
                <a:latin typeface="Bahnschrift" panose="020B0502040204020203" pitchFamily="34" charset="0"/>
              </a:rPr>
              <a:t>Problems to solve :</a:t>
            </a:r>
          </a:p>
        </p:txBody>
      </p:sp>
    </p:spTree>
    <p:extLst>
      <p:ext uri="{BB962C8B-B14F-4D97-AF65-F5344CB8AC3E}">
        <p14:creationId xmlns:p14="http://schemas.microsoft.com/office/powerpoint/2010/main" val="4246503207"/>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8B0F4D-3097-42C5-99EB-36F388A26F76}"/>
              </a:ext>
            </a:extLst>
          </p:cNvPr>
          <p:cNvSpPr/>
          <p:nvPr/>
        </p:nvSpPr>
        <p:spPr>
          <a:xfrm>
            <a:off x="949716" y="0"/>
            <a:ext cx="2194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3" name="Oval 12">
            <a:extLst>
              <a:ext uri="{FF2B5EF4-FFF2-40B4-BE49-F238E27FC236}">
                <a16:creationId xmlns:a16="http://schemas.microsoft.com/office/drawing/2014/main" id="{D13EB958-11B0-4238-9AAD-5FBAC557F552}"/>
              </a:ext>
            </a:extLst>
          </p:cNvPr>
          <p:cNvSpPr/>
          <p:nvPr/>
        </p:nvSpPr>
        <p:spPr>
          <a:xfrm>
            <a:off x="949716" y="269275"/>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28391E-38F4-4FAF-B3E7-BAB8FD4F2F17}"/>
              </a:ext>
            </a:extLst>
          </p:cNvPr>
          <p:cNvSpPr/>
          <p:nvPr/>
        </p:nvSpPr>
        <p:spPr>
          <a:xfrm>
            <a:off x="1168069" y="499171"/>
            <a:ext cx="777240" cy="777240"/>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000" b="1" dirty="0">
                <a:solidFill>
                  <a:schemeClr val="bg1"/>
                </a:solidFill>
              </a:rPr>
              <a:t>3</a:t>
            </a:r>
          </a:p>
        </p:txBody>
      </p:sp>
      <p:sp>
        <p:nvSpPr>
          <p:cNvPr id="10" name="TextBox 9">
            <a:extLst>
              <a:ext uri="{FF2B5EF4-FFF2-40B4-BE49-F238E27FC236}">
                <a16:creationId xmlns:a16="http://schemas.microsoft.com/office/drawing/2014/main" id="{66634E68-85A3-4E58-856D-DEFD87322861}"/>
              </a:ext>
            </a:extLst>
          </p:cNvPr>
          <p:cNvSpPr txBox="1"/>
          <p:nvPr/>
        </p:nvSpPr>
        <p:spPr>
          <a:xfrm>
            <a:off x="2402509" y="724279"/>
            <a:ext cx="1619354" cy="553998"/>
          </a:xfrm>
          <a:prstGeom prst="rect">
            <a:avLst/>
          </a:prstGeom>
          <a:noFill/>
        </p:spPr>
        <p:txBody>
          <a:bodyPr wrap="none" rtlCol="0">
            <a:spAutoFit/>
          </a:bodyPr>
          <a:lstStyle/>
          <a:p>
            <a:r>
              <a:rPr lang="en-US" sz="3000" dirty="0">
                <a:solidFill>
                  <a:srgbClr val="271F30"/>
                </a:solidFill>
                <a:latin typeface="Bahnschrift" panose="020B0502040204020203" pitchFamily="34" charset="0"/>
              </a:rPr>
              <a:t>The Idea</a:t>
            </a:r>
          </a:p>
        </p:txBody>
      </p:sp>
      <p:sp>
        <p:nvSpPr>
          <p:cNvPr id="17" name="TextBox 16">
            <a:extLst>
              <a:ext uri="{FF2B5EF4-FFF2-40B4-BE49-F238E27FC236}">
                <a16:creationId xmlns:a16="http://schemas.microsoft.com/office/drawing/2014/main" id="{FB9776EF-3E24-4181-A59B-9DD0142029A0}"/>
              </a:ext>
            </a:extLst>
          </p:cNvPr>
          <p:cNvSpPr txBox="1"/>
          <p:nvPr/>
        </p:nvSpPr>
        <p:spPr>
          <a:xfrm>
            <a:off x="1990817" y="1600901"/>
            <a:ext cx="9703878" cy="4556119"/>
          </a:xfrm>
          <a:prstGeom prst="rect">
            <a:avLst/>
          </a:prstGeom>
          <a:noFill/>
        </p:spPr>
        <p:txBody>
          <a:bodyPr wrap="square" rtlCol="0">
            <a:spAutoFit/>
          </a:bodyPr>
          <a:lstStyle/>
          <a:p>
            <a:pPr lvl="0">
              <a:lnSpc>
                <a:spcPct val="90000"/>
              </a:lnSpc>
              <a:spcBef>
                <a:spcPts val="1000"/>
              </a:spcBef>
            </a:pPr>
            <a:r>
              <a:rPr lang="en-US" sz="2300" dirty="0">
                <a:solidFill>
                  <a:prstClr val="black"/>
                </a:solidFill>
                <a:cs typeface="Times New Roman" panose="02020603050405020304" pitchFamily="18" charset="0"/>
              </a:rPr>
              <a:t>We are presenting a system that focuses on corruption resistance, support count estimation, and achieving the trust of the financial supporters. </a:t>
            </a:r>
          </a:p>
          <a:p>
            <a:pPr lvl="0">
              <a:lnSpc>
                <a:spcPct val="90000"/>
              </a:lnSpc>
              <a:spcBef>
                <a:spcPts val="1000"/>
              </a:spcBef>
            </a:pPr>
            <a:endParaRPr lang="en-US" sz="2300" dirty="0">
              <a:solidFill>
                <a:prstClr val="black"/>
              </a:solidFill>
              <a:cs typeface="Times New Roman" panose="02020603050405020304" pitchFamily="18" charset="0"/>
            </a:endParaRPr>
          </a:p>
          <a:p>
            <a:pPr lvl="0">
              <a:lnSpc>
                <a:spcPct val="90000"/>
              </a:lnSpc>
              <a:spcBef>
                <a:spcPts val="1000"/>
              </a:spcBef>
            </a:pPr>
            <a:r>
              <a:rPr lang="en-US" sz="2300" dirty="0">
                <a:solidFill>
                  <a:prstClr val="black"/>
                </a:solidFill>
                <a:cs typeface="Times New Roman" panose="02020603050405020304" pitchFamily="18" charset="0"/>
              </a:rPr>
              <a:t>This system will estimate the amount of relief before going there from the NID information and the family member's information provided by the receiver. So the field member will know how much relief is required for a particular area. </a:t>
            </a:r>
          </a:p>
          <a:p>
            <a:pPr lvl="0">
              <a:lnSpc>
                <a:spcPct val="90000"/>
              </a:lnSpc>
              <a:spcBef>
                <a:spcPts val="1000"/>
              </a:spcBef>
            </a:pPr>
            <a:r>
              <a:rPr lang="en-US" sz="2300" dirty="0">
                <a:solidFill>
                  <a:prstClr val="black"/>
                </a:solidFill>
                <a:cs typeface="Times New Roman" panose="02020603050405020304" pitchFamily="18" charset="0"/>
              </a:rPr>
              <a:t>As a donor, someone will be able to send his/her support on the website. The donor will be able to see the donations Directly from the Relief list by going to the site. A central authority will be controlling the full system. </a:t>
            </a:r>
          </a:p>
          <a:p>
            <a:pPr lvl="0">
              <a:lnSpc>
                <a:spcPct val="90000"/>
              </a:lnSpc>
              <a:spcBef>
                <a:spcPts val="1000"/>
              </a:spcBef>
            </a:pPr>
            <a:endParaRPr lang="en-US" sz="2300" dirty="0">
              <a:solidFill>
                <a:prstClr val="black"/>
              </a:solidFill>
              <a:cs typeface="Times New Roman" panose="02020603050405020304" pitchFamily="18" charset="0"/>
            </a:endParaRPr>
          </a:p>
          <a:p>
            <a:pPr lvl="0">
              <a:lnSpc>
                <a:spcPct val="90000"/>
              </a:lnSpc>
              <a:spcBef>
                <a:spcPts val="1000"/>
              </a:spcBef>
            </a:pPr>
            <a:r>
              <a:rPr lang="en-US" sz="2300" dirty="0">
                <a:solidFill>
                  <a:prstClr val="black"/>
                </a:solidFill>
                <a:cs typeface="Times New Roman" panose="02020603050405020304" pitchFamily="18" charset="0"/>
              </a:rPr>
              <a:t>Because of its simplicity and transparency, this system will be corruption free and the donors will have trust in the system.</a:t>
            </a:r>
          </a:p>
        </p:txBody>
      </p:sp>
    </p:spTree>
    <p:extLst>
      <p:ext uri="{BB962C8B-B14F-4D97-AF65-F5344CB8AC3E}">
        <p14:creationId xmlns:p14="http://schemas.microsoft.com/office/powerpoint/2010/main" val="2846054059"/>
      </p:ext>
    </p:extLst>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28B6B5-3E9F-4CF3-B68A-5FD65CD9A4CB}"/>
              </a:ext>
            </a:extLst>
          </p:cNvPr>
          <p:cNvSpPr/>
          <p:nvPr/>
        </p:nvSpPr>
        <p:spPr>
          <a:xfrm>
            <a:off x="961697" y="0"/>
            <a:ext cx="2194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6" name="Oval 15">
            <a:extLst>
              <a:ext uri="{FF2B5EF4-FFF2-40B4-BE49-F238E27FC236}">
                <a16:creationId xmlns:a16="http://schemas.microsoft.com/office/drawing/2014/main" id="{8D3CDAF1-9DAC-40FD-BC62-23BD96B5DD8A}"/>
              </a:ext>
            </a:extLst>
          </p:cNvPr>
          <p:cNvSpPr/>
          <p:nvPr/>
        </p:nvSpPr>
        <p:spPr>
          <a:xfrm>
            <a:off x="464452" y="363868"/>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B99175D-0F9C-448D-8E98-38C6A1C0A781}"/>
              </a:ext>
            </a:extLst>
          </p:cNvPr>
          <p:cNvSpPr/>
          <p:nvPr/>
        </p:nvSpPr>
        <p:spPr>
          <a:xfrm>
            <a:off x="682805" y="593764"/>
            <a:ext cx="777240" cy="7772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000" b="1" dirty="0">
                <a:solidFill>
                  <a:schemeClr val="bg1"/>
                </a:solidFill>
              </a:rPr>
              <a:t>4</a:t>
            </a:r>
          </a:p>
        </p:txBody>
      </p:sp>
      <p:sp>
        <p:nvSpPr>
          <p:cNvPr id="6" name="TextBox 5">
            <a:extLst>
              <a:ext uri="{FF2B5EF4-FFF2-40B4-BE49-F238E27FC236}">
                <a16:creationId xmlns:a16="http://schemas.microsoft.com/office/drawing/2014/main" id="{75BC3066-CF98-4FEF-9676-4D16AB0D3CAA}"/>
              </a:ext>
            </a:extLst>
          </p:cNvPr>
          <p:cNvSpPr txBox="1"/>
          <p:nvPr/>
        </p:nvSpPr>
        <p:spPr>
          <a:xfrm>
            <a:off x="1917245" y="583325"/>
            <a:ext cx="2398413" cy="553998"/>
          </a:xfrm>
          <a:prstGeom prst="rect">
            <a:avLst/>
          </a:prstGeom>
          <a:noFill/>
        </p:spPr>
        <p:txBody>
          <a:bodyPr wrap="none" rtlCol="0">
            <a:spAutoFit/>
          </a:bodyPr>
          <a:lstStyle/>
          <a:p>
            <a:r>
              <a:rPr lang="en-US" sz="3000" dirty="0">
                <a:solidFill>
                  <a:srgbClr val="271F30"/>
                </a:solidFill>
                <a:latin typeface="Bahnschrift" panose="020B0502040204020203" pitchFamily="34" charset="0"/>
              </a:rPr>
              <a:t>The Solution</a:t>
            </a:r>
          </a:p>
        </p:txBody>
      </p:sp>
      <p:sp>
        <p:nvSpPr>
          <p:cNvPr id="7" name="TextBox 6">
            <a:extLst>
              <a:ext uri="{FF2B5EF4-FFF2-40B4-BE49-F238E27FC236}">
                <a16:creationId xmlns:a16="http://schemas.microsoft.com/office/drawing/2014/main" id="{7AF24A0F-5998-43B6-A504-CDBEFC0C3898}"/>
              </a:ext>
            </a:extLst>
          </p:cNvPr>
          <p:cNvSpPr txBox="1"/>
          <p:nvPr/>
        </p:nvSpPr>
        <p:spPr>
          <a:xfrm>
            <a:off x="2143217" y="3972935"/>
            <a:ext cx="9703878" cy="2516586"/>
          </a:xfrm>
          <a:prstGeom prst="rect">
            <a:avLst/>
          </a:prstGeom>
          <a:noFill/>
        </p:spPr>
        <p:txBody>
          <a:bodyPr wrap="square" rtlCol="0">
            <a:spAutoFit/>
          </a:bodyPr>
          <a:lstStyle/>
          <a:p>
            <a:pPr marL="342900" lvl="0" indent="-342900">
              <a:lnSpc>
                <a:spcPct val="90000"/>
              </a:lnSpc>
              <a:spcBef>
                <a:spcPts val="1000"/>
              </a:spcBef>
              <a:buFont typeface="Wingdings" panose="05000000000000000000" pitchFamily="2" charset="2"/>
              <a:buChar char="q"/>
            </a:pPr>
            <a:r>
              <a:rPr lang="en-US" sz="2300" dirty="0">
                <a:solidFill>
                  <a:prstClr val="black"/>
                </a:solidFill>
                <a:cs typeface="Times New Roman" panose="02020603050405020304" pitchFamily="18" charset="0"/>
              </a:rPr>
              <a:t>Estimating support count:</a:t>
            </a:r>
          </a:p>
          <a:p>
            <a:pPr marL="342900" lvl="0" indent="-342900">
              <a:lnSpc>
                <a:spcPct val="90000"/>
              </a:lnSpc>
              <a:spcBef>
                <a:spcPts val="1000"/>
              </a:spcBef>
              <a:buFont typeface="Wingdings" panose="05000000000000000000" pitchFamily="2" charset="2"/>
              <a:buChar char="§"/>
            </a:pPr>
            <a:r>
              <a:rPr lang="en-US" sz="2300" dirty="0">
                <a:solidFill>
                  <a:prstClr val="black"/>
                </a:solidFill>
                <a:cs typeface="Times New Roman" panose="02020603050405020304" pitchFamily="18" charset="0"/>
              </a:rPr>
              <a:t>From the user SMS data, receiver of an area will be calculated</a:t>
            </a:r>
          </a:p>
          <a:p>
            <a:pPr marL="342900" lvl="0" indent="-342900">
              <a:lnSpc>
                <a:spcPct val="90000"/>
              </a:lnSpc>
              <a:spcBef>
                <a:spcPts val="1000"/>
              </a:spcBef>
              <a:buFont typeface="Wingdings" panose="05000000000000000000" pitchFamily="2" charset="2"/>
              <a:buChar char="§"/>
            </a:pPr>
            <a:r>
              <a:rPr lang="en-US" sz="2300" dirty="0">
                <a:solidFill>
                  <a:prstClr val="black"/>
                </a:solidFill>
                <a:cs typeface="Times New Roman" panose="02020603050405020304" pitchFamily="18" charset="0"/>
              </a:rPr>
              <a:t>A rough estimation of relief for every family will be done using the family data provide by the receiver</a:t>
            </a:r>
          </a:p>
          <a:p>
            <a:pPr marL="342900" lvl="0" indent="-342900">
              <a:lnSpc>
                <a:spcPct val="90000"/>
              </a:lnSpc>
              <a:spcBef>
                <a:spcPts val="1000"/>
              </a:spcBef>
              <a:buFont typeface="Wingdings" panose="05000000000000000000" pitchFamily="2" charset="2"/>
              <a:buChar char="q"/>
            </a:pPr>
            <a:endParaRPr lang="en-US" sz="2300" dirty="0">
              <a:solidFill>
                <a:prstClr val="black"/>
              </a:solidFill>
              <a:cs typeface="Times New Roman" panose="02020603050405020304" pitchFamily="18" charset="0"/>
            </a:endParaRPr>
          </a:p>
          <a:p>
            <a:pPr marL="342900" lvl="0" indent="-342900">
              <a:lnSpc>
                <a:spcPct val="90000"/>
              </a:lnSpc>
              <a:spcBef>
                <a:spcPts val="1000"/>
              </a:spcBef>
              <a:buFont typeface="Wingdings" panose="05000000000000000000" pitchFamily="2" charset="2"/>
              <a:buChar char="q"/>
            </a:pPr>
            <a:endParaRPr lang="en-US" sz="2300" dirty="0">
              <a:solidFill>
                <a:prstClr val="black"/>
              </a:solidFill>
              <a:cs typeface="Times New Roman" panose="02020603050405020304" pitchFamily="18" charset="0"/>
            </a:endParaRPr>
          </a:p>
        </p:txBody>
      </p:sp>
      <p:sp>
        <p:nvSpPr>
          <p:cNvPr id="8" name="TextBox 7">
            <a:extLst>
              <a:ext uri="{FF2B5EF4-FFF2-40B4-BE49-F238E27FC236}">
                <a16:creationId xmlns:a16="http://schemas.microsoft.com/office/drawing/2014/main" id="{7D07B00E-7BF4-4AE8-8680-96860D85AEA9}"/>
              </a:ext>
            </a:extLst>
          </p:cNvPr>
          <p:cNvSpPr txBox="1"/>
          <p:nvPr/>
        </p:nvSpPr>
        <p:spPr>
          <a:xfrm>
            <a:off x="2143217" y="1753301"/>
            <a:ext cx="9703878" cy="1623008"/>
          </a:xfrm>
          <a:prstGeom prst="rect">
            <a:avLst/>
          </a:prstGeom>
          <a:noFill/>
        </p:spPr>
        <p:txBody>
          <a:bodyPr wrap="square" rtlCol="0">
            <a:spAutoFit/>
          </a:bodyPr>
          <a:lstStyle/>
          <a:p>
            <a:pPr marL="342900" lvl="0" indent="-342900">
              <a:lnSpc>
                <a:spcPct val="90000"/>
              </a:lnSpc>
              <a:spcBef>
                <a:spcPts val="1000"/>
              </a:spcBef>
              <a:buFont typeface="Wingdings" panose="05000000000000000000" pitchFamily="2" charset="2"/>
              <a:buChar char="q"/>
            </a:pPr>
            <a:r>
              <a:rPr lang="en-US" sz="2300" dirty="0">
                <a:solidFill>
                  <a:prstClr val="black"/>
                </a:solidFill>
                <a:cs typeface="Times New Roman" panose="02020603050405020304" pitchFamily="18" charset="0"/>
              </a:rPr>
              <a:t>Getting the receiver data:</a:t>
            </a:r>
          </a:p>
          <a:p>
            <a:pPr lvl="0">
              <a:lnSpc>
                <a:spcPct val="90000"/>
              </a:lnSpc>
              <a:spcBef>
                <a:spcPts val="1000"/>
              </a:spcBef>
            </a:pPr>
            <a:r>
              <a:rPr lang="en-US" sz="2300" dirty="0">
                <a:solidFill>
                  <a:prstClr val="black"/>
                </a:solidFill>
                <a:cs typeface="Times New Roman" panose="02020603050405020304" pitchFamily="18" charset="0"/>
              </a:rPr>
              <a:t>People who needs donation they will send SMS on a pre announced number register themselves using their NID card.</a:t>
            </a:r>
          </a:p>
          <a:p>
            <a:pPr lvl="0">
              <a:lnSpc>
                <a:spcPct val="90000"/>
              </a:lnSpc>
              <a:spcBef>
                <a:spcPts val="1000"/>
              </a:spcBef>
            </a:pPr>
            <a:r>
              <a:rPr lang="en-US" sz="2300" dirty="0">
                <a:solidFill>
                  <a:prstClr val="black"/>
                </a:solidFill>
                <a:cs typeface="Times New Roman" panose="02020603050405020304" pitchFamily="18" charset="0"/>
              </a:rPr>
              <a:t>On the SMS they will be sharing his/her total number of family member </a:t>
            </a:r>
          </a:p>
        </p:txBody>
      </p:sp>
    </p:spTree>
    <p:extLst>
      <p:ext uri="{BB962C8B-B14F-4D97-AF65-F5344CB8AC3E}">
        <p14:creationId xmlns:p14="http://schemas.microsoft.com/office/powerpoint/2010/main" val="3374855656"/>
      </p:ext>
    </p:extLst>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28B6B5-3E9F-4CF3-B68A-5FD65CD9A4CB}"/>
              </a:ext>
            </a:extLst>
          </p:cNvPr>
          <p:cNvSpPr/>
          <p:nvPr/>
        </p:nvSpPr>
        <p:spPr>
          <a:xfrm>
            <a:off x="961697" y="0"/>
            <a:ext cx="2194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6" name="Oval 15">
            <a:extLst>
              <a:ext uri="{FF2B5EF4-FFF2-40B4-BE49-F238E27FC236}">
                <a16:creationId xmlns:a16="http://schemas.microsoft.com/office/drawing/2014/main" id="{8D3CDAF1-9DAC-40FD-BC62-23BD96B5DD8A}"/>
              </a:ext>
            </a:extLst>
          </p:cNvPr>
          <p:cNvSpPr/>
          <p:nvPr/>
        </p:nvSpPr>
        <p:spPr>
          <a:xfrm>
            <a:off x="5478780" y="5410433"/>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B99175D-0F9C-448D-8E98-38C6A1C0A781}"/>
              </a:ext>
            </a:extLst>
          </p:cNvPr>
          <p:cNvSpPr/>
          <p:nvPr/>
        </p:nvSpPr>
        <p:spPr>
          <a:xfrm>
            <a:off x="5697133" y="5640329"/>
            <a:ext cx="777240" cy="7772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5000" b="1" dirty="0">
                <a:solidFill>
                  <a:schemeClr val="bg1"/>
                </a:solidFill>
              </a:rPr>
              <a:t>5</a:t>
            </a:r>
          </a:p>
        </p:txBody>
      </p:sp>
      <p:sp>
        <p:nvSpPr>
          <p:cNvPr id="7" name="Rectangle 6">
            <a:extLst>
              <a:ext uri="{FF2B5EF4-FFF2-40B4-BE49-F238E27FC236}">
                <a16:creationId xmlns:a16="http://schemas.microsoft.com/office/drawing/2014/main" id="{C8CCC687-4F3A-450A-8764-9E3340E257E3}"/>
              </a:ext>
            </a:extLst>
          </p:cNvPr>
          <p:cNvSpPr/>
          <p:nvPr/>
        </p:nvSpPr>
        <p:spPr>
          <a:xfrm rot="5400000">
            <a:off x="3262970" y="3698517"/>
            <a:ext cx="219456" cy="46634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8" name="Content Placeholder 7">
            <a:extLst>
              <a:ext uri="{FF2B5EF4-FFF2-40B4-BE49-F238E27FC236}">
                <a16:creationId xmlns:a16="http://schemas.microsoft.com/office/drawing/2014/main" id="{32818EA2-BD53-47D3-B71F-0FEDD9251F76}"/>
              </a:ext>
            </a:extLst>
          </p:cNvPr>
          <p:cNvSpPr>
            <a:spLocks noGrp="1"/>
          </p:cNvSpPr>
          <p:nvPr>
            <p:ph idx="1"/>
          </p:nvPr>
        </p:nvSpPr>
        <p:spPr>
          <a:xfrm>
            <a:off x="1304651" y="718035"/>
            <a:ext cx="10598592" cy="4172357"/>
          </a:xfrm>
        </p:spPr>
        <p:txBody>
          <a:bodyPr>
            <a:noAutofit/>
          </a:bodyPr>
          <a:lstStyle/>
          <a:p>
            <a:pPr>
              <a:buFont typeface="Wingdings" panose="05000000000000000000" pitchFamily="2" charset="2"/>
              <a:buChar char="q"/>
            </a:pPr>
            <a:r>
              <a:rPr lang="en-US" sz="2300" dirty="0"/>
              <a:t>Giving the relief:</a:t>
            </a:r>
          </a:p>
          <a:p>
            <a:pPr marL="0" indent="0">
              <a:buNone/>
            </a:pPr>
            <a:endParaRPr lang="en-US" sz="2300" dirty="0"/>
          </a:p>
          <a:p>
            <a:r>
              <a:rPr lang="en-US" sz="2300" dirty="0"/>
              <a:t>People will get SMS of relief that will include time and place for receiving the relief.</a:t>
            </a:r>
          </a:p>
          <a:p>
            <a:r>
              <a:rPr lang="en-US" sz="2300" dirty="0"/>
              <a:t>On the provided time the receiver will be present on the provided place with the NID/Birth certificate the family member.</a:t>
            </a:r>
          </a:p>
          <a:p>
            <a:r>
              <a:rPr lang="en-US" sz="2300" dirty="0"/>
              <a:t>The family member’s NID or Birth certificate numbers will be included under the person so that one NID can not be used by multiple person as family member.</a:t>
            </a:r>
          </a:p>
          <a:p>
            <a:r>
              <a:rPr lang="en-US" sz="2300" dirty="0"/>
              <a:t>After receiving the relief the receiver will ensure it by providing their finger print. This will indicate that the person has received his/her relief.</a:t>
            </a:r>
          </a:p>
          <a:p>
            <a:endParaRPr lang="en-US" sz="2300" dirty="0"/>
          </a:p>
          <a:p>
            <a:pPr marL="0" indent="0">
              <a:buNone/>
            </a:pPr>
            <a:endParaRPr lang="en-US" sz="2300" dirty="0"/>
          </a:p>
        </p:txBody>
      </p:sp>
      <p:sp>
        <p:nvSpPr>
          <p:cNvPr id="12" name="Title 11">
            <a:extLst>
              <a:ext uri="{FF2B5EF4-FFF2-40B4-BE49-F238E27FC236}">
                <a16:creationId xmlns:a16="http://schemas.microsoft.com/office/drawing/2014/main" id="{E7493AA3-33F7-4D44-966F-B3251D3BE4A4}"/>
              </a:ext>
            </a:extLst>
          </p:cNvPr>
          <p:cNvSpPr txBox="1">
            <a:spLocks noGrp="1"/>
          </p:cNvSpPr>
          <p:nvPr>
            <p:ph type="title"/>
          </p:nvPr>
        </p:nvSpPr>
        <p:spPr>
          <a:xfrm>
            <a:off x="1304651" y="179221"/>
            <a:ext cx="2385034" cy="507831"/>
          </a:xfrm>
          <a:prstGeom prst="rect">
            <a:avLst/>
          </a:prstGeom>
          <a:noFill/>
        </p:spPr>
        <p:txBody>
          <a:bodyPr wrap="square" rtlCol="0">
            <a:spAutoFit/>
          </a:bodyPr>
          <a:lstStyle/>
          <a:p>
            <a:r>
              <a:rPr lang="en-US" sz="3000" dirty="0">
                <a:solidFill>
                  <a:srgbClr val="271F30"/>
                </a:solidFill>
                <a:latin typeface="Bahnschrift" panose="020B0502040204020203" pitchFamily="34" charset="0"/>
              </a:rPr>
              <a:t>The Solution</a:t>
            </a:r>
          </a:p>
        </p:txBody>
      </p:sp>
      <p:sp>
        <p:nvSpPr>
          <p:cNvPr id="9" name="Rectangle 8">
            <a:extLst>
              <a:ext uri="{FF2B5EF4-FFF2-40B4-BE49-F238E27FC236}">
                <a16:creationId xmlns:a16="http://schemas.microsoft.com/office/drawing/2014/main" id="{7E4ABDCE-E923-47EF-8C91-275444D3EC31}"/>
              </a:ext>
            </a:extLst>
          </p:cNvPr>
          <p:cNvSpPr/>
          <p:nvPr/>
        </p:nvSpPr>
        <p:spPr>
          <a:xfrm>
            <a:off x="1389699" y="4890393"/>
            <a:ext cx="10802301" cy="800219"/>
          </a:xfrm>
          <a:prstGeom prst="rect">
            <a:avLst/>
          </a:prstGeom>
        </p:spPr>
        <p:txBody>
          <a:bodyPr wrap="square">
            <a:spAutoFit/>
          </a:bodyPr>
          <a:lstStyle/>
          <a:p>
            <a:pPr marL="285750" indent="-285750">
              <a:buFont typeface="Wingdings" panose="05000000000000000000" pitchFamily="2" charset="2"/>
              <a:buChar char="v"/>
            </a:pPr>
            <a:r>
              <a:rPr lang="en-US" sz="2300" dirty="0">
                <a:latin typeface="Bell MT" panose="02020503060305020303" pitchFamily="18" charset="0"/>
              </a:rPr>
              <a:t>The people without NID will contact nearby relief providing place to add them on the relief list.</a:t>
            </a:r>
          </a:p>
        </p:txBody>
      </p:sp>
    </p:spTree>
    <p:extLst>
      <p:ext uri="{BB962C8B-B14F-4D97-AF65-F5344CB8AC3E}">
        <p14:creationId xmlns:p14="http://schemas.microsoft.com/office/powerpoint/2010/main" val="2663786856"/>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28B6B5-3E9F-4CF3-B68A-5FD65CD9A4CB}"/>
              </a:ext>
            </a:extLst>
          </p:cNvPr>
          <p:cNvSpPr/>
          <p:nvPr/>
        </p:nvSpPr>
        <p:spPr>
          <a:xfrm>
            <a:off x="961697" y="0"/>
            <a:ext cx="2194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6" name="Oval 15">
            <a:extLst>
              <a:ext uri="{FF2B5EF4-FFF2-40B4-BE49-F238E27FC236}">
                <a16:creationId xmlns:a16="http://schemas.microsoft.com/office/drawing/2014/main" id="{8D3CDAF1-9DAC-40FD-BC62-23BD96B5DD8A}"/>
              </a:ext>
            </a:extLst>
          </p:cNvPr>
          <p:cNvSpPr/>
          <p:nvPr/>
        </p:nvSpPr>
        <p:spPr>
          <a:xfrm>
            <a:off x="472841" y="4901300"/>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B99175D-0F9C-448D-8E98-38C6A1C0A781}"/>
              </a:ext>
            </a:extLst>
          </p:cNvPr>
          <p:cNvSpPr/>
          <p:nvPr/>
        </p:nvSpPr>
        <p:spPr>
          <a:xfrm>
            <a:off x="691194" y="5131196"/>
            <a:ext cx="777240" cy="777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bg1"/>
                </a:solidFill>
              </a:rPr>
              <a:t>6</a:t>
            </a:r>
          </a:p>
        </p:txBody>
      </p:sp>
      <p:sp>
        <p:nvSpPr>
          <p:cNvPr id="6" name="TextBox 5">
            <a:extLst>
              <a:ext uri="{FF2B5EF4-FFF2-40B4-BE49-F238E27FC236}">
                <a16:creationId xmlns:a16="http://schemas.microsoft.com/office/drawing/2014/main" id="{51F158D5-DF48-426E-9FF8-B4218FE5A9E5}"/>
              </a:ext>
            </a:extLst>
          </p:cNvPr>
          <p:cNvSpPr txBox="1"/>
          <p:nvPr/>
        </p:nvSpPr>
        <p:spPr>
          <a:xfrm>
            <a:off x="1917245" y="583325"/>
            <a:ext cx="2398413" cy="553998"/>
          </a:xfrm>
          <a:prstGeom prst="rect">
            <a:avLst/>
          </a:prstGeom>
          <a:noFill/>
        </p:spPr>
        <p:txBody>
          <a:bodyPr wrap="none" rtlCol="0">
            <a:spAutoFit/>
          </a:bodyPr>
          <a:lstStyle/>
          <a:p>
            <a:r>
              <a:rPr lang="en-US" sz="3000" dirty="0">
                <a:solidFill>
                  <a:srgbClr val="271F30"/>
                </a:solidFill>
                <a:latin typeface="Bahnschrift" panose="020B0502040204020203" pitchFamily="34" charset="0"/>
              </a:rPr>
              <a:t>The Solution</a:t>
            </a:r>
          </a:p>
        </p:txBody>
      </p:sp>
      <p:sp>
        <p:nvSpPr>
          <p:cNvPr id="7" name="TextBox 6">
            <a:extLst>
              <a:ext uri="{FF2B5EF4-FFF2-40B4-BE49-F238E27FC236}">
                <a16:creationId xmlns:a16="http://schemas.microsoft.com/office/drawing/2014/main" id="{7012B430-EDA5-45BE-91F9-BE5660F411A1}"/>
              </a:ext>
            </a:extLst>
          </p:cNvPr>
          <p:cNvSpPr txBox="1"/>
          <p:nvPr/>
        </p:nvSpPr>
        <p:spPr>
          <a:xfrm>
            <a:off x="2143217" y="1753301"/>
            <a:ext cx="9703878" cy="2198038"/>
          </a:xfrm>
          <a:prstGeom prst="rect">
            <a:avLst/>
          </a:prstGeom>
          <a:noFill/>
        </p:spPr>
        <p:txBody>
          <a:bodyPr wrap="square" rtlCol="0">
            <a:spAutoFit/>
          </a:bodyPr>
          <a:lstStyle/>
          <a:p>
            <a:pPr marL="342900" lvl="0" indent="-342900">
              <a:lnSpc>
                <a:spcPct val="90000"/>
              </a:lnSpc>
              <a:spcBef>
                <a:spcPts val="1000"/>
              </a:spcBef>
              <a:buFont typeface="Wingdings" panose="05000000000000000000" pitchFamily="2" charset="2"/>
              <a:buChar char="q"/>
            </a:pPr>
            <a:r>
              <a:rPr lang="en-US" sz="2300" dirty="0">
                <a:solidFill>
                  <a:prstClr val="black"/>
                </a:solidFill>
                <a:cs typeface="Times New Roman" panose="02020603050405020304" pitchFamily="18" charset="0"/>
              </a:rPr>
              <a:t>Donation:</a:t>
            </a:r>
          </a:p>
          <a:p>
            <a:pPr marL="342900" lvl="0" indent="-342900">
              <a:lnSpc>
                <a:spcPct val="90000"/>
              </a:lnSpc>
              <a:spcBef>
                <a:spcPts val="1000"/>
              </a:spcBef>
              <a:buFont typeface="Arial" panose="020B0604020202020204" pitchFamily="34" charset="0"/>
              <a:buChar char="•"/>
            </a:pPr>
            <a:r>
              <a:rPr lang="en-US" sz="2300" dirty="0">
                <a:solidFill>
                  <a:prstClr val="black"/>
                </a:solidFill>
                <a:cs typeface="Times New Roman" panose="02020603050405020304" pitchFamily="18" charset="0"/>
              </a:rPr>
              <a:t>Any one will be able to donate using our website via various methods.</a:t>
            </a:r>
          </a:p>
          <a:p>
            <a:pPr marL="342900" lvl="0" indent="-342900">
              <a:lnSpc>
                <a:spcPct val="90000"/>
              </a:lnSpc>
              <a:spcBef>
                <a:spcPts val="1000"/>
              </a:spcBef>
              <a:buFont typeface="Arial" panose="020B0604020202020204" pitchFamily="34" charset="0"/>
              <a:buChar char="•"/>
            </a:pPr>
            <a:r>
              <a:rPr lang="en-US" sz="2300" dirty="0">
                <a:solidFill>
                  <a:prstClr val="black"/>
                </a:solidFill>
                <a:cs typeface="Times New Roman" panose="02020603050405020304" pitchFamily="18" charset="0"/>
              </a:rPr>
              <a:t>One can donate using their name/organization name.</a:t>
            </a:r>
          </a:p>
          <a:p>
            <a:pPr marL="342900" lvl="0" indent="-342900">
              <a:lnSpc>
                <a:spcPct val="90000"/>
              </a:lnSpc>
              <a:spcBef>
                <a:spcPts val="1000"/>
              </a:spcBef>
              <a:buFont typeface="Arial" panose="020B0604020202020204" pitchFamily="34" charset="0"/>
              <a:buChar char="•"/>
            </a:pPr>
            <a:r>
              <a:rPr lang="en-US" sz="2300" dirty="0">
                <a:solidFill>
                  <a:prstClr val="black"/>
                </a:solidFill>
                <a:cs typeface="Times New Roman" panose="02020603050405020304" pitchFamily="18" charset="0"/>
              </a:rPr>
              <a:t>If someone wants to donate anonymously they can do it.</a:t>
            </a:r>
          </a:p>
          <a:p>
            <a:pPr marL="342900" lvl="0" indent="-342900">
              <a:lnSpc>
                <a:spcPct val="90000"/>
              </a:lnSpc>
              <a:spcBef>
                <a:spcPts val="1000"/>
              </a:spcBef>
              <a:buFont typeface="Wingdings" panose="05000000000000000000" pitchFamily="2" charset="2"/>
              <a:buChar char="q"/>
            </a:pPr>
            <a:endParaRPr lang="en-US" sz="2300"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3774362089"/>
      </p:ext>
    </p:extLst>
  </p:cSld>
  <p:clrMapOvr>
    <a:masterClrMapping/>
  </p:clrMapOvr>
  <p:transition spd="slow">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28B6B5-3E9F-4CF3-B68A-5FD65CD9A4CB}"/>
              </a:ext>
            </a:extLst>
          </p:cNvPr>
          <p:cNvSpPr/>
          <p:nvPr/>
        </p:nvSpPr>
        <p:spPr>
          <a:xfrm>
            <a:off x="961697" y="0"/>
            <a:ext cx="2194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6" name="Oval 15">
            <a:extLst>
              <a:ext uri="{FF2B5EF4-FFF2-40B4-BE49-F238E27FC236}">
                <a16:creationId xmlns:a16="http://schemas.microsoft.com/office/drawing/2014/main" id="{8D3CDAF1-9DAC-40FD-BC62-23BD96B5DD8A}"/>
              </a:ext>
            </a:extLst>
          </p:cNvPr>
          <p:cNvSpPr/>
          <p:nvPr/>
        </p:nvSpPr>
        <p:spPr>
          <a:xfrm>
            <a:off x="472841" y="5519816"/>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B99175D-0F9C-448D-8E98-38C6A1C0A781}"/>
              </a:ext>
            </a:extLst>
          </p:cNvPr>
          <p:cNvSpPr/>
          <p:nvPr/>
        </p:nvSpPr>
        <p:spPr>
          <a:xfrm>
            <a:off x="691194" y="5749712"/>
            <a:ext cx="777240" cy="7772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000" b="1" dirty="0">
                <a:solidFill>
                  <a:schemeClr val="bg1"/>
                </a:solidFill>
              </a:rPr>
              <a:t>7</a:t>
            </a:r>
          </a:p>
        </p:txBody>
      </p:sp>
      <p:pic>
        <p:nvPicPr>
          <p:cNvPr id="5" name="Picture 4">
            <a:extLst>
              <a:ext uri="{FF2B5EF4-FFF2-40B4-BE49-F238E27FC236}">
                <a16:creationId xmlns:a16="http://schemas.microsoft.com/office/drawing/2014/main" id="{6DBD65BA-0097-4BD3-AF91-0565384E7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64" y="583325"/>
            <a:ext cx="6278842" cy="5943627"/>
          </a:xfrm>
          <a:prstGeom prst="rect">
            <a:avLst/>
          </a:prstGeom>
        </p:spPr>
      </p:pic>
      <p:sp>
        <p:nvSpPr>
          <p:cNvPr id="10" name="TextBox 9">
            <a:extLst>
              <a:ext uri="{FF2B5EF4-FFF2-40B4-BE49-F238E27FC236}">
                <a16:creationId xmlns:a16="http://schemas.microsoft.com/office/drawing/2014/main" id="{68216B61-527B-4585-B526-21A3B28CF9A4}"/>
              </a:ext>
            </a:extLst>
          </p:cNvPr>
          <p:cNvSpPr txBox="1"/>
          <p:nvPr/>
        </p:nvSpPr>
        <p:spPr>
          <a:xfrm>
            <a:off x="1917245" y="583325"/>
            <a:ext cx="3517310" cy="553998"/>
          </a:xfrm>
          <a:prstGeom prst="rect">
            <a:avLst/>
          </a:prstGeom>
          <a:noFill/>
        </p:spPr>
        <p:txBody>
          <a:bodyPr wrap="none" rtlCol="0">
            <a:spAutoFit/>
          </a:bodyPr>
          <a:lstStyle/>
          <a:p>
            <a:r>
              <a:rPr lang="en-US" sz="3000" dirty="0">
                <a:solidFill>
                  <a:srgbClr val="271F30"/>
                </a:solidFill>
                <a:latin typeface="Bahnschrift" panose="020B0502040204020203" pitchFamily="34" charset="0"/>
              </a:rPr>
              <a:t>Process Flowchart:</a:t>
            </a:r>
          </a:p>
        </p:txBody>
      </p:sp>
    </p:spTree>
    <p:extLst>
      <p:ext uri="{BB962C8B-B14F-4D97-AF65-F5344CB8AC3E}">
        <p14:creationId xmlns:p14="http://schemas.microsoft.com/office/powerpoint/2010/main" val="1193516069"/>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28B6B5-3E9F-4CF3-B68A-5FD65CD9A4CB}"/>
              </a:ext>
            </a:extLst>
          </p:cNvPr>
          <p:cNvSpPr/>
          <p:nvPr/>
        </p:nvSpPr>
        <p:spPr>
          <a:xfrm>
            <a:off x="961697" y="0"/>
            <a:ext cx="2194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bg1"/>
                </a:solidFill>
              </a:ln>
            </a:endParaRPr>
          </a:p>
        </p:txBody>
      </p:sp>
      <p:sp>
        <p:nvSpPr>
          <p:cNvPr id="16" name="Oval 15">
            <a:extLst>
              <a:ext uri="{FF2B5EF4-FFF2-40B4-BE49-F238E27FC236}">
                <a16:creationId xmlns:a16="http://schemas.microsoft.com/office/drawing/2014/main" id="{8D3CDAF1-9DAC-40FD-BC62-23BD96B5DD8A}"/>
              </a:ext>
            </a:extLst>
          </p:cNvPr>
          <p:cNvSpPr/>
          <p:nvPr/>
        </p:nvSpPr>
        <p:spPr>
          <a:xfrm>
            <a:off x="472841" y="5519816"/>
            <a:ext cx="1234440" cy="1237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B99175D-0F9C-448D-8E98-38C6A1C0A781}"/>
              </a:ext>
            </a:extLst>
          </p:cNvPr>
          <p:cNvSpPr/>
          <p:nvPr/>
        </p:nvSpPr>
        <p:spPr>
          <a:xfrm>
            <a:off x="691194" y="5749712"/>
            <a:ext cx="777240" cy="7772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000" b="1" dirty="0">
                <a:solidFill>
                  <a:schemeClr val="bg1"/>
                </a:solidFill>
              </a:rPr>
              <a:t>8</a:t>
            </a:r>
          </a:p>
        </p:txBody>
      </p:sp>
      <p:sp>
        <p:nvSpPr>
          <p:cNvPr id="10" name="TextBox 9">
            <a:extLst>
              <a:ext uri="{FF2B5EF4-FFF2-40B4-BE49-F238E27FC236}">
                <a16:creationId xmlns:a16="http://schemas.microsoft.com/office/drawing/2014/main" id="{68216B61-527B-4585-B526-21A3B28CF9A4}"/>
              </a:ext>
            </a:extLst>
          </p:cNvPr>
          <p:cNvSpPr txBox="1"/>
          <p:nvPr/>
        </p:nvSpPr>
        <p:spPr>
          <a:xfrm>
            <a:off x="1468434" y="214356"/>
            <a:ext cx="9090950" cy="553998"/>
          </a:xfrm>
          <a:prstGeom prst="rect">
            <a:avLst/>
          </a:prstGeom>
          <a:noFill/>
        </p:spPr>
        <p:txBody>
          <a:bodyPr wrap="none" rtlCol="0">
            <a:spAutoFit/>
          </a:bodyPr>
          <a:lstStyle/>
          <a:p>
            <a:r>
              <a:rPr lang="en-US" sz="3000" dirty="0">
                <a:solidFill>
                  <a:srgbClr val="271F30"/>
                </a:solidFill>
                <a:latin typeface="Bahnschrift" panose="020B0502040204020203" pitchFamily="34" charset="0"/>
              </a:rPr>
              <a:t>The Transparent and Gamified aspect of the system:</a:t>
            </a:r>
          </a:p>
        </p:txBody>
      </p:sp>
      <p:sp>
        <p:nvSpPr>
          <p:cNvPr id="7" name="TextBox 6">
            <a:extLst>
              <a:ext uri="{FF2B5EF4-FFF2-40B4-BE49-F238E27FC236}">
                <a16:creationId xmlns:a16="http://schemas.microsoft.com/office/drawing/2014/main" id="{16E94ECC-1F83-4DF6-B50A-7624359E79F0}"/>
              </a:ext>
            </a:extLst>
          </p:cNvPr>
          <p:cNvSpPr txBox="1"/>
          <p:nvPr/>
        </p:nvSpPr>
        <p:spPr>
          <a:xfrm>
            <a:off x="1670009" y="1282246"/>
            <a:ext cx="9703878" cy="4237570"/>
          </a:xfrm>
          <a:prstGeom prst="rect">
            <a:avLst/>
          </a:prstGeom>
          <a:noFill/>
        </p:spPr>
        <p:txBody>
          <a:bodyPr wrap="square" rtlCol="0">
            <a:spAutoFit/>
          </a:bodyPr>
          <a:lstStyle/>
          <a:p>
            <a:pPr lvl="0">
              <a:lnSpc>
                <a:spcPct val="90000"/>
              </a:lnSpc>
              <a:spcBef>
                <a:spcPts val="1000"/>
              </a:spcBef>
            </a:pPr>
            <a:r>
              <a:rPr lang="en-US" sz="2300" b="1" dirty="0">
                <a:solidFill>
                  <a:prstClr val="black"/>
                </a:solidFill>
                <a:cs typeface="Times New Roman" panose="02020603050405020304" pitchFamily="18" charset="0"/>
              </a:rPr>
              <a:t>The Receiver list</a:t>
            </a:r>
          </a:p>
          <a:p>
            <a:pPr lvl="0">
              <a:lnSpc>
                <a:spcPct val="90000"/>
              </a:lnSpc>
              <a:spcBef>
                <a:spcPts val="1000"/>
              </a:spcBef>
            </a:pPr>
            <a:r>
              <a:rPr lang="en-US" sz="2300" dirty="0">
                <a:solidFill>
                  <a:prstClr val="black"/>
                </a:solidFill>
                <a:cs typeface="Times New Roman" panose="02020603050405020304" pitchFamily="18" charset="0"/>
              </a:rPr>
              <a:t>There will be a list of total receiver based on every area. Anyone can see that from our website. Which will ensure transparency of the system and build trust on the system.</a:t>
            </a:r>
          </a:p>
          <a:p>
            <a:pPr lvl="0">
              <a:lnSpc>
                <a:spcPct val="90000"/>
              </a:lnSpc>
              <a:spcBef>
                <a:spcPts val="1000"/>
              </a:spcBef>
            </a:pPr>
            <a:endParaRPr lang="en-US" sz="2300" dirty="0">
              <a:solidFill>
                <a:prstClr val="black"/>
              </a:solidFill>
              <a:cs typeface="Times New Roman" panose="02020603050405020304" pitchFamily="18" charset="0"/>
            </a:endParaRPr>
          </a:p>
          <a:p>
            <a:pPr lvl="0">
              <a:lnSpc>
                <a:spcPct val="90000"/>
              </a:lnSpc>
              <a:spcBef>
                <a:spcPts val="1000"/>
              </a:spcBef>
            </a:pPr>
            <a:r>
              <a:rPr lang="en-US" sz="2300" b="1" dirty="0">
                <a:solidFill>
                  <a:prstClr val="black"/>
                </a:solidFill>
                <a:cs typeface="Times New Roman" panose="02020603050405020304" pitchFamily="18" charset="0"/>
              </a:rPr>
              <a:t>The donor list</a:t>
            </a:r>
          </a:p>
          <a:p>
            <a:pPr lvl="0">
              <a:lnSpc>
                <a:spcPct val="90000"/>
              </a:lnSpc>
              <a:spcBef>
                <a:spcPts val="1000"/>
              </a:spcBef>
            </a:pPr>
            <a:r>
              <a:rPr lang="en-US" sz="2300" dirty="0">
                <a:solidFill>
                  <a:prstClr val="black"/>
                </a:solidFill>
                <a:cs typeface="Times New Roman" panose="02020603050405020304" pitchFamily="18" charset="0"/>
              </a:rPr>
              <a:t>There will be a donor list on the website. The donors will be listed based on their donation. The top donors will be on the top of the list. This will provide a gamified option. People will be more interested to donate because of this aspect of the system. 	</a:t>
            </a:r>
          </a:p>
          <a:p>
            <a:pPr lvl="0">
              <a:lnSpc>
                <a:spcPct val="90000"/>
              </a:lnSpc>
              <a:spcBef>
                <a:spcPts val="1000"/>
              </a:spcBef>
            </a:pPr>
            <a:endParaRPr lang="en-US" sz="2300"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1067507059"/>
      </p:ext>
    </p:extLst>
  </p:cSld>
  <p:clrMapOvr>
    <a:masterClrMapping/>
  </p:clrMapOvr>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560</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vt:lpstr>
      <vt:lpstr>Bell MT</vt:lpstr>
      <vt:lpstr>Calibri</vt:lpstr>
      <vt:lpstr>Calibri Light</vt:lpstr>
      <vt:lpstr>Wingdings</vt:lpstr>
      <vt:lpstr>Office Theme</vt:lpstr>
      <vt:lpstr>PowerPoint Presentation</vt:lpstr>
      <vt:lpstr>PowerPoint Presentation</vt:lpstr>
      <vt:lpstr>PowerPoint Presentation</vt:lpstr>
      <vt:lpstr>PowerPoint Presentation</vt:lpstr>
      <vt:lpstr>The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rexashin7@gmail.com</dc:creator>
  <cp:lastModifiedBy>rexashin7@gmail.com</cp:lastModifiedBy>
  <cp:revision>34</cp:revision>
  <dcterms:created xsi:type="dcterms:W3CDTF">2019-12-02T14:15:43Z</dcterms:created>
  <dcterms:modified xsi:type="dcterms:W3CDTF">2020-05-10T14:30:51Z</dcterms:modified>
</cp:coreProperties>
</file>