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81" r:id="rId8"/>
    <p:sldId id="282" r:id="rId9"/>
    <p:sldId id="259" r:id="rId10"/>
    <p:sldId id="266" r:id="rId11"/>
    <p:sldId id="260" r:id="rId12"/>
    <p:sldId id="261" r:id="rId13"/>
    <p:sldId id="267" r:id="rId14"/>
    <p:sldId id="270" r:id="rId15"/>
    <p:sldId id="279" r:id="rId16"/>
    <p:sldId id="280" r:id="rId17"/>
    <p:sldId id="268" r:id="rId18"/>
    <p:sldId id="269" r:id="rId19"/>
    <p:sldId id="262" r:id="rId20"/>
    <p:sldId id="276" r:id="rId21"/>
    <p:sldId id="277" r:id="rId22"/>
    <p:sldId id="278" r:id="rId23"/>
    <p:sldId id="263" r:id="rId24"/>
    <p:sldId id="264" r:id="rId25"/>
    <p:sldId id="265" r:id="rId26"/>
    <p:sldId id="271" r:id="rId27"/>
    <p:sldId id="272" r:id="rId28"/>
    <p:sldId id="273" r:id="rId29"/>
    <p:sldId id="274" r:id="rId30"/>
    <p:sldId id="27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9DD1"/>
    <a:srgbClr val="3436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6" d="100"/>
          <a:sy n="76" d="100"/>
        </p:scale>
        <p:origin x="-120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Victor Stany Rozario" userId="dbb37ec6-3e12-44d7-b04d-09b867830cae" providerId="ADAL" clId="{ACF3A238-97C9-4200-BAD3-063F32ACE7D7}"/>
    <pc:docChg chg="modSld">
      <pc:chgData name="Victor Stany Rozario" userId="dbb37ec6-3e12-44d7-b04d-09b867830cae" providerId="ADAL" clId="{ACF3A238-97C9-4200-BAD3-063F32ACE7D7}" dt="2020-11-05T16:53:49.115" v="2" actId="20577"/>
      <pc:docMkLst>
        <pc:docMk/>
      </pc:docMkLst>
      <pc:sldChg chg="modSp mod">
        <pc:chgData name="Victor Stany Rozario" userId="dbb37ec6-3e12-44d7-b04d-09b867830cae" providerId="ADAL" clId="{ACF3A238-97C9-4200-BAD3-063F32ACE7D7}" dt="2020-11-05T16:53:49.115" v="2" actId="20577"/>
        <pc:sldMkLst>
          <pc:docMk/>
          <pc:sldMk cId="923724294" sldId="266"/>
        </pc:sldMkLst>
        <pc:spChg chg="mod">
          <ac:chgData name="Victor Stany Rozario" userId="dbb37ec6-3e12-44d7-b04d-09b867830cae" providerId="ADAL" clId="{ACF3A238-97C9-4200-BAD3-063F32ACE7D7}" dt="2020-11-05T16:53:49.115" v="2" actId="20577"/>
          <ac:spMkLst>
            <pc:docMk/>
            <pc:sldMk cId="923724294" sldId="266"/>
            <ac:spMk id="2" creationId="{F903B238-6074-47BF-95B7-7CD6CA01F677}"/>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2/23/2021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2/23/2021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9.xml"/><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6936192" cy="1294030"/>
          </a:xfrm>
        </p:spPr>
        <p:txBody>
          <a:bodyPr>
            <a:noAutofit/>
          </a:bodyPr>
          <a:lstStyle/>
          <a:p>
            <a:pPr algn="l"/>
            <a:r>
              <a:rPr lang="en-US" sz="2500" b="1" i="0" u="none" strike="noStrike" baseline="0" dirty="0"/>
              <a:t>Sentence-Level Emotion Apprehension Through Facial Expression &amp; Speech </a:t>
            </a:r>
            <a:r>
              <a:rPr lang="en-US" sz="2500" b="1" dirty="0"/>
              <a:t>V</a:t>
            </a:r>
            <a:r>
              <a:rPr lang="en-US" sz="2500" b="1" i="0" u="none" strike="noStrike" baseline="0" dirty="0"/>
              <a:t>erification Analysis </a:t>
            </a:r>
            <a:endParaRPr lang="en-US" sz="2500" dirty="0"/>
          </a:p>
        </p:txBody>
      </p:sp>
      <p:sp>
        <p:nvSpPr>
          <p:cNvPr id="4" name="TextBox 3"/>
          <p:cNvSpPr txBox="1"/>
          <p:nvPr/>
        </p:nvSpPr>
        <p:spPr>
          <a:xfrm>
            <a:off x="245996" y="2173923"/>
            <a:ext cx="9024614" cy="769441"/>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Faculty of Science and Technology, Dept. of Computer Science</a:t>
            </a:r>
          </a:p>
          <a:p>
            <a:pPr algn="ctr"/>
            <a:r>
              <a:rPr lang="en-US" sz="2400" b="1" dirty="0">
                <a:solidFill>
                  <a:srgbClr val="0070C0"/>
                </a:solidFill>
                <a:latin typeface="Arial" panose="020B0604020202020204" pitchFamily="34" charset="0"/>
                <a:cs typeface="Arial" panose="020B0604020202020204" pitchFamily="34" charset="0"/>
              </a:rPr>
              <a:t>Undergraduate Thesis</a:t>
            </a:r>
          </a:p>
        </p:txBody>
      </p:sp>
      <p:graphicFrame>
        <p:nvGraphicFramePr>
          <p:cNvPr id="6" name="Table 5">
            <a:extLst>
              <a:ext uri="{FF2B5EF4-FFF2-40B4-BE49-F238E27FC236}">
                <a16:creationId xmlns="" xmlns:a16="http://schemas.microsoft.com/office/drawing/2014/main" id="{80FA2A77-A004-4F61-9E7E-87FE64C4A23F}"/>
              </a:ext>
            </a:extLst>
          </p:cNvPr>
          <p:cNvGraphicFramePr>
            <a:graphicFrameLocks noGrp="1"/>
          </p:cNvGraphicFramePr>
          <p:nvPr>
            <p:extLst>
              <p:ext uri="{D42A27DB-BD31-4B8C-83A1-F6EECF244321}">
                <p14:modId xmlns:p14="http://schemas.microsoft.com/office/powerpoint/2010/main" val="247515865"/>
              </p:ext>
            </p:extLst>
          </p:nvPr>
        </p:nvGraphicFramePr>
        <p:xfrm>
          <a:off x="386862" y="3374252"/>
          <a:ext cx="8370276" cy="1854200"/>
        </p:xfrm>
        <a:graphic>
          <a:graphicData uri="http://schemas.openxmlformats.org/drawingml/2006/table">
            <a:tbl>
              <a:tblPr firstRow="1" bandRow="1">
                <a:tableStyleId>{073A0DAA-6AF3-43AB-8588-CEC1D06C72B9}</a:tableStyleId>
              </a:tblPr>
              <a:tblGrid>
                <a:gridCol w="4684540">
                  <a:extLst>
                    <a:ext uri="{9D8B030D-6E8A-4147-A177-3AD203B41FA5}">
                      <a16:colId xmlns="" xmlns:a16="http://schemas.microsoft.com/office/drawing/2014/main" val="794581472"/>
                    </a:ext>
                  </a:extLst>
                </a:gridCol>
                <a:gridCol w="2250831">
                  <a:extLst>
                    <a:ext uri="{9D8B030D-6E8A-4147-A177-3AD203B41FA5}">
                      <a16:colId xmlns="" xmlns:a16="http://schemas.microsoft.com/office/drawing/2014/main" val="3106225813"/>
                    </a:ext>
                  </a:extLst>
                </a:gridCol>
                <a:gridCol w="1434905">
                  <a:extLst>
                    <a:ext uri="{9D8B030D-6E8A-4147-A177-3AD203B41FA5}">
                      <a16:colId xmlns="" xmlns:a16="http://schemas.microsoft.com/office/drawing/2014/main" val="3199282456"/>
                    </a:ext>
                  </a:extLst>
                </a:gridCol>
              </a:tblGrid>
              <a:tr h="370840">
                <a:tc>
                  <a:txBody>
                    <a:bodyPr/>
                    <a:lstStyle/>
                    <a:p>
                      <a:r>
                        <a:rPr lang="en-US" dirty="0"/>
                        <a:t>Student Name</a:t>
                      </a:r>
                    </a:p>
                  </a:txBody>
                  <a:tcPr/>
                </a:tc>
                <a:tc>
                  <a:txBody>
                    <a:bodyPr/>
                    <a:lstStyle/>
                    <a:p>
                      <a:r>
                        <a:rPr lang="en-US" dirty="0"/>
                        <a:t>ID</a:t>
                      </a:r>
                    </a:p>
                  </a:txBody>
                  <a:tcPr/>
                </a:tc>
                <a:tc>
                  <a:txBody>
                    <a:bodyPr/>
                    <a:lstStyle/>
                    <a:p>
                      <a:r>
                        <a:rPr lang="en-US" dirty="0"/>
                        <a:t>Contribution</a:t>
                      </a:r>
                    </a:p>
                  </a:txBody>
                  <a:tcPr/>
                </a:tc>
                <a:extLst>
                  <a:ext uri="{0D108BD9-81ED-4DB2-BD59-A6C34878D82A}">
                    <a16:rowId xmlns="" xmlns:a16="http://schemas.microsoft.com/office/drawing/2014/main" val="925189299"/>
                  </a:ext>
                </a:extLst>
              </a:tr>
              <a:tr h="370840">
                <a:tc>
                  <a:txBody>
                    <a:bodyPr/>
                    <a:lstStyle/>
                    <a:p>
                      <a:r>
                        <a:rPr lang="en-US" dirty="0"/>
                        <a:t>1. </a:t>
                      </a:r>
                      <a:r>
                        <a:rPr lang="en-US" sz="1800" b="0" i="0" u="none" strike="noStrike" kern="1200" baseline="0" dirty="0">
                          <a:solidFill>
                            <a:schemeClr val="dk1"/>
                          </a:solidFill>
                          <a:latin typeface="+mn-lt"/>
                          <a:ea typeface="+mn-ea"/>
                          <a:cs typeface="+mn-cs"/>
                        </a:rPr>
                        <a:t>Md. </a:t>
                      </a:r>
                      <a:r>
                        <a:rPr lang="en-US" sz="1800" b="0" i="0" u="none" strike="noStrike" kern="1200" baseline="0" dirty="0" err="1">
                          <a:solidFill>
                            <a:schemeClr val="dk1"/>
                          </a:solidFill>
                          <a:latin typeface="+mn-lt"/>
                          <a:ea typeface="+mn-ea"/>
                          <a:cs typeface="+mn-cs"/>
                        </a:rPr>
                        <a:t>Mohaimanul</a:t>
                      </a:r>
                      <a:r>
                        <a:rPr lang="en-US" sz="1800" b="0" i="0" u="none" strike="noStrike" kern="1200" baseline="0" dirty="0">
                          <a:solidFill>
                            <a:schemeClr val="dk1"/>
                          </a:solidFill>
                          <a:latin typeface="+mn-lt"/>
                          <a:ea typeface="+mn-ea"/>
                          <a:cs typeface="+mn-cs"/>
                        </a:rPr>
                        <a:t> Haque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17-33833-1</a:t>
                      </a:r>
                    </a:p>
                  </a:txBody>
                  <a:tcPr/>
                </a:tc>
                <a:tc>
                  <a:txBody>
                    <a:bodyPr/>
                    <a:lstStyle/>
                    <a:p>
                      <a:r>
                        <a:rPr lang="en-US" dirty="0" smtClean="0"/>
                        <a:t>25%</a:t>
                      </a:r>
                      <a:endParaRPr lang="en-US" dirty="0"/>
                    </a:p>
                  </a:txBody>
                  <a:tcPr/>
                </a:tc>
                <a:extLst>
                  <a:ext uri="{0D108BD9-81ED-4DB2-BD59-A6C34878D82A}">
                    <a16:rowId xmlns="" xmlns:a16="http://schemas.microsoft.com/office/drawing/2014/main" val="2838283429"/>
                  </a:ext>
                </a:extLst>
              </a:tr>
              <a:tr h="370840">
                <a:tc>
                  <a:txBody>
                    <a:bodyPr/>
                    <a:lstStyle/>
                    <a:p>
                      <a:r>
                        <a:rPr lang="en-US" dirty="0"/>
                        <a:t>2. </a:t>
                      </a:r>
                      <a:r>
                        <a:rPr lang="en-US" sz="1800" b="0" i="0" u="none" strike="noStrike" kern="1200" baseline="0" dirty="0" err="1">
                          <a:solidFill>
                            <a:schemeClr val="dk1"/>
                          </a:solidFill>
                          <a:latin typeface="+mn-lt"/>
                          <a:ea typeface="+mn-ea"/>
                          <a:cs typeface="+mn-cs"/>
                        </a:rPr>
                        <a:t>Souvik</a:t>
                      </a:r>
                      <a:r>
                        <a:rPr lang="en-US" sz="1800" b="0" i="0" u="none" strike="noStrike" kern="1200" baseline="0" dirty="0">
                          <a:solidFill>
                            <a:schemeClr val="dk1"/>
                          </a:solidFill>
                          <a:latin typeface="+mn-lt"/>
                          <a:ea typeface="+mn-ea"/>
                          <a:cs typeface="+mn-cs"/>
                        </a:rPr>
                        <a:t> Das </a:t>
                      </a:r>
                      <a:r>
                        <a:rPr lang="en-US" sz="1800" b="0" i="0" u="none" strike="noStrike" kern="1200" baseline="0" dirty="0" err="1">
                          <a:solidFill>
                            <a:schemeClr val="dk1"/>
                          </a:solidFill>
                          <a:latin typeface="+mn-lt"/>
                          <a:ea typeface="+mn-ea"/>
                          <a:cs typeface="+mn-cs"/>
                        </a:rPr>
                        <a:t>Dipta</a:t>
                      </a:r>
                      <a:r>
                        <a:rPr lang="en-US" sz="1800" b="0" i="0" u="none" strike="noStrike" kern="1200" baseline="0" dirty="0">
                          <a:solidFill>
                            <a:schemeClr val="dk1"/>
                          </a:solidFill>
                          <a:latin typeface="+mn-lt"/>
                          <a:ea typeface="+mn-ea"/>
                          <a:cs typeface="+mn-cs"/>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17-33872-1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a:t>
                      </a:r>
                    </a:p>
                  </a:txBody>
                  <a:tcPr/>
                </a:tc>
                <a:extLst>
                  <a:ext uri="{0D108BD9-81ED-4DB2-BD59-A6C34878D82A}">
                    <a16:rowId xmlns="" xmlns:a16="http://schemas.microsoft.com/office/drawing/2014/main" val="3742747497"/>
                  </a:ext>
                </a:extLst>
              </a:tr>
              <a:tr h="370840">
                <a:tc>
                  <a:txBody>
                    <a:bodyPr/>
                    <a:lstStyle/>
                    <a:p>
                      <a:r>
                        <a:rPr lang="en-US" dirty="0"/>
                        <a:t>3. </a:t>
                      </a:r>
                      <a:r>
                        <a:rPr lang="en-US" sz="1800" b="0" i="0" u="none" strike="noStrike" kern="1200" baseline="0" dirty="0">
                          <a:solidFill>
                            <a:schemeClr val="dk1"/>
                          </a:solidFill>
                          <a:latin typeface="+mn-lt"/>
                          <a:ea typeface="+mn-ea"/>
                          <a:cs typeface="+mn-cs"/>
                        </a:rPr>
                        <a:t>Abu </a:t>
                      </a:r>
                      <a:r>
                        <a:rPr lang="en-US" sz="1800" b="0" i="0" u="none" strike="noStrike" kern="1200" baseline="0" dirty="0" err="1">
                          <a:solidFill>
                            <a:schemeClr val="dk1"/>
                          </a:solidFill>
                          <a:latin typeface="+mn-lt"/>
                          <a:ea typeface="+mn-ea"/>
                          <a:cs typeface="+mn-cs"/>
                        </a:rPr>
                        <a:t>Fuzail</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Polin</a:t>
                      </a:r>
                      <a:r>
                        <a:rPr lang="en-US" sz="1800" b="0" i="0" u="none" strike="noStrike" kern="1200" baseline="0" dirty="0">
                          <a:solidFill>
                            <a:schemeClr val="dk1"/>
                          </a:solidFill>
                          <a:latin typeface="+mn-lt"/>
                          <a:ea typeface="+mn-ea"/>
                          <a:cs typeface="+mn-cs"/>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17-33658-1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a:t>
                      </a:r>
                    </a:p>
                  </a:txBody>
                  <a:tcPr/>
                </a:tc>
                <a:extLst>
                  <a:ext uri="{0D108BD9-81ED-4DB2-BD59-A6C34878D82A}">
                    <a16:rowId xmlns="" xmlns:a16="http://schemas.microsoft.com/office/drawing/2014/main" val="2739026912"/>
                  </a:ext>
                </a:extLst>
              </a:tr>
              <a:tr h="370840">
                <a:tc>
                  <a:txBody>
                    <a:bodyPr/>
                    <a:lstStyle/>
                    <a:p>
                      <a:r>
                        <a:rPr lang="en-US" dirty="0"/>
                        <a:t>4. Ashik Al Habib</a:t>
                      </a:r>
                    </a:p>
                  </a:txBody>
                  <a:tcPr/>
                </a:tc>
                <a:tc>
                  <a:txBody>
                    <a:bodyPr/>
                    <a:lstStyle/>
                    <a:p>
                      <a:r>
                        <a:rPr lang="en-US" dirty="0"/>
                        <a:t>17-33602-1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a:t>
                      </a:r>
                    </a:p>
                  </a:txBody>
                  <a:tcPr/>
                </a:tc>
                <a:extLst>
                  <a:ext uri="{0D108BD9-81ED-4DB2-BD59-A6C34878D82A}">
                    <a16:rowId xmlns="" xmlns:a16="http://schemas.microsoft.com/office/drawing/2014/main" val="2149362666"/>
                  </a:ext>
                </a:extLst>
              </a:tr>
            </a:tbl>
          </a:graphicData>
        </a:graphic>
      </p:graphicFrame>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606573623"/>
              </p:ext>
            </p:extLst>
          </p:nvPr>
        </p:nvGraphicFramePr>
        <p:xfrm>
          <a:off x="421341" y="5342796"/>
          <a:ext cx="8335797" cy="633087"/>
        </p:xfrm>
        <a:graphic>
          <a:graphicData uri="http://schemas.openxmlformats.org/drawingml/2006/table">
            <a:tbl>
              <a:tblPr firstRow="1" bandRow="1">
                <a:tableStyleId>{D7AC3CCA-C797-4891-BE02-D94E43425B78}</a:tableStyleId>
              </a:tblPr>
              <a:tblGrid>
                <a:gridCol w="1266782">
                  <a:extLst>
                    <a:ext uri="{9D8B030D-6E8A-4147-A177-3AD203B41FA5}">
                      <a16:colId xmlns="" xmlns:a16="http://schemas.microsoft.com/office/drawing/2014/main" val="3905988420"/>
                    </a:ext>
                  </a:extLst>
                </a:gridCol>
                <a:gridCol w="7069015">
                  <a:extLst>
                    <a:ext uri="{9D8B030D-6E8A-4147-A177-3AD203B41FA5}">
                      <a16:colId xmlns="" xmlns:a16="http://schemas.microsoft.com/office/drawing/2014/main" val="2889894460"/>
                    </a:ext>
                  </a:extLst>
                </a:gridCol>
              </a:tblGrid>
              <a:tr h="633087">
                <a:tc>
                  <a:txBody>
                    <a:bodyPr/>
                    <a:lstStyle/>
                    <a:p>
                      <a:r>
                        <a:rPr lang="en-US" dirty="0"/>
                        <a:t>Supervisor: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mn-lt"/>
                          <a:ea typeface="+mn-ea"/>
                          <a:cs typeface="+mn-cs"/>
                        </a:rPr>
                        <a:t>Victor </a:t>
                      </a:r>
                      <a:r>
                        <a:rPr lang="en-US" sz="1800" b="1" i="0" u="none" strike="noStrike" kern="1200" baseline="0" dirty="0" err="1">
                          <a:solidFill>
                            <a:schemeClr val="dk1"/>
                          </a:solidFill>
                          <a:latin typeface="+mn-lt"/>
                          <a:ea typeface="+mn-ea"/>
                          <a:cs typeface="+mn-cs"/>
                        </a:rPr>
                        <a:t>Stany</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Rozario</a:t>
                      </a:r>
                      <a:r>
                        <a:rPr lang="en-US" sz="1800" b="1" i="0" u="none" strike="noStrike" kern="1200" baseline="0" dirty="0">
                          <a:solidFill>
                            <a:schemeClr val="dk1"/>
                          </a:solidFill>
                          <a:latin typeface="+mn-lt"/>
                          <a:ea typeface="+mn-ea"/>
                          <a:cs typeface="+mn-cs"/>
                        </a:rPr>
                        <a:t> </a:t>
                      </a:r>
                      <a:endParaRPr lang="en-US" sz="1800" b="0" i="0" u="none" strike="noStrike" kern="1200" baseline="0" dirty="0">
                        <a:solidFill>
                          <a:schemeClr val="dk1"/>
                        </a:solidFill>
                        <a:latin typeface="+mn-lt"/>
                        <a:ea typeface="+mn-ea"/>
                        <a:cs typeface="+mn-cs"/>
                      </a:endParaRPr>
                    </a:p>
                  </a:txBody>
                  <a:tcPr/>
                </a:tc>
                <a:extLst>
                  <a:ext uri="{0D108BD9-81ED-4DB2-BD59-A6C34878D82A}">
                    <a16:rowId xmlns="" xmlns:a16="http://schemas.microsoft.com/office/drawing/2014/main" val="2197040212"/>
                  </a:ext>
                </a:extLst>
              </a:tr>
            </a:tbl>
          </a:graphicData>
        </a:graphic>
      </p:graphicFrame>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95111"/>
          </a:xfrm>
          <a:prstGeom prst="rect">
            <a:avLst/>
          </a:prstGeom>
        </p:spPr>
        <p:txBody>
          <a:bodyPr>
            <a:normAutofit fontScale="925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strike="noStrike" baseline="0" dirty="0">
                <a:solidFill>
                  <a:srgbClr val="000000"/>
                </a:solidFill>
              </a:rPr>
              <a:t>Video Processing:</a:t>
            </a:r>
          </a:p>
          <a:p>
            <a:r>
              <a:rPr lang="en-US" sz="1800" i="1" dirty="0">
                <a:solidFill>
                  <a:srgbClr val="000000"/>
                </a:solidFill>
              </a:rPr>
              <a:t>Video to frame</a:t>
            </a:r>
          </a:p>
          <a:p>
            <a:r>
              <a:rPr lang="en-US" sz="1800" i="1" strike="noStrike" baseline="0" dirty="0">
                <a:solidFill>
                  <a:srgbClr val="000000"/>
                </a:solidFill>
              </a:rPr>
              <a:t>Video to Audio</a:t>
            </a:r>
          </a:p>
          <a:p>
            <a:r>
              <a:rPr lang="en-US" sz="1800" i="1" dirty="0">
                <a:solidFill>
                  <a:srgbClr val="000000"/>
                </a:solidFill>
              </a:rPr>
              <a:t>Reducing Noise</a:t>
            </a:r>
          </a:p>
          <a:p>
            <a:r>
              <a:rPr lang="en-US" sz="1800" i="1" strike="noStrike" baseline="0" dirty="0">
                <a:solidFill>
                  <a:srgbClr val="000000"/>
                </a:solidFill>
              </a:rPr>
              <a:t>Audio to Text </a:t>
            </a:r>
            <a:endParaRPr lang="en-US" sz="1800" i="1" strike="noStrike" baseline="0" dirty="0" smtClean="0">
              <a:solidFill>
                <a:srgbClr val="000000"/>
              </a:solidFill>
            </a:endParaRPr>
          </a:p>
          <a:p>
            <a:pPr marL="0" indent="0">
              <a:buNone/>
            </a:pPr>
            <a:endParaRPr lang="en-US" sz="1800" i="1" dirty="0">
              <a:solidFill>
                <a:schemeClr val="tx1"/>
              </a:solidFill>
            </a:endParaRPr>
          </a:p>
          <a:p>
            <a:pPr marL="0" indent="0">
              <a:buNone/>
            </a:pPr>
            <a:r>
              <a:rPr lang="en-US" sz="1800" b="1" i="1" u="sng" dirty="0">
                <a:solidFill>
                  <a:schemeClr val="tx1"/>
                </a:solidFill>
              </a:rPr>
              <a:t>Model Creation: </a:t>
            </a:r>
            <a:endParaRPr lang="en-US" sz="1800" b="1" i="1" u="sng" dirty="0" smtClean="0">
              <a:solidFill>
                <a:schemeClr val="tx1"/>
              </a:solidFill>
            </a:endParaRPr>
          </a:p>
          <a:p>
            <a:pPr marL="0" indent="0">
              <a:buNone/>
            </a:pPr>
            <a:r>
              <a:rPr lang="en-US" sz="1800" b="0" i="1" u="none" strike="noStrike" baseline="0" dirty="0" smtClean="0">
                <a:solidFill>
                  <a:srgbClr val="000000"/>
                </a:solidFill>
              </a:rPr>
              <a:t>For </a:t>
            </a:r>
            <a:r>
              <a:rPr lang="en-US" sz="1800" b="0" i="1" u="none" strike="noStrike" baseline="0" dirty="0">
                <a:solidFill>
                  <a:srgbClr val="000000"/>
                </a:solidFill>
              </a:rPr>
              <a:t>creating the model the Sequential API from </a:t>
            </a:r>
            <a:r>
              <a:rPr lang="en-US" sz="1800" b="0" i="1" u="none" strike="noStrike" baseline="0" dirty="0" err="1">
                <a:solidFill>
                  <a:srgbClr val="000000"/>
                </a:solidFill>
              </a:rPr>
              <a:t>keras</a:t>
            </a:r>
            <a:r>
              <a:rPr lang="en-US" sz="1800" b="0" i="1" u="none" strike="noStrike" baseline="0" dirty="0">
                <a:solidFill>
                  <a:srgbClr val="000000"/>
                </a:solidFill>
              </a:rPr>
              <a:t> library is used. This Model contains four Convolutional Layers, two dense layer and one hidden layer. </a:t>
            </a:r>
            <a:endParaRPr lang="en-US" sz="1800" b="1" i="1" u="sng" dirty="0">
              <a:solidFill>
                <a:schemeClr val="tx1"/>
              </a:solidFill>
            </a:endParaRPr>
          </a:p>
          <a:p>
            <a:pPr marL="0" indent="0">
              <a:buNone/>
            </a:pPr>
            <a:endParaRPr lang="en-US" sz="1800" b="1" i="1" u="sng" dirty="0">
              <a:solidFill>
                <a:schemeClr val="tx1"/>
              </a:solidFill>
            </a:endParaRPr>
          </a:p>
          <a:p>
            <a:pPr marL="0" indent="0">
              <a:buNone/>
            </a:pPr>
            <a:r>
              <a:rPr lang="en-US" sz="1800" b="1" i="1" u="sng" dirty="0">
                <a:solidFill>
                  <a:schemeClr val="tx1"/>
                </a:solidFill>
              </a:rPr>
              <a:t> </a:t>
            </a:r>
          </a:p>
        </p:txBody>
      </p:sp>
      <p:sp>
        <p:nvSpPr>
          <p:cNvPr id="4" name="Subtitle 2"/>
          <p:cNvSpPr txBox="1">
            <a:spLocks/>
          </p:cNvSpPr>
          <p:nvPr/>
        </p:nvSpPr>
        <p:spPr>
          <a:xfrm>
            <a:off x="335493" y="595099"/>
            <a:ext cx="4736039"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 (cont’d)</a:t>
            </a:r>
          </a:p>
          <a:p>
            <a:pPr marL="0" indent="0">
              <a:buNone/>
            </a:pPr>
            <a:endParaRPr lang="en-US" sz="2600" b="1" dirty="0">
              <a:solidFill>
                <a:schemeClr val="tx1"/>
              </a:solidFill>
            </a:endParaRPr>
          </a:p>
        </p:txBody>
      </p:sp>
    </p:spTree>
    <p:extLst>
      <p:ext uri="{BB962C8B-B14F-4D97-AF65-F5344CB8AC3E}">
        <p14:creationId xmlns:p14="http://schemas.microsoft.com/office/powerpoint/2010/main" val="4094589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95111"/>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dirty="0">
                <a:solidFill>
                  <a:schemeClr val="tx1"/>
                </a:solidFill>
              </a:rPr>
              <a:t>Algorithm</a:t>
            </a:r>
            <a:r>
              <a:rPr lang="en-US" sz="1800" b="1" i="1" u="sng" dirty="0" smtClean="0">
                <a:solidFill>
                  <a:schemeClr val="tx1"/>
                </a:solidFill>
              </a:rPr>
              <a:t>:</a:t>
            </a:r>
          </a:p>
          <a:p>
            <a:pPr marL="0" indent="0">
              <a:buNone/>
            </a:pPr>
            <a:r>
              <a:rPr lang="en-US" sz="1800" b="1" i="1" dirty="0" smtClean="0">
                <a:solidFill>
                  <a:schemeClr val="tx1"/>
                </a:solidFill>
              </a:rPr>
              <a:t>          Video to Frame:</a:t>
            </a:r>
          </a:p>
          <a:p>
            <a:pPr marL="0" indent="0">
              <a:buNone/>
            </a:pPr>
            <a:endParaRPr lang="en-US" sz="1800" b="1" i="1" u="sng" dirty="0">
              <a:solidFill>
                <a:schemeClr val="tx1"/>
              </a:solidFill>
            </a:endParaRPr>
          </a:p>
          <a:p>
            <a:pPr marL="0" indent="0">
              <a:buNone/>
            </a:pPr>
            <a:endParaRPr lang="en-US" sz="1800" b="1" i="1" u="sng" dirty="0">
              <a:solidFill>
                <a:schemeClr val="tx1"/>
              </a:solidFill>
            </a:endParaRPr>
          </a:p>
        </p:txBody>
      </p:sp>
      <p:sp>
        <p:nvSpPr>
          <p:cNvPr id="4" name="Subtitle 2"/>
          <p:cNvSpPr txBox="1">
            <a:spLocks/>
          </p:cNvSpPr>
          <p:nvPr/>
        </p:nvSpPr>
        <p:spPr>
          <a:xfrm>
            <a:off x="335493" y="595099"/>
            <a:ext cx="4736039"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 (cont’d)</a:t>
            </a:r>
          </a:p>
          <a:p>
            <a:pPr marL="0" indent="0">
              <a:buNone/>
            </a:pPr>
            <a:endParaRPr lang="en-US" sz="2600" b="1" dirty="0">
              <a:solidFill>
                <a:schemeClr val="tx1"/>
              </a:solidFill>
            </a:endParaRPr>
          </a:p>
        </p:txBody>
      </p:sp>
      <p:pic>
        <p:nvPicPr>
          <p:cNvPr id="5" name="Picture 4">
            <a:extLst>
              <a:ext uri="{FF2B5EF4-FFF2-40B4-BE49-F238E27FC236}">
                <a16:creationId xmlns="" xmlns:a16="http://schemas.microsoft.com/office/drawing/2014/main" id="{552C01E4-A5C8-482E-84C0-506A3F95E1D0}"/>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313995" y="2661313"/>
            <a:ext cx="6516009" cy="3722553"/>
          </a:xfrm>
          <a:prstGeom prst="rect">
            <a:avLst/>
          </a:prstGeom>
        </p:spPr>
      </p:pic>
    </p:spTree>
    <p:extLst>
      <p:ext uri="{BB962C8B-B14F-4D97-AF65-F5344CB8AC3E}">
        <p14:creationId xmlns:p14="http://schemas.microsoft.com/office/powerpoint/2010/main" val="3720793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7546" y="614150"/>
            <a:ext cx="5063320" cy="800219"/>
          </a:xfrm>
          <a:prstGeom prst="rect">
            <a:avLst/>
          </a:prstGeom>
          <a:noFill/>
        </p:spPr>
        <p:txBody>
          <a:bodyPr wrap="square" rtlCol="0">
            <a:spAutoFit/>
          </a:bodyPr>
          <a:lstStyle/>
          <a:p>
            <a:r>
              <a:rPr lang="en-US" sz="2800" b="1" dirty="0"/>
              <a:t>Research Methodology (cont’d)</a:t>
            </a:r>
          </a:p>
          <a:p>
            <a:endParaRPr lang="en-US" dirty="0"/>
          </a:p>
        </p:txBody>
      </p:sp>
      <p:sp>
        <p:nvSpPr>
          <p:cNvPr id="7" name="TextBox 6"/>
          <p:cNvSpPr txBox="1"/>
          <p:nvPr/>
        </p:nvSpPr>
        <p:spPr>
          <a:xfrm>
            <a:off x="614149" y="1610436"/>
            <a:ext cx="7874758" cy="1046440"/>
          </a:xfrm>
          <a:prstGeom prst="rect">
            <a:avLst/>
          </a:prstGeom>
          <a:noFill/>
        </p:spPr>
        <p:txBody>
          <a:bodyPr wrap="square" rtlCol="0">
            <a:spAutoFit/>
          </a:bodyPr>
          <a:lstStyle/>
          <a:p>
            <a:r>
              <a:rPr lang="en-US" sz="2200" b="1" i="1" dirty="0" smtClean="0"/>
              <a:t>Prediction from Images:</a:t>
            </a:r>
          </a:p>
          <a:p>
            <a:endParaRPr lang="en-US" sz="2200" b="1" i="1" dirty="0" smtClean="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995" y="2133656"/>
            <a:ext cx="6516009" cy="3810532"/>
          </a:xfrm>
          <a:prstGeom prst="rect">
            <a:avLst/>
          </a:prstGeom>
        </p:spPr>
      </p:pic>
    </p:spTree>
    <p:extLst>
      <p:ext uri="{BB962C8B-B14F-4D97-AF65-F5344CB8AC3E}">
        <p14:creationId xmlns:p14="http://schemas.microsoft.com/office/powerpoint/2010/main" val="243645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3658" y="678554"/>
            <a:ext cx="4617899" cy="492443"/>
          </a:xfrm>
          <a:prstGeom prst="rect">
            <a:avLst/>
          </a:prstGeom>
        </p:spPr>
        <p:txBody>
          <a:bodyPr wrap="square">
            <a:spAutoFit/>
          </a:bodyPr>
          <a:lstStyle/>
          <a:p>
            <a:r>
              <a:rPr lang="en-US" sz="2600" b="1" dirty="0"/>
              <a:t>Research Methodology (cont’d)</a:t>
            </a:r>
          </a:p>
        </p:txBody>
      </p:sp>
      <p:sp>
        <p:nvSpPr>
          <p:cNvPr id="3" name="TextBox 2"/>
          <p:cNvSpPr txBox="1"/>
          <p:nvPr/>
        </p:nvSpPr>
        <p:spPr>
          <a:xfrm>
            <a:off x="764275" y="1624084"/>
            <a:ext cx="7506268" cy="430887"/>
          </a:xfrm>
          <a:prstGeom prst="rect">
            <a:avLst/>
          </a:prstGeom>
          <a:noFill/>
        </p:spPr>
        <p:txBody>
          <a:bodyPr wrap="square" rtlCol="0">
            <a:spAutoFit/>
          </a:bodyPr>
          <a:lstStyle/>
          <a:p>
            <a:r>
              <a:rPr lang="en-US" sz="2200" b="1" i="1" dirty="0" smtClean="0"/>
              <a:t>Prediction form text:</a:t>
            </a:r>
            <a:endParaRPr lang="en-US" sz="2200" b="1"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878" y="2643078"/>
            <a:ext cx="7219665" cy="2133638"/>
          </a:xfrm>
          <a:prstGeom prst="rect">
            <a:avLst/>
          </a:prstGeom>
        </p:spPr>
      </p:pic>
    </p:spTree>
    <p:extLst>
      <p:ext uri="{BB962C8B-B14F-4D97-AF65-F5344CB8AC3E}">
        <p14:creationId xmlns:p14="http://schemas.microsoft.com/office/powerpoint/2010/main" val="3372454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95111"/>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strike="noStrike" baseline="0" dirty="0">
                <a:solidFill>
                  <a:srgbClr val="000000"/>
                </a:solidFill>
              </a:rPr>
              <a:t>Training: </a:t>
            </a:r>
          </a:p>
          <a:p>
            <a:pPr marL="0" indent="0">
              <a:buNone/>
            </a:pPr>
            <a:r>
              <a:rPr lang="en-US" sz="1800" b="0" i="1" u="none" strike="noStrike" baseline="0" dirty="0"/>
              <a:t>In case of Recognition from the Video frames, the task is to categorize each face based on the emotion shown in the facial expression into one of seven categories (0=Angry, 1=Disgust, 2=Fear, 3=Happy, 4=Sad, 5=Surprise, 6=Neutral). </a:t>
            </a:r>
          </a:p>
          <a:p>
            <a:pPr marL="0" indent="0">
              <a:buNone/>
            </a:pPr>
            <a:r>
              <a:rPr lang="en-US" sz="1800" b="0" i="1" u="none" strike="noStrike" baseline="0" dirty="0"/>
              <a:t>In case of Audio Recognition, the task is to categorize each word based on the meaning into one of five categories on the scale 0 to 1. Which are: Angry, fear, Happy, Sad and Surprise. </a:t>
            </a:r>
            <a:r>
              <a:rPr lang="en-US" sz="1800" b="1" i="1" u="sng" dirty="0">
                <a:solidFill>
                  <a:schemeClr val="tx1"/>
                </a:solidFill>
              </a:rPr>
              <a:t> </a:t>
            </a:r>
          </a:p>
        </p:txBody>
      </p:sp>
      <p:sp>
        <p:nvSpPr>
          <p:cNvPr id="4" name="Subtitle 2"/>
          <p:cNvSpPr txBox="1">
            <a:spLocks/>
          </p:cNvSpPr>
          <p:nvPr/>
        </p:nvSpPr>
        <p:spPr>
          <a:xfrm>
            <a:off x="335493" y="595099"/>
            <a:ext cx="4736039"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 (cont’d)</a:t>
            </a:r>
          </a:p>
          <a:p>
            <a:pPr marL="0" indent="0">
              <a:buNone/>
            </a:pPr>
            <a:endParaRPr lang="en-US" sz="2600" b="1" dirty="0">
              <a:solidFill>
                <a:schemeClr val="tx1"/>
              </a:solidFill>
            </a:endParaRPr>
          </a:p>
        </p:txBody>
      </p:sp>
    </p:spTree>
    <p:extLst>
      <p:ext uri="{BB962C8B-B14F-4D97-AF65-F5344CB8AC3E}">
        <p14:creationId xmlns:p14="http://schemas.microsoft.com/office/powerpoint/2010/main" val="2754058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327760"/>
            <a:ext cx="7754112" cy="5056108"/>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strike="noStrike" baseline="0" dirty="0">
                <a:solidFill>
                  <a:srgbClr val="000000"/>
                </a:solidFill>
              </a:rPr>
              <a:t>Emotion Recognition from Images:</a:t>
            </a:r>
          </a:p>
          <a:p>
            <a:r>
              <a:rPr lang="en-US" sz="1800" i="1" dirty="0">
                <a:solidFill>
                  <a:srgbClr val="000000"/>
                </a:solidFill>
              </a:rPr>
              <a:t>Image </a:t>
            </a:r>
            <a:r>
              <a:rPr lang="en-US" sz="1800" i="1" dirty="0" smtClean="0">
                <a:solidFill>
                  <a:srgbClr val="000000"/>
                </a:solidFill>
              </a:rPr>
              <a:t>Processing</a:t>
            </a:r>
          </a:p>
          <a:p>
            <a:pPr lvl="1"/>
            <a:r>
              <a:rPr lang="en-US" sz="1600" i="1" dirty="0" smtClean="0">
                <a:solidFill>
                  <a:srgbClr val="000000"/>
                </a:solidFill>
              </a:rPr>
              <a:t>Gray-scaling every frame</a:t>
            </a:r>
          </a:p>
          <a:p>
            <a:pPr lvl="1"/>
            <a:r>
              <a:rPr lang="en-US" sz="1600" i="1" dirty="0" smtClean="0">
                <a:solidFill>
                  <a:srgbClr val="000000"/>
                </a:solidFill>
              </a:rPr>
              <a:t>Converting images into 48x48</a:t>
            </a:r>
            <a:endParaRPr lang="en-US" sz="1600" i="1" dirty="0">
              <a:solidFill>
                <a:srgbClr val="000000"/>
              </a:solidFill>
            </a:endParaRPr>
          </a:p>
          <a:p>
            <a:r>
              <a:rPr lang="en-US" sz="1800" i="1" dirty="0" smtClean="0">
                <a:solidFill>
                  <a:srgbClr val="000000"/>
                </a:solidFill>
              </a:rPr>
              <a:t>Prediction</a:t>
            </a:r>
          </a:p>
          <a:p>
            <a:pPr lvl="1"/>
            <a:r>
              <a:rPr lang="en-US" sz="1600" i="1" dirty="0" smtClean="0">
                <a:solidFill>
                  <a:srgbClr val="000000"/>
                </a:solidFill>
              </a:rPr>
              <a:t>Model Creation</a:t>
            </a:r>
          </a:p>
          <a:p>
            <a:pPr lvl="1"/>
            <a:r>
              <a:rPr lang="en-US" sz="1600" i="1" dirty="0" smtClean="0">
                <a:solidFill>
                  <a:srgbClr val="000000"/>
                </a:solidFill>
              </a:rPr>
              <a:t>Data Train</a:t>
            </a:r>
          </a:p>
          <a:p>
            <a:pPr lvl="1"/>
            <a:r>
              <a:rPr lang="en-US" sz="1600" i="1" dirty="0" smtClean="0">
                <a:solidFill>
                  <a:srgbClr val="000000"/>
                </a:solidFill>
              </a:rPr>
              <a:t>Predict Every extracted frame</a:t>
            </a:r>
            <a:endParaRPr lang="en-US" sz="1600" i="1" dirty="0">
              <a:solidFill>
                <a:srgbClr val="000000"/>
              </a:solidFill>
            </a:endParaRPr>
          </a:p>
          <a:p>
            <a:pPr marL="0" indent="0">
              <a:buNone/>
            </a:pPr>
            <a:r>
              <a:rPr lang="en-US" sz="1800" b="1" i="1" u="sng" dirty="0">
                <a:solidFill>
                  <a:srgbClr val="000000"/>
                </a:solidFill>
              </a:rPr>
              <a:t>Emotion Recognition from </a:t>
            </a:r>
            <a:r>
              <a:rPr lang="en-US" sz="1800" b="1" i="1" u="sng" dirty="0" smtClean="0">
                <a:solidFill>
                  <a:srgbClr val="000000"/>
                </a:solidFill>
              </a:rPr>
              <a:t>Audio:</a:t>
            </a:r>
          </a:p>
          <a:p>
            <a:r>
              <a:rPr lang="en-US" sz="1800" i="1" dirty="0" smtClean="0">
                <a:solidFill>
                  <a:schemeClr val="tx1"/>
                </a:solidFill>
              </a:rPr>
              <a:t>Process Voice Data</a:t>
            </a:r>
          </a:p>
          <a:p>
            <a:pPr lvl="1"/>
            <a:r>
              <a:rPr lang="en-US" sz="1600" i="1" dirty="0" smtClean="0">
                <a:solidFill>
                  <a:schemeClr val="tx1"/>
                </a:solidFill>
              </a:rPr>
              <a:t>Removing Stop words</a:t>
            </a:r>
          </a:p>
          <a:p>
            <a:pPr lvl="1"/>
            <a:r>
              <a:rPr lang="en-US" sz="1600" i="1" dirty="0" smtClean="0">
                <a:solidFill>
                  <a:schemeClr val="tx1"/>
                </a:solidFill>
              </a:rPr>
              <a:t>Tokenize</a:t>
            </a:r>
            <a:endParaRPr lang="en-US" sz="1600" i="1" dirty="0">
              <a:solidFill>
                <a:schemeClr val="tx1"/>
              </a:solidFill>
            </a:endParaRPr>
          </a:p>
          <a:p>
            <a:r>
              <a:rPr lang="en-US" sz="1800" i="1" dirty="0" smtClean="0">
                <a:solidFill>
                  <a:schemeClr val="tx1"/>
                </a:solidFill>
              </a:rPr>
              <a:t>Prediction</a:t>
            </a:r>
          </a:p>
        </p:txBody>
      </p:sp>
      <p:sp>
        <p:nvSpPr>
          <p:cNvPr id="4" name="Subtitle 2"/>
          <p:cNvSpPr txBox="1">
            <a:spLocks/>
          </p:cNvSpPr>
          <p:nvPr/>
        </p:nvSpPr>
        <p:spPr>
          <a:xfrm>
            <a:off x="335493" y="595099"/>
            <a:ext cx="4736039"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 (cont’d)</a:t>
            </a:r>
          </a:p>
          <a:p>
            <a:pPr marL="0" indent="0">
              <a:buNone/>
            </a:pPr>
            <a:endParaRPr lang="en-US" sz="2600" b="1" dirty="0">
              <a:solidFill>
                <a:schemeClr val="tx1"/>
              </a:solidFill>
            </a:endParaRPr>
          </a:p>
        </p:txBody>
      </p:sp>
    </p:spTree>
    <p:extLst>
      <p:ext uri="{BB962C8B-B14F-4D97-AF65-F5344CB8AC3E}">
        <p14:creationId xmlns:p14="http://schemas.microsoft.com/office/powerpoint/2010/main" val="1151177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3584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i="1" u="none" strike="noStrike" baseline="0" dirty="0">
                <a:solidFill>
                  <a:srgbClr val="000000"/>
                </a:solidFill>
              </a:rPr>
              <a:t>The video which is used, has been compiled into frames of every second and text was extracted from the video.</a:t>
            </a:r>
            <a:endParaRPr lang="en-US" sz="1800" i="1" dirty="0">
              <a:solidFill>
                <a:schemeClr val="tx1"/>
              </a:solidFill>
            </a:endParaRPr>
          </a:p>
          <a:p>
            <a:pPr marL="0" indent="0">
              <a:buNone/>
            </a:pPr>
            <a:endParaRPr lang="en-US" sz="1800"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Result</a:t>
            </a:r>
          </a:p>
          <a:p>
            <a:pPr marL="0" indent="0">
              <a:buNone/>
            </a:pPr>
            <a:endParaRPr lang="en-US" sz="2600" b="1" dirty="0">
              <a:solidFill>
                <a:schemeClr val="tx1"/>
              </a:solidFill>
            </a:endParaRPr>
          </a:p>
        </p:txBody>
      </p:sp>
      <p:pic>
        <p:nvPicPr>
          <p:cNvPr id="5" name="Picture 4">
            <a:extLst>
              <a:ext uri="{FF2B5EF4-FFF2-40B4-BE49-F238E27FC236}">
                <a16:creationId xmlns="" xmlns:a16="http://schemas.microsoft.com/office/drawing/2014/main" id="{ED6EA63D-E601-4E4C-B77A-D0BCA59E48C8}"/>
              </a:ext>
            </a:extLst>
          </p:cNvPr>
          <p:cNvPicPr>
            <a:picLocks noChangeAspect="1"/>
          </p:cNvPicPr>
          <p:nvPr/>
        </p:nvPicPr>
        <p:blipFill>
          <a:blip r:embed="rId2"/>
          <a:stretch>
            <a:fillRect/>
          </a:stretch>
        </p:blipFill>
        <p:spPr>
          <a:xfrm>
            <a:off x="732098" y="2490393"/>
            <a:ext cx="7679803" cy="3089139"/>
          </a:xfrm>
          <a:prstGeom prst="rect">
            <a:avLst/>
          </a:prstGeom>
        </p:spPr>
      </p:pic>
    </p:spTree>
    <p:extLst>
      <p:ext uri="{BB962C8B-B14F-4D97-AF65-F5344CB8AC3E}">
        <p14:creationId xmlns:p14="http://schemas.microsoft.com/office/powerpoint/2010/main" val="3716353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3584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u="none" strike="noStrike" baseline="0" dirty="0">
                <a:solidFill>
                  <a:srgbClr val="000000"/>
                </a:solidFill>
              </a:rPr>
              <a:t>After Removing stop words from the raw transcript it changed significantly. Thus, our text is ready for processing. Tokenization was automatically done through the process of Text2Emotion as its own feature. </a:t>
            </a: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r>
              <a:rPr lang="en-US" sz="1600" b="1" i="1" u="none" strike="noStrike" baseline="0" dirty="0">
                <a:solidFill>
                  <a:srgbClr val="000000"/>
                </a:solidFill>
              </a:rPr>
              <a:t>Figure: Results extracted from the video		Figure: Video Recognition  </a:t>
            </a:r>
            <a:endParaRPr lang="en-US" sz="1600" b="1" i="1" dirty="0">
              <a:solidFill>
                <a:srgbClr val="000000"/>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Result (cont’d)</a:t>
            </a:r>
          </a:p>
          <a:p>
            <a:pPr marL="0" indent="0">
              <a:buNone/>
            </a:pPr>
            <a:endParaRPr lang="en-US" sz="2600" b="1" dirty="0">
              <a:solidFill>
                <a:schemeClr val="tx1"/>
              </a:solidFill>
            </a:endParaRPr>
          </a:p>
        </p:txBody>
      </p:sp>
      <p:pic>
        <p:nvPicPr>
          <p:cNvPr id="6" name="Picture 5">
            <a:extLst>
              <a:ext uri="{FF2B5EF4-FFF2-40B4-BE49-F238E27FC236}">
                <a16:creationId xmlns="" xmlns:a16="http://schemas.microsoft.com/office/drawing/2014/main" id="{52F3E734-1C3D-4F6F-8C17-B85A399D6B42}"/>
              </a:ext>
            </a:extLst>
          </p:cNvPr>
          <p:cNvPicPr>
            <a:picLocks noChangeAspect="1"/>
          </p:cNvPicPr>
          <p:nvPr/>
        </p:nvPicPr>
        <p:blipFill>
          <a:blip r:embed="rId2"/>
          <a:stretch>
            <a:fillRect/>
          </a:stretch>
        </p:blipFill>
        <p:spPr>
          <a:xfrm>
            <a:off x="411786" y="3101778"/>
            <a:ext cx="4281920" cy="2167466"/>
          </a:xfrm>
          <a:prstGeom prst="rect">
            <a:avLst/>
          </a:prstGeom>
        </p:spPr>
      </p:pic>
      <p:pic>
        <p:nvPicPr>
          <p:cNvPr id="8" name="Picture 7">
            <a:extLst>
              <a:ext uri="{FF2B5EF4-FFF2-40B4-BE49-F238E27FC236}">
                <a16:creationId xmlns="" xmlns:a16="http://schemas.microsoft.com/office/drawing/2014/main" id="{D7AF8262-3A3B-49CD-8D00-35524A727C2A}"/>
              </a:ext>
            </a:extLst>
          </p:cNvPr>
          <p:cNvPicPr>
            <a:picLocks noChangeAspect="1"/>
          </p:cNvPicPr>
          <p:nvPr/>
        </p:nvPicPr>
        <p:blipFill>
          <a:blip r:embed="rId3"/>
          <a:stretch>
            <a:fillRect/>
          </a:stretch>
        </p:blipFill>
        <p:spPr>
          <a:xfrm>
            <a:off x="4769998" y="3014811"/>
            <a:ext cx="3756027" cy="2254433"/>
          </a:xfrm>
          <a:prstGeom prst="rect">
            <a:avLst/>
          </a:prstGeom>
        </p:spPr>
      </p:pic>
    </p:spTree>
    <p:extLst>
      <p:ext uri="{BB962C8B-B14F-4D97-AF65-F5344CB8AC3E}">
        <p14:creationId xmlns:p14="http://schemas.microsoft.com/office/powerpoint/2010/main" val="1441849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3584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i="1" u="none" strike="noStrike" baseline="0" dirty="0">
                <a:solidFill>
                  <a:srgbClr val="000000"/>
                </a:solidFill>
              </a:rPr>
              <a:t>A comparison Pi-Chart of these two recognition is given below:</a:t>
            </a:r>
            <a:endParaRPr lang="en-US" sz="1800"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Result (cont’d)</a:t>
            </a:r>
          </a:p>
          <a:p>
            <a:pPr marL="0" indent="0">
              <a:buNone/>
            </a:pPr>
            <a:endParaRPr lang="en-US" sz="2600" b="1" dirty="0">
              <a:solidFill>
                <a:schemeClr val="tx1"/>
              </a:solidFill>
            </a:endParaRPr>
          </a:p>
        </p:txBody>
      </p:sp>
      <p:pic>
        <p:nvPicPr>
          <p:cNvPr id="5" name="Picture 4">
            <a:extLst>
              <a:ext uri="{FF2B5EF4-FFF2-40B4-BE49-F238E27FC236}">
                <a16:creationId xmlns="" xmlns:a16="http://schemas.microsoft.com/office/drawing/2014/main" id="{A9DF337D-F99F-4BC4-9559-362396D1540A}"/>
              </a:ext>
            </a:extLst>
          </p:cNvPr>
          <p:cNvPicPr>
            <a:picLocks noChangeAspect="1"/>
          </p:cNvPicPr>
          <p:nvPr/>
        </p:nvPicPr>
        <p:blipFill>
          <a:blip r:embed="rId2"/>
          <a:stretch>
            <a:fillRect/>
          </a:stretch>
        </p:blipFill>
        <p:spPr>
          <a:xfrm>
            <a:off x="868207" y="2374384"/>
            <a:ext cx="3043391" cy="3164587"/>
          </a:xfrm>
          <a:prstGeom prst="rect">
            <a:avLst/>
          </a:prstGeom>
        </p:spPr>
      </p:pic>
      <p:pic>
        <p:nvPicPr>
          <p:cNvPr id="9" name="Picture 8">
            <a:extLst>
              <a:ext uri="{FF2B5EF4-FFF2-40B4-BE49-F238E27FC236}">
                <a16:creationId xmlns="" xmlns:a16="http://schemas.microsoft.com/office/drawing/2014/main" id="{F892E1D0-B436-44B9-B7F5-D6BDD8BD55D3}"/>
              </a:ext>
            </a:extLst>
          </p:cNvPr>
          <p:cNvPicPr>
            <a:picLocks noChangeAspect="1"/>
          </p:cNvPicPr>
          <p:nvPr/>
        </p:nvPicPr>
        <p:blipFill>
          <a:blip r:embed="rId3"/>
          <a:stretch>
            <a:fillRect/>
          </a:stretch>
        </p:blipFill>
        <p:spPr>
          <a:xfrm>
            <a:off x="4038162" y="2374384"/>
            <a:ext cx="4051444" cy="3174486"/>
          </a:xfrm>
          <a:prstGeom prst="rect">
            <a:avLst/>
          </a:prstGeom>
        </p:spPr>
      </p:pic>
      <p:sp>
        <p:nvSpPr>
          <p:cNvPr id="2" name="TextBox 1"/>
          <p:cNvSpPr txBox="1"/>
          <p:nvPr/>
        </p:nvSpPr>
        <p:spPr>
          <a:xfrm>
            <a:off x="1164921" y="6025019"/>
            <a:ext cx="3045834" cy="523220"/>
          </a:xfrm>
          <a:prstGeom prst="rect">
            <a:avLst/>
          </a:prstGeom>
          <a:noFill/>
        </p:spPr>
        <p:txBody>
          <a:bodyPr wrap="none" rtlCol="0">
            <a:spAutoFit/>
          </a:bodyPr>
          <a:lstStyle/>
          <a:p>
            <a:r>
              <a:rPr lang="en-US" sz="1400" b="1" dirty="0" smtClean="0"/>
              <a:t>Figure</a:t>
            </a:r>
            <a:r>
              <a:rPr lang="en-US" sz="1400" dirty="0" smtClean="0"/>
              <a:t>: </a:t>
            </a:r>
            <a:r>
              <a:rPr lang="en-US" sz="1400" b="1" dirty="0" smtClean="0"/>
              <a:t>Visualization</a:t>
            </a:r>
            <a:r>
              <a:rPr lang="en-US" sz="1400" dirty="0" smtClean="0"/>
              <a:t> </a:t>
            </a:r>
            <a:r>
              <a:rPr lang="en-US" sz="1400" b="1" dirty="0">
                <a:solidFill>
                  <a:srgbClr val="000000"/>
                </a:solidFill>
              </a:rPr>
              <a:t>Results extracted </a:t>
            </a:r>
            <a:endParaRPr lang="en-US" sz="1400" b="1" dirty="0" smtClean="0">
              <a:solidFill>
                <a:srgbClr val="000000"/>
              </a:solidFill>
            </a:endParaRPr>
          </a:p>
          <a:p>
            <a:r>
              <a:rPr lang="en-US" sz="1400" b="1" dirty="0" smtClean="0">
                <a:solidFill>
                  <a:srgbClr val="000000"/>
                </a:solidFill>
              </a:rPr>
              <a:t>from </a:t>
            </a:r>
            <a:r>
              <a:rPr lang="en-US" sz="1400" b="1" dirty="0">
                <a:solidFill>
                  <a:srgbClr val="000000"/>
                </a:solidFill>
              </a:rPr>
              <a:t>the </a:t>
            </a:r>
            <a:r>
              <a:rPr lang="en-US" sz="1400" b="1" dirty="0" smtClean="0">
                <a:solidFill>
                  <a:srgbClr val="000000"/>
                </a:solidFill>
              </a:rPr>
              <a:t>frames</a:t>
            </a:r>
            <a:endParaRPr lang="en-US" sz="1400" dirty="0"/>
          </a:p>
        </p:txBody>
      </p:sp>
      <p:sp>
        <p:nvSpPr>
          <p:cNvPr id="7" name="TextBox 6"/>
          <p:cNvSpPr txBox="1"/>
          <p:nvPr/>
        </p:nvSpPr>
        <p:spPr>
          <a:xfrm>
            <a:off x="4540967" y="6062990"/>
            <a:ext cx="3045834" cy="523220"/>
          </a:xfrm>
          <a:prstGeom prst="rect">
            <a:avLst/>
          </a:prstGeom>
          <a:noFill/>
        </p:spPr>
        <p:txBody>
          <a:bodyPr wrap="none" rtlCol="0">
            <a:spAutoFit/>
          </a:bodyPr>
          <a:lstStyle/>
          <a:p>
            <a:r>
              <a:rPr lang="en-US" sz="1400" b="1" dirty="0" smtClean="0"/>
              <a:t>Figure</a:t>
            </a:r>
            <a:r>
              <a:rPr lang="en-US" sz="1400" dirty="0" smtClean="0"/>
              <a:t>: </a:t>
            </a:r>
            <a:r>
              <a:rPr lang="en-US" sz="1400" b="1" dirty="0" smtClean="0"/>
              <a:t>Visualization</a:t>
            </a:r>
            <a:r>
              <a:rPr lang="en-US" sz="1400" dirty="0" smtClean="0"/>
              <a:t> </a:t>
            </a:r>
            <a:r>
              <a:rPr lang="en-US" sz="1400" b="1" dirty="0">
                <a:solidFill>
                  <a:srgbClr val="000000"/>
                </a:solidFill>
              </a:rPr>
              <a:t>Results extracted </a:t>
            </a:r>
            <a:endParaRPr lang="en-US" sz="1400" b="1" dirty="0" smtClean="0">
              <a:solidFill>
                <a:srgbClr val="000000"/>
              </a:solidFill>
            </a:endParaRPr>
          </a:p>
          <a:p>
            <a:r>
              <a:rPr lang="en-US" sz="1400" b="1" dirty="0" smtClean="0">
                <a:solidFill>
                  <a:srgbClr val="000000"/>
                </a:solidFill>
              </a:rPr>
              <a:t>from the  Voice Data</a:t>
            </a:r>
            <a:endParaRPr lang="en-US" sz="1400" dirty="0"/>
          </a:p>
        </p:txBody>
      </p:sp>
    </p:spTree>
    <p:extLst>
      <p:ext uri="{BB962C8B-B14F-4D97-AF65-F5344CB8AC3E}">
        <p14:creationId xmlns:p14="http://schemas.microsoft.com/office/powerpoint/2010/main" val="3669588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8354330" cy="473584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i="1" u="none" strike="noStrike" baseline="0" dirty="0">
                <a:solidFill>
                  <a:srgbClr val="000000"/>
                </a:solidFill>
              </a:rPr>
              <a:t>Then we Merged Both result Dictionaries into one final dictionary given priority to the image recognized result. </a:t>
            </a:r>
          </a:p>
          <a:p>
            <a:pPr marL="0" indent="0">
              <a:buNone/>
            </a:pPr>
            <a:r>
              <a:rPr lang="en-US" sz="1800" i="1" u="none" strike="noStrike" baseline="0" dirty="0">
                <a:solidFill>
                  <a:srgbClr val="000000"/>
                </a:solidFill>
              </a:rPr>
              <a:t>{'Happy': 0.12, 'Angry': 0.25, 'Surprise': 0.5841584158415841, 'Sad': 0.12, 'Fear': 0.12, 'Disgust': 0.4158415841584158} </a:t>
            </a:r>
          </a:p>
          <a:p>
            <a:pPr marL="0" indent="0">
              <a:buNone/>
            </a:pPr>
            <a:endParaRPr lang="en-US" sz="1800" i="1" dirty="0">
              <a:solidFill>
                <a:srgbClr val="000000"/>
              </a:solidFill>
            </a:endParaRPr>
          </a:p>
          <a:p>
            <a:pPr marL="0" indent="0">
              <a:buNone/>
            </a:pPr>
            <a:endParaRPr lang="en-US" sz="1800" i="1" dirty="0">
              <a:solidFill>
                <a:srgbClr val="000000"/>
              </a:solidFill>
            </a:endParaRPr>
          </a:p>
          <a:p>
            <a:pPr marL="0" indent="0">
              <a:buNone/>
            </a:pPr>
            <a:endParaRPr lang="en-US" sz="1800" i="1" dirty="0">
              <a:solidFill>
                <a:srgbClr val="000000"/>
              </a:solidFill>
            </a:endParaRPr>
          </a:p>
          <a:p>
            <a:pPr marL="0" indent="0">
              <a:buNone/>
            </a:pPr>
            <a:endParaRPr lang="en-US" sz="1800" i="1" dirty="0">
              <a:solidFill>
                <a:srgbClr val="000000"/>
              </a:solidFill>
            </a:endParaRPr>
          </a:p>
          <a:p>
            <a:pPr marL="0" indent="0">
              <a:buNone/>
            </a:pPr>
            <a:endParaRPr lang="en-US" sz="1800" i="1" dirty="0">
              <a:solidFill>
                <a:srgbClr val="000000"/>
              </a:solidFill>
            </a:endParaRPr>
          </a:p>
          <a:p>
            <a:pPr marL="0" indent="0">
              <a:buNone/>
            </a:pPr>
            <a:r>
              <a:rPr lang="en-US" sz="1800" b="0" i="0" u="none" strike="noStrike" baseline="0" dirty="0">
                <a:solidFill>
                  <a:srgbClr val="000000"/>
                </a:solidFill>
                <a:latin typeface="Calibri" panose="020F0502020204030204" pitchFamily="34" charset="0"/>
              </a:rPr>
              <a:t>			</a:t>
            </a:r>
            <a:r>
              <a:rPr lang="en-US" sz="1800" b="1" i="1" u="none" strike="noStrike" baseline="0" dirty="0">
                <a:solidFill>
                  <a:srgbClr val="000000"/>
                </a:solidFill>
                <a:latin typeface="Calibri" panose="020F0502020204030204" pitchFamily="34" charset="0"/>
              </a:rPr>
              <a:t>Figure: Merged Final Result </a:t>
            </a:r>
            <a:endParaRPr lang="en-US" sz="1800" b="1"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Result (cont’d)</a:t>
            </a:r>
          </a:p>
          <a:p>
            <a:pPr marL="0" indent="0">
              <a:buNone/>
            </a:pPr>
            <a:endParaRPr lang="en-US" sz="2600" b="1" dirty="0">
              <a:solidFill>
                <a:schemeClr val="tx1"/>
              </a:solidFill>
            </a:endParaRPr>
          </a:p>
        </p:txBody>
      </p:sp>
      <p:pic>
        <p:nvPicPr>
          <p:cNvPr id="6" name="Picture 5">
            <a:extLst>
              <a:ext uri="{FF2B5EF4-FFF2-40B4-BE49-F238E27FC236}">
                <a16:creationId xmlns="" xmlns:a16="http://schemas.microsoft.com/office/drawing/2014/main" id="{393B6AD9-385D-4DF5-99E0-E51E55BF93B7}"/>
              </a:ext>
            </a:extLst>
          </p:cNvPr>
          <p:cNvPicPr>
            <a:picLocks noChangeAspect="1"/>
          </p:cNvPicPr>
          <p:nvPr/>
        </p:nvPicPr>
        <p:blipFill>
          <a:blip r:embed="rId2"/>
          <a:stretch>
            <a:fillRect/>
          </a:stretch>
        </p:blipFill>
        <p:spPr>
          <a:xfrm>
            <a:off x="335494" y="3429000"/>
            <a:ext cx="2710543" cy="1958273"/>
          </a:xfrm>
          <a:prstGeom prst="rect">
            <a:avLst/>
          </a:prstGeom>
        </p:spPr>
      </p:pic>
      <p:pic>
        <p:nvPicPr>
          <p:cNvPr id="8" name="Picture 7">
            <a:extLst>
              <a:ext uri="{FF2B5EF4-FFF2-40B4-BE49-F238E27FC236}">
                <a16:creationId xmlns="" xmlns:a16="http://schemas.microsoft.com/office/drawing/2014/main" id="{F643A4D0-6F9E-4E77-855D-079AFAAD20D6}"/>
              </a:ext>
            </a:extLst>
          </p:cNvPr>
          <p:cNvPicPr>
            <a:picLocks noChangeAspect="1"/>
          </p:cNvPicPr>
          <p:nvPr/>
        </p:nvPicPr>
        <p:blipFill>
          <a:blip r:embed="rId3"/>
          <a:stretch>
            <a:fillRect/>
          </a:stretch>
        </p:blipFill>
        <p:spPr>
          <a:xfrm>
            <a:off x="3216728" y="3429000"/>
            <a:ext cx="2710543" cy="1974457"/>
          </a:xfrm>
          <a:prstGeom prst="rect">
            <a:avLst/>
          </a:prstGeom>
        </p:spPr>
      </p:pic>
      <p:pic>
        <p:nvPicPr>
          <p:cNvPr id="11" name="Picture 10">
            <a:extLst>
              <a:ext uri="{FF2B5EF4-FFF2-40B4-BE49-F238E27FC236}">
                <a16:creationId xmlns="" xmlns:a16="http://schemas.microsoft.com/office/drawing/2014/main" id="{257F0B3C-F89D-41F2-80F6-9DFDD396030E}"/>
              </a:ext>
            </a:extLst>
          </p:cNvPr>
          <p:cNvPicPr>
            <a:picLocks noChangeAspect="1"/>
          </p:cNvPicPr>
          <p:nvPr/>
        </p:nvPicPr>
        <p:blipFill>
          <a:blip r:embed="rId4"/>
          <a:stretch>
            <a:fillRect/>
          </a:stretch>
        </p:blipFill>
        <p:spPr>
          <a:xfrm>
            <a:off x="6011938" y="3424953"/>
            <a:ext cx="2677886" cy="1982549"/>
          </a:xfrm>
          <a:prstGeom prst="rect">
            <a:avLst/>
          </a:prstGeom>
        </p:spPr>
      </p:pic>
    </p:spTree>
    <p:extLst>
      <p:ext uri="{BB962C8B-B14F-4D97-AF65-F5344CB8AC3E}">
        <p14:creationId xmlns:p14="http://schemas.microsoft.com/office/powerpoint/2010/main" val="339467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Content</a:t>
            </a:r>
          </a:p>
        </p:txBody>
      </p:sp>
      <p:sp>
        <p:nvSpPr>
          <p:cNvPr id="3" name="Subtitle 2"/>
          <p:cNvSpPr>
            <a:spLocks noGrp="1"/>
          </p:cNvSpPr>
          <p:nvPr>
            <p:ph type="subTitle" idx="1"/>
          </p:nvPr>
        </p:nvSpPr>
        <p:spPr>
          <a:xfrm>
            <a:off x="486697" y="2363927"/>
            <a:ext cx="7754112" cy="3748774"/>
          </a:xfrm>
        </p:spPr>
        <p:txBody>
          <a:bodyPr>
            <a:normAutofit fontScale="92500" lnSpcReduction="20000"/>
          </a:bodyPr>
          <a:lstStyle/>
          <a:p>
            <a:pPr marL="2343150" lvl="4" indent="-514350" algn="l">
              <a:buFont typeface="+mj-lt"/>
              <a:buAutoNum type="arabicPeriod"/>
            </a:pPr>
            <a:r>
              <a:rPr lang="en-US" sz="3200" dirty="0">
                <a:solidFill>
                  <a:schemeClr val="tx1"/>
                </a:solidFill>
              </a:rPr>
              <a:t>Problem Definition</a:t>
            </a:r>
          </a:p>
          <a:p>
            <a:pPr marL="2343150" lvl="4" indent="-514350" algn="l">
              <a:buFont typeface="+mj-lt"/>
              <a:buAutoNum type="arabicPeriod"/>
            </a:pPr>
            <a:r>
              <a:rPr lang="en-US" sz="3200" dirty="0">
                <a:solidFill>
                  <a:schemeClr val="tx1"/>
                </a:solidFill>
              </a:rPr>
              <a:t>Motivation / Background</a:t>
            </a:r>
          </a:p>
          <a:p>
            <a:pPr marL="2343150" lvl="4" indent="-514350" algn="l">
              <a:buFont typeface="+mj-lt"/>
              <a:buAutoNum type="arabicPeriod"/>
            </a:pPr>
            <a:r>
              <a:rPr lang="en-US" sz="3200" dirty="0">
                <a:solidFill>
                  <a:schemeClr val="tx1"/>
                </a:solidFill>
              </a:rPr>
              <a:t>Research </a:t>
            </a:r>
            <a:r>
              <a:rPr lang="en-US" sz="3200" dirty="0" smtClean="0">
                <a:solidFill>
                  <a:schemeClr val="tx1"/>
                </a:solidFill>
              </a:rPr>
              <a:t>Objectives</a:t>
            </a:r>
            <a:endParaRPr lang="en-US" sz="3200" dirty="0">
              <a:solidFill>
                <a:schemeClr val="tx1"/>
              </a:solidFill>
            </a:endParaRPr>
          </a:p>
          <a:p>
            <a:pPr marL="2343150" lvl="4" indent="-514350" algn="l">
              <a:buFont typeface="+mj-lt"/>
              <a:buAutoNum type="arabicPeriod"/>
            </a:pPr>
            <a:r>
              <a:rPr lang="en-US" sz="3200" dirty="0">
                <a:solidFill>
                  <a:schemeClr val="tx1"/>
                </a:solidFill>
              </a:rPr>
              <a:t>Methodology</a:t>
            </a:r>
          </a:p>
          <a:p>
            <a:pPr marL="2343150" lvl="4" indent="-514350" algn="l">
              <a:buFont typeface="+mj-lt"/>
              <a:buAutoNum type="arabicPeriod"/>
            </a:pPr>
            <a:r>
              <a:rPr lang="en-US" sz="3200" dirty="0">
                <a:solidFill>
                  <a:schemeClr val="tx1"/>
                </a:solidFill>
              </a:rPr>
              <a:t>Results / Findings</a:t>
            </a:r>
          </a:p>
          <a:p>
            <a:pPr marL="2343150" lvl="4" indent="-514350" algn="l">
              <a:buFont typeface="+mj-lt"/>
              <a:buAutoNum type="arabicPeriod"/>
            </a:pPr>
            <a:r>
              <a:rPr lang="en-US" sz="3200" dirty="0">
                <a:solidFill>
                  <a:schemeClr val="tx1"/>
                </a:solidFill>
              </a:rPr>
              <a:t>Synthesis</a:t>
            </a:r>
          </a:p>
          <a:p>
            <a:pPr marL="2343150" lvl="4" indent="-514350" algn="l">
              <a:buFont typeface="+mj-lt"/>
              <a:buAutoNum type="arabicPeriod"/>
            </a:pPr>
            <a:r>
              <a:rPr lang="en-US" sz="3200" dirty="0">
                <a:solidFill>
                  <a:schemeClr val="tx1"/>
                </a:solidFill>
              </a:rPr>
              <a:t>Future Work</a:t>
            </a:r>
          </a:p>
          <a:p>
            <a:pPr marL="2343150" lvl="4" indent="-514350" algn="l">
              <a:buFont typeface="+mj-lt"/>
              <a:buAutoNum type="arabicPeriod"/>
            </a:pPr>
            <a:r>
              <a:rPr lang="en-US" sz="3200" dirty="0">
                <a:solidFill>
                  <a:schemeClr val="tx1"/>
                </a:solidFill>
              </a:rPr>
              <a:t>References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393858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smtClean="0">
                <a:solidFill>
                  <a:schemeClr val="tx1"/>
                </a:solidFill>
              </a:rPr>
              <a:t>Implication of our model:</a:t>
            </a:r>
          </a:p>
          <a:p>
            <a:r>
              <a:rPr lang="en-US" sz="1800" i="1" dirty="0" smtClean="0">
                <a:solidFill>
                  <a:schemeClr val="tx1"/>
                </a:solidFill>
              </a:rPr>
              <a:t>Well-fit for lab conditioned or processed images</a:t>
            </a:r>
          </a:p>
          <a:p>
            <a:r>
              <a:rPr lang="en-US" sz="1800" i="1" dirty="0" smtClean="0">
                <a:solidFill>
                  <a:schemeClr val="tx1"/>
                </a:solidFill>
              </a:rPr>
              <a:t>Fear and disgust has the worst results; might be because of fear and disgust has similar AU points</a:t>
            </a:r>
          </a:p>
          <a:p>
            <a:r>
              <a:rPr lang="en-US" sz="1800" i="1" dirty="0" smtClean="0">
                <a:solidFill>
                  <a:schemeClr val="tx1"/>
                </a:solidFill>
              </a:rPr>
              <a:t>Accuracy is significantly reduced when used on wild emotions.</a:t>
            </a:r>
          </a:p>
          <a:p>
            <a:r>
              <a:rPr lang="en-US" sz="1800" i="1" dirty="0" smtClean="0">
                <a:solidFill>
                  <a:schemeClr val="tx1"/>
                </a:solidFill>
              </a:rPr>
              <a:t>Lower accuracy between peak emotions in a video</a:t>
            </a:r>
          </a:p>
          <a:p>
            <a:r>
              <a:rPr lang="en-US" sz="1800" i="1" dirty="0" smtClean="0">
                <a:solidFill>
                  <a:schemeClr val="tx1"/>
                </a:solidFill>
              </a:rPr>
              <a:t>Need to train on boarder set of data to  improve the accuracy of the model</a:t>
            </a:r>
            <a:endParaRPr lang="en-US" sz="1800" i="1" dirty="0">
              <a:solidFill>
                <a:schemeClr val="tx1"/>
              </a:solidFill>
            </a:endParaRPr>
          </a:p>
          <a:p>
            <a:pPr marL="0" indent="0">
              <a:buNone/>
            </a:pPr>
            <a:endParaRPr lang="en-US" sz="1800"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Synthesis</a:t>
            </a:r>
          </a:p>
        </p:txBody>
      </p:sp>
    </p:spTree>
    <p:extLst>
      <p:ext uri="{BB962C8B-B14F-4D97-AF65-F5344CB8AC3E}">
        <p14:creationId xmlns:p14="http://schemas.microsoft.com/office/powerpoint/2010/main" val="3716353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44311"/>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i="1" u="none" strike="noStrike" baseline="0" dirty="0">
                <a:solidFill>
                  <a:srgbClr val="000000"/>
                </a:solidFill>
              </a:rPr>
              <a:t>Different tests and experiments have been left for the future due to the lack of time (i.e. the experiments with real data are usually very time consuming, sometimes requiring even days to finish a single run). Future work concerns the deeper analysis of particular mechanisms or simply curiosity. </a:t>
            </a:r>
          </a:p>
          <a:p>
            <a:pPr marL="0" indent="0">
              <a:buNone/>
            </a:pPr>
            <a:r>
              <a:rPr lang="en-US" sz="1800" b="0" i="1" u="none" strike="noStrike" baseline="0" dirty="0">
                <a:solidFill>
                  <a:srgbClr val="000000"/>
                </a:solidFill>
              </a:rPr>
              <a:t>There are some improvements we can do to further improve our system. For our training data set in the future, we can use a custom-made dataset rather than using preexisting data we have taken from others. We can also use the custom model for text recognition. We can also include gesture detection to further increase the accuracy of our model. But the most important aspect of our work is to decrease the cost of implementing the model in practical problems. </a:t>
            </a:r>
            <a:endParaRPr lang="en-US" sz="1800"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Future work</a:t>
            </a:r>
          </a:p>
        </p:txBody>
      </p:sp>
    </p:spTree>
    <p:extLst>
      <p:ext uri="{BB962C8B-B14F-4D97-AF65-F5344CB8AC3E}">
        <p14:creationId xmlns:p14="http://schemas.microsoft.com/office/powerpoint/2010/main" val="1923382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Subtitle 2">
            <a:extLst>
              <a:ext uri="{FF2B5EF4-FFF2-40B4-BE49-F238E27FC236}">
                <a16:creationId xmlns="" xmlns:a16="http://schemas.microsoft.com/office/drawing/2014/main" id="{CB6E0A76-7DD3-4E99-B48E-7105413A7842}"/>
              </a:ext>
            </a:extLst>
          </p:cNvPr>
          <p:cNvSpPr txBox="1">
            <a:spLocks/>
          </p:cNvSpPr>
          <p:nvPr/>
        </p:nvSpPr>
        <p:spPr>
          <a:xfrm>
            <a:off x="335494" y="1588756"/>
            <a:ext cx="7754112" cy="4744311"/>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[1] </a:t>
            </a:r>
            <a:r>
              <a:rPr lang="en-US" sz="1600" b="0" i="1" u="none" strike="noStrike" baseline="0" dirty="0" err="1">
                <a:solidFill>
                  <a:srgbClr val="000000"/>
                </a:solidFill>
                <a:latin typeface="Calibri" panose="020F0502020204030204" pitchFamily="34" charset="0"/>
              </a:rPr>
              <a:t>Awad</a:t>
            </a:r>
            <a:r>
              <a:rPr lang="en-US" sz="1600" b="0" i="1" u="none" strike="noStrike" baseline="0" dirty="0">
                <a:solidFill>
                  <a:srgbClr val="000000"/>
                </a:solidFill>
                <a:latin typeface="Calibri" panose="020F0502020204030204" pitchFamily="34" charset="0"/>
              </a:rPr>
              <a:t>, W. A., </a:t>
            </a:r>
            <a:r>
              <a:rPr lang="en-US" sz="1600" b="0" i="1" u="none" strike="noStrike" baseline="0" dirty="0" err="1">
                <a:solidFill>
                  <a:srgbClr val="000000"/>
                </a:solidFill>
                <a:latin typeface="Calibri" panose="020F0502020204030204" pitchFamily="34" charset="0"/>
              </a:rPr>
              <a:t>ELseuofi</a:t>
            </a:r>
            <a:r>
              <a:rPr lang="en-US" sz="1600" b="0" i="1" u="none" strike="noStrike" baseline="0" dirty="0">
                <a:solidFill>
                  <a:srgbClr val="000000"/>
                </a:solidFill>
                <a:latin typeface="Calibri" panose="020F0502020204030204" pitchFamily="34" charset="0"/>
              </a:rPr>
              <a:t>, S. M. (2011). MACHINE LEARNING METHODS FOR SPAM E-MAIL CLASSIFICATION. International Journal of Computer Science and Information Technology (IJCSIT), 4(5), 2352–2355. </a:t>
            </a:r>
          </a:p>
          <a:p>
            <a:pPr marL="0" indent="0">
              <a:buNone/>
            </a:pPr>
            <a:r>
              <a:rPr lang="en-US" sz="1600" b="0" i="1" u="none" strike="noStrike" baseline="0" dirty="0">
                <a:solidFill>
                  <a:srgbClr val="000000"/>
                </a:solidFill>
                <a:latin typeface="Calibri" panose="020F0502020204030204" pitchFamily="34" charset="0"/>
              </a:rPr>
              <a:t>[2] </a:t>
            </a:r>
            <a:r>
              <a:rPr lang="en-US" sz="1600" b="0" i="1" u="none" strike="noStrike" baseline="0" dirty="0" err="1">
                <a:solidFill>
                  <a:srgbClr val="000000"/>
                </a:solidFill>
                <a:latin typeface="Calibri" panose="020F0502020204030204" pitchFamily="34" charset="0"/>
              </a:rPr>
              <a:t>Almeida,tiago</a:t>
            </a:r>
            <a:r>
              <a:rPr lang="en-US" sz="1600" b="0" i="1" u="none" strike="noStrike" baseline="0" dirty="0">
                <a:solidFill>
                  <a:srgbClr val="000000"/>
                </a:solidFill>
                <a:latin typeface="Calibri" panose="020F0502020204030204" pitchFamily="34" charset="0"/>
              </a:rPr>
              <a:t>. Almeida, </a:t>
            </a:r>
            <a:r>
              <a:rPr lang="en-US" sz="1600" b="0" i="1" u="none" strike="noStrike" baseline="0" dirty="0" err="1">
                <a:solidFill>
                  <a:srgbClr val="000000"/>
                </a:solidFill>
                <a:latin typeface="Calibri" panose="020F0502020204030204" pitchFamily="34" charset="0"/>
              </a:rPr>
              <a:t>Jurandy.Yamakami</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Akebo</a:t>
            </a:r>
            <a:r>
              <a:rPr lang="en-US" sz="1600" b="0" i="1" u="none" strike="noStrike" baseline="0" dirty="0">
                <a:solidFill>
                  <a:srgbClr val="000000"/>
                </a:solidFill>
                <a:latin typeface="Calibri" panose="020F0502020204030204" pitchFamily="34" charset="0"/>
              </a:rPr>
              <a:t> ” Spam filtering: how the dimensionality reduction affects the accuracy of Naive Bayes classifiers” Journal of Internet Services and Applications, Springer London , February 2011 pp.68–73.</a:t>
            </a:r>
          </a:p>
          <a:p>
            <a:pPr marL="0" indent="0">
              <a:buNone/>
            </a:pPr>
            <a:r>
              <a:rPr lang="en-US" sz="1600" b="0" i="1" u="none" strike="noStrike" baseline="0" dirty="0">
                <a:solidFill>
                  <a:srgbClr val="000000"/>
                </a:solidFill>
                <a:latin typeface="Calibri" panose="020F0502020204030204" pitchFamily="34" charset="0"/>
              </a:rPr>
              <a:t>[3] Trivedi, </a:t>
            </a:r>
            <a:r>
              <a:rPr lang="en-US" sz="1600" b="0" i="1" u="none" strike="noStrike" baseline="0" dirty="0" err="1">
                <a:solidFill>
                  <a:srgbClr val="000000"/>
                </a:solidFill>
                <a:latin typeface="Calibri" panose="020F0502020204030204" pitchFamily="34" charset="0"/>
              </a:rPr>
              <a:t>Shrwan</a:t>
            </a:r>
            <a:r>
              <a:rPr lang="en-US" sz="1600" b="0" i="1" u="none" strike="noStrike" baseline="0" dirty="0">
                <a:solidFill>
                  <a:srgbClr val="000000"/>
                </a:solidFill>
                <a:latin typeface="Calibri" panose="020F0502020204030204" pitchFamily="34" charset="0"/>
              </a:rPr>
              <a:t> Kumar. “A Study of Machine Learning Classifiers for Spam Detection.” 2016 4th International Symposium on Computational and Business Intelligence (ISCBI), Sept. 2016, doi:10.1109/ISCBI.2016.7743279. </a:t>
            </a:r>
          </a:p>
          <a:p>
            <a:pPr marL="0" indent="0">
              <a:buNone/>
            </a:pPr>
            <a:r>
              <a:rPr lang="en-US" sz="1600" b="0" i="1" u="none" strike="noStrike" baseline="0" dirty="0">
                <a:solidFill>
                  <a:srgbClr val="000000"/>
                </a:solidFill>
                <a:latin typeface="Calibri" panose="020F0502020204030204" pitchFamily="34" charset="0"/>
              </a:rPr>
              <a:t>[4] Barbara </a:t>
            </a:r>
            <a:r>
              <a:rPr lang="en-US" sz="1600" b="0" i="1" u="none" strike="noStrike" baseline="0" dirty="0" err="1">
                <a:solidFill>
                  <a:srgbClr val="000000"/>
                </a:solidFill>
                <a:latin typeface="Calibri" panose="020F0502020204030204" pitchFamily="34" charset="0"/>
              </a:rPr>
              <a:t>Kitchenham</a:t>
            </a:r>
            <a:r>
              <a:rPr lang="en-US" sz="1600" b="0" i="1" u="none" strike="noStrike" baseline="0" dirty="0">
                <a:solidFill>
                  <a:srgbClr val="000000"/>
                </a:solidFill>
                <a:latin typeface="Calibri" panose="020F0502020204030204" pitchFamily="34" charset="0"/>
              </a:rPr>
              <a:t>, O. Pearl Brereton, David </a:t>
            </a:r>
            <a:r>
              <a:rPr lang="en-US" sz="1600" b="0" i="1" u="none" strike="noStrike" baseline="0" dirty="0" err="1">
                <a:solidFill>
                  <a:srgbClr val="000000"/>
                </a:solidFill>
                <a:latin typeface="Calibri" panose="020F0502020204030204" pitchFamily="34" charset="0"/>
              </a:rPr>
              <a:t>Budgen</a:t>
            </a:r>
            <a:r>
              <a:rPr lang="en-US" sz="1600" b="0" i="1" u="none" strike="noStrike" baseline="0" dirty="0">
                <a:solidFill>
                  <a:srgbClr val="000000"/>
                </a:solidFill>
                <a:latin typeface="Calibri" panose="020F0502020204030204" pitchFamily="34" charset="0"/>
              </a:rPr>
              <a:t>, Mark-</a:t>
            </a:r>
            <a:r>
              <a:rPr lang="en-US" sz="1600" b="0" i="1" u="none" strike="noStrike" baseline="0" dirty="0" err="1">
                <a:solidFill>
                  <a:srgbClr val="000000"/>
                </a:solidFill>
                <a:latin typeface="Calibri" panose="020F0502020204030204" pitchFamily="34" charset="0"/>
              </a:rPr>
              <a:t>Turner,John</a:t>
            </a:r>
            <a:r>
              <a:rPr lang="en-US" sz="1600" b="0" i="1" u="none" strike="noStrike" baseline="0" dirty="0">
                <a:solidFill>
                  <a:srgbClr val="000000"/>
                </a:solidFill>
                <a:latin typeface="Calibri" panose="020F0502020204030204" pitchFamily="34" charset="0"/>
              </a:rPr>
              <a:t> Bailey, Stephen Linkman(2009), Systematic literature reviews in software engineering – A systematic literature review, Elsevier. </a:t>
            </a:r>
          </a:p>
          <a:p>
            <a:pPr marL="0" indent="0">
              <a:buNone/>
            </a:pPr>
            <a:r>
              <a:rPr lang="en-US" sz="1600" b="0" i="1" u="none" strike="noStrike" baseline="0" dirty="0">
                <a:solidFill>
                  <a:srgbClr val="000000"/>
                </a:solidFill>
                <a:latin typeface="Calibri" panose="020F0502020204030204" pitchFamily="34" charset="0"/>
              </a:rPr>
              <a:t>[5] </a:t>
            </a:r>
            <a:r>
              <a:rPr lang="en-US" sz="1600" b="0" i="1" u="none" strike="noStrike" baseline="0" dirty="0" err="1">
                <a:solidFill>
                  <a:srgbClr val="000000"/>
                </a:solidFill>
                <a:latin typeface="Calibri" panose="020F0502020204030204" pitchFamily="34" charset="0"/>
              </a:rPr>
              <a:t>Yuchun</a:t>
            </a:r>
            <a:r>
              <a:rPr lang="en-US" sz="1600" b="0" i="1" u="none" strike="noStrike" baseline="0" dirty="0">
                <a:solidFill>
                  <a:srgbClr val="000000"/>
                </a:solidFill>
                <a:latin typeface="Calibri" panose="020F0502020204030204" pitchFamily="34" charset="0"/>
              </a:rPr>
              <a:t> Tang, Sven </a:t>
            </a:r>
            <a:r>
              <a:rPr lang="en-US" sz="1600" b="0" i="1" u="none" strike="noStrike" baseline="0" dirty="0" err="1">
                <a:solidFill>
                  <a:srgbClr val="000000"/>
                </a:solidFill>
                <a:latin typeface="Calibri" panose="020F0502020204030204" pitchFamily="34" charset="0"/>
              </a:rPr>
              <a:t>Krasser</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Yuanchen</a:t>
            </a:r>
            <a:r>
              <a:rPr lang="en-US" sz="1600" b="0" i="1" u="none" strike="noStrike" baseline="0" dirty="0">
                <a:solidFill>
                  <a:srgbClr val="000000"/>
                </a:solidFill>
                <a:latin typeface="Calibri" panose="020F0502020204030204" pitchFamily="34" charset="0"/>
              </a:rPr>
              <a:t> He, </a:t>
            </a:r>
            <a:r>
              <a:rPr lang="en-US" sz="1600" b="0" i="1" u="none" strike="noStrike" baseline="0" dirty="0" err="1">
                <a:solidFill>
                  <a:srgbClr val="000000"/>
                </a:solidFill>
                <a:latin typeface="Calibri" panose="020F0502020204030204" pitchFamily="34" charset="0"/>
              </a:rPr>
              <a:t>Weilai</a:t>
            </a:r>
            <a:r>
              <a:rPr lang="en-US" sz="1600" b="0" i="1" u="none" strike="noStrike" baseline="0" dirty="0">
                <a:solidFill>
                  <a:srgbClr val="000000"/>
                </a:solidFill>
                <a:latin typeface="Calibri" panose="020F0502020204030204" pitchFamily="34" charset="0"/>
              </a:rPr>
              <a:t> Yang, Dmitri </a:t>
            </a:r>
            <a:r>
              <a:rPr lang="en-US" sz="1600" b="0" i="1" u="none" strike="noStrike" baseline="0" dirty="0" err="1">
                <a:solidFill>
                  <a:srgbClr val="000000"/>
                </a:solidFill>
                <a:latin typeface="Calibri" panose="020F0502020204030204" pitchFamily="34" charset="0"/>
              </a:rPr>
              <a:t>Alperovitch</a:t>
            </a:r>
            <a:r>
              <a:rPr lang="en-US" sz="1600" b="0" i="1" u="none" strike="noStrike" baseline="0" dirty="0">
                <a:solidFill>
                  <a:srgbClr val="000000"/>
                </a:solidFill>
                <a:latin typeface="Calibri" panose="020F0502020204030204" pitchFamily="34" charset="0"/>
              </a:rPr>
              <a:t> “Support Vector Machines and Random Forests Modeling for Spam Senders Behavior Analysis” IEEE GLOBECOM, 2008  </a:t>
            </a:r>
            <a:endParaRPr lang="en-US" sz="1600" i="1" dirty="0">
              <a:solidFill>
                <a:schemeClr val="tx1"/>
              </a:solidFill>
            </a:endParaRPr>
          </a:p>
        </p:txBody>
      </p:sp>
    </p:spTree>
    <p:extLst>
      <p:ext uri="{BB962C8B-B14F-4D97-AF65-F5344CB8AC3E}">
        <p14:creationId xmlns:p14="http://schemas.microsoft.com/office/powerpoint/2010/main" val="3224969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(cont’d)</a:t>
            </a:r>
          </a:p>
        </p:txBody>
      </p:sp>
      <p:sp>
        <p:nvSpPr>
          <p:cNvPr id="3" name="Subtitle 2">
            <a:extLst>
              <a:ext uri="{FF2B5EF4-FFF2-40B4-BE49-F238E27FC236}">
                <a16:creationId xmlns="" xmlns:a16="http://schemas.microsoft.com/office/drawing/2014/main" id="{CB6E0A76-7DD3-4E99-B48E-7105413A7842}"/>
              </a:ext>
            </a:extLst>
          </p:cNvPr>
          <p:cNvSpPr txBox="1">
            <a:spLocks/>
          </p:cNvSpPr>
          <p:nvPr/>
        </p:nvSpPr>
        <p:spPr>
          <a:xfrm>
            <a:off x="335494" y="1588756"/>
            <a:ext cx="7754112" cy="4744311"/>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[6] Jane Webster, Richard T. Watson (2002), Analyzing the Past to Prepare for the Future: Writing A Literature Review, MIS Quarterly Vol. 26 No. 2, pp. xiii-xxii. </a:t>
            </a:r>
          </a:p>
          <a:p>
            <a:pPr marL="0" indent="0">
              <a:buNone/>
            </a:pPr>
            <a:r>
              <a:rPr lang="en-US" sz="1600" b="0" i="1" u="none" strike="noStrike" baseline="0" dirty="0">
                <a:solidFill>
                  <a:srgbClr val="000000"/>
                </a:solidFill>
                <a:latin typeface="Calibri" panose="020F0502020204030204" pitchFamily="34" charset="0"/>
              </a:rPr>
              <a:t>[7] </a:t>
            </a:r>
            <a:r>
              <a:rPr lang="en-US" sz="1600" b="0" i="1" u="none" strike="noStrike" baseline="0" dirty="0" err="1">
                <a:solidFill>
                  <a:srgbClr val="000000"/>
                </a:solidFill>
                <a:latin typeface="Calibri" panose="020F0502020204030204" pitchFamily="34" charset="0"/>
              </a:rPr>
              <a:t>Shripriya</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Dongre</a:t>
            </a:r>
            <a:r>
              <a:rPr lang="en-US" sz="1600" b="0" i="1" u="none" strike="noStrike" baseline="0" dirty="0">
                <a:solidFill>
                  <a:srgbClr val="000000"/>
                </a:solidFill>
                <a:latin typeface="Calibri" panose="020F0502020204030204" pitchFamily="34" charset="0"/>
              </a:rPr>
              <a:t>, Prof. Kamlesh Patidar “E-Mail Spam Classification Using Long Short-Term Memory Method.” International Journal of Scientific Research and Engineering Trends, vol. 5, no. 5, 2019, pp. 1659–1665. </a:t>
            </a:r>
          </a:p>
          <a:p>
            <a:pPr marL="0" indent="0">
              <a:buNone/>
            </a:pPr>
            <a:r>
              <a:rPr lang="en-US" sz="1600" b="0" i="1" u="none" strike="noStrike" baseline="0" dirty="0">
                <a:solidFill>
                  <a:srgbClr val="000000"/>
                </a:solidFill>
                <a:latin typeface="Calibri" panose="020F0502020204030204" pitchFamily="34" charset="0"/>
              </a:rPr>
              <a:t>[8] Enrico </a:t>
            </a:r>
            <a:r>
              <a:rPr lang="en-US" sz="1600" b="0" i="1" u="none" strike="noStrike" baseline="0" dirty="0" err="1">
                <a:solidFill>
                  <a:srgbClr val="000000"/>
                </a:solidFill>
                <a:latin typeface="Calibri" panose="020F0502020204030204" pitchFamily="34" charset="0"/>
              </a:rPr>
              <a:t>Blanzieri,Anton</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Bryl</a:t>
            </a:r>
            <a:r>
              <a:rPr lang="en-US" sz="1600" b="0" i="1" u="none" strike="noStrike" baseline="0" dirty="0">
                <a:solidFill>
                  <a:srgbClr val="000000"/>
                </a:solidFill>
                <a:latin typeface="Calibri" panose="020F0502020204030204" pitchFamily="34" charset="0"/>
              </a:rPr>
              <a:t>(2009), A survey of learning-based techniques of email spam filtering, </a:t>
            </a:r>
            <a:r>
              <a:rPr lang="en-US" sz="1600" b="0" i="1" u="none" strike="noStrike" baseline="0" dirty="0" err="1">
                <a:solidFill>
                  <a:srgbClr val="000000"/>
                </a:solidFill>
                <a:latin typeface="Calibri" panose="020F0502020204030204" pitchFamily="34" charset="0"/>
              </a:rPr>
              <a:t>Artif</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Intell</a:t>
            </a:r>
            <a:r>
              <a:rPr lang="en-US" sz="1600" b="0" i="1" u="none" strike="noStrike" baseline="0" dirty="0">
                <a:solidFill>
                  <a:srgbClr val="000000"/>
                </a:solidFill>
                <a:latin typeface="Calibri" panose="020F0502020204030204" pitchFamily="34" charset="0"/>
              </a:rPr>
              <a:t> Rev, DOI 10.1007/s10462- 009-9109-6. </a:t>
            </a:r>
          </a:p>
          <a:p>
            <a:pPr marL="0" indent="0">
              <a:buNone/>
            </a:pPr>
            <a:r>
              <a:rPr lang="en-US" sz="1600" b="0" i="1" u="none" strike="noStrike" baseline="0" dirty="0">
                <a:solidFill>
                  <a:srgbClr val="000000"/>
                </a:solidFill>
                <a:latin typeface="Calibri" panose="020F0502020204030204" pitchFamily="34" charset="0"/>
              </a:rPr>
              <a:t>[9] Asghar, Muhammad Zubair, et al. “Sentence-Level Emotion Detection Framework Using Rule-Based Classification.” Cognitive Computation, vol. 9, no. 6, 2017, pp. 868–894., doi:10.1007/s12559-017-9503-3. </a:t>
            </a:r>
          </a:p>
          <a:p>
            <a:pPr marL="0" indent="0">
              <a:buNone/>
            </a:pPr>
            <a:r>
              <a:rPr lang="en-US" sz="1600" b="0" i="1" u="none" strike="noStrike" baseline="0" dirty="0">
                <a:solidFill>
                  <a:srgbClr val="000000"/>
                </a:solidFill>
                <a:latin typeface="Calibri" panose="020F0502020204030204" pitchFamily="34" charset="0"/>
              </a:rPr>
              <a:t>[10] Samson, Andrea C., et al. “Eliciting Positive, Negative and Mixed Emotional States: A Film Library for Affective Scientists.” Cognition and Emotion, vol. 30, no. 5, 2015, pp. 827–856., doi:10.1080/02699931.2015.1031089. </a:t>
            </a:r>
            <a:endParaRPr lang="en-US" sz="1600" i="1" dirty="0">
              <a:solidFill>
                <a:schemeClr val="tx1"/>
              </a:solidFill>
            </a:endParaRPr>
          </a:p>
        </p:txBody>
      </p:sp>
    </p:spTree>
    <p:extLst>
      <p:ext uri="{BB962C8B-B14F-4D97-AF65-F5344CB8AC3E}">
        <p14:creationId xmlns:p14="http://schemas.microsoft.com/office/powerpoint/2010/main" val="66824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(cont’d)</a:t>
            </a:r>
          </a:p>
        </p:txBody>
      </p:sp>
      <p:sp>
        <p:nvSpPr>
          <p:cNvPr id="3" name="Subtitle 2">
            <a:extLst>
              <a:ext uri="{FF2B5EF4-FFF2-40B4-BE49-F238E27FC236}">
                <a16:creationId xmlns="" xmlns:a16="http://schemas.microsoft.com/office/drawing/2014/main" id="{CB6E0A76-7DD3-4E99-B48E-7105413A7842}"/>
              </a:ext>
            </a:extLst>
          </p:cNvPr>
          <p:cNvSpPr txBox="1">
            <a:spLocks/>
          </p:cNvSpPr>
          <p:nvPr/>
        </p:nvSpPr>
        <p:spPr>
          <a:xfrm>
            <a:off x="335494" y="1588756"/>
            <a:ext cx="7754112" cy="4981377"/>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[11] </a:t>
            </a:r>
            <a:r>
              <a:rPr lang="en-US" sz="1600" b="0" i="1" u="none" strike="noStrike" baseline="0" dirty="0" err="1">
                <a:solidFill>
                  <a:srgbClr val="000000"/>
                </a:solidFill>
                <a:latin typeface="Calibri" panose="020F0502020204030204" pitchFamily="34" charset="0"/>
              </a:rPr>
              <a:t>Strapparava</a:t>
            </a:r>
            <a:r>
              <a:rPr lang="en-US" sz="1600" b="0" i="1" u="none" strike="noStrike" baseline="0" dirty="0">
                <a:solidFill>
                  <a:srgbClr val="000000"/>
                </a:solidFill>
                <a:latin typeface="Calibri" panose="020F0502020204030204" pitchFamily="34" charset="0"/>
              </a:rPr>
              <a:t>, C., </a:t>
            </a:r>
            <a:r>
              <a:rPr lang="en-US" sz="1600" b="0" i="1" u="none" strike="noStrike" baseline="0" dirty="0" err="1">
                <a:solidFill>
                  <a:srgbClr val="000000"/>
                </a:solidFill>
                <a:latin typeface="Calibri" panose="020F0502020204030204" pitchFamily="34" charset="0"/>
              </a:rPr>
              <a:t>Mihalcea</a:t>
            </a:r>
            <a:r>
              <a:rPr lang="en-US" sz="1600" b="0" i="1" u="none" strike="noStrike" baseline="0" dirty="0">
                <a:solidFill>
                  <a:srgbClr val="000000"/>
                </a:solidFill>
                <a:latin typeface="Calibri" panose="020F0502020204030204" pitchFamily="34" charset="0"/>
              </a:rPr>
              <a:t>, R.: SemEval-2007 task 14: affective text. In: Proceedings of the Fourth International Workshop on Semantic Evaluations (SemEval-2007), pp. 70–74 (2007) </a:t>
            </a:r>
          </a:p>
          <a:p>
            <a:pPr marL="0" indent="0">
              <a:buNone/>
            </a:pPr>
            <a:r>
              <a:rPr lang="en-US" sz="1600" b="0" i="1" u="none" strike="noStrike" baseline="0" dirty="0">
                <a:solidFill>
                  <a:srgbClr val="000000"/>
                </a:solidFill>
                <a:latin typeface="Calibri" panose="020F0502020204030204" pitchFamily="34" charset="0"/>
              </a:rPr>
              <a:t>[12] Ekman, P.: An argument for basic emotions. </a:t>
            </a:r>
            <a:r>
              <a:rPr lang="en-US" sz="1600" b="0" i="1" u="none" strike="noStrike" baseline="0" dirty="0" err="1">
                <a:solidFill>
                  <a:srgbClr val="000000"/>
                </a:solidFill>
                <a:latin typeface="Calibri" panose="020F0502020204030204" pitchFamily="34" charset="0"/>
              </a:rPr>
              <a:t>Cogn</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Emot</a:t>
            </a:r>
            <a:r>
              <a:rPr lang="en-US" sz="1600" b="0" i="1" u="none" strike="noStrike" baseline="0" dirty="0">
                <a:solidFill>
                  <a:srgbClr val="000000"/>
                </a:solidFill>
                <a:latin typeface="Calibri" panose="020F0502020204030204" pitchFamily="34" charset="0"/>
              </a:rPr>
              <a:t>. 6(3–4), 169–200 (1992) </a:t>
            </a:r>
          </a:p>
          <a:p>
            <a:pPr marL="0" indent="0">
              <a:buNone/>
            </a:pPr>
            <a:r>
              <a:rPr lang="en-US" sz="1600" b="0" i="1" u="none" strike="noStrike" baseline="0" dirty="0">
                <a:solidFill>
                  <a:srgbClr val="000000"/>
                </a:solidFill>
                <a:latin typeface="Calibri" panose="020F0502020204030204" pitchFamily="34" charset="0"/>
              </a:rPr>
              <a:t>[13] International Survey on Emotion Antecedents and Reactions data set. https://www. unige.ch/</a:t>
            </a:r>
            <a:r>
              <a:rPr lang="en-US" sz="1600" b="0" i="1" u="none" strike="noStrike" baseline="0" dirty="0" err="1">
                <a:solidFill>
                  <a:srgbClr val="000000"/>
                </a:solidFill>
                <a:latin typeface="Calibri" panose="020F0502020204030204" pitchFamily="34" charset="0"/>
              </a:rPr>
              <a:t>cisa</a:t>
            </a:r>
            <a:r>
              <a:rPr lang="en-US" sz="1600" b="0" i="1" u="none" strike="noStrike" baseline="0" dirty="0">
                <a:solidFill>
                  <a:srgbClr val="000000"/>
                </a:solidFill>
                <a:latin typeface="Calibri" panose="020F0502020204030204" pitchFamily="34" charset="0"/>
              </a:rPr>
              <a:t>/</a:t>
            </a:r>
            <a:r>
              <a:rPr lang="en-US" sz="1600" b="0" i="1" u="none" strike="noStrike" baseline="0" dirty="0" err="1">
                <a:solidFill>
                  <a:srgbClr val="000000"/>
                </a:solidFill>
                <a:latin typeface="Calibri" panose="020F0502020204030204" pitchFamily="34" charset="0"/>
              </a:rPr>
              <a:t>index.php</a:t>
            </a:r>
            <a:r>
              <a:rPr lang="en-US" sz="1600" b="0" i="1" u="none" strike="noStrike" baseline="0" dirty="0">
                <a:solidFill>
                  <a:srgbClr val="000000"/>
                </a:solidFill>
                <a:latin typeface="Calibri" panose="020F0502020204030204" pitchFamily="34" charset="0"/>
              </a:rPr>
              <a:t>/download file/view/395/296/ </a:t>
            </a:r>
          </a:p>
          <a:p>
            <a:pPr marL="0" indent="0">
              <a:buNone/>
            </a:pPr>
            <a:r>
              <a:rPr lang="en-US" sz="1600" b="0" i="1" u="none" strike="noStrike" baseline="0" dirty="0">
                <a:solidFill>
                  <a:srgbClr val="000000"/>
                </a:solidFill>
                <a:latin typeface="Calibri" panose="020F0502020204030204" pitchFamily="34" charset="0"/>
              </a:rPr>
              <a:t>[14] Das, D., Bandyopadhyay, S.: Sentence level emotion tagging. In: 2009 3rd International Conference on Affective Computing and Intelligent Interaction and Workshops, pp. 1–6. IEEE (2009) </a:t>
            </a:r>
          </a:p>
          <a:p>
            <a:pPr marL="0" indent="0">
              <a:buNone/>
            </a:pPr>
            <a:r>
              <a:rPr lang="en-US" sz="1600" b="0" i="1" u="none" strike="noStrike" baseline="0" dirty="0">
                <a:solidFill>
                  <a:srgbClr val="000000"/>
                </a:solidFill>
                <a:latin typeface="Calibri" panose="020F0502020204030204" pitchFamily="34" charset="0"/>
              </a:rPr>
              <a:t>[15] </a:t>
            </a:r>
            <a:r>
              <a:rPr lang="en-US" sz="1600" b="0" i="1" u="none" strike="noStrike" baseline="0" dirty="0" err="1">
                <a:solidFill>
                  <a:srgbClr val="000000"/>
                </a:solidFill>
                <a:latin typeface="Calibri" panose="020F0502020204030204" pitchFamily="34" charset="0"/>
              </a:rPr>
              <a:t>Strapparava</a:t>
            </a:r>
            <a:r>
              <a:rPr lang="en-US" sz="1600" b="0" i="1" u="none" strike="noStrike" baseline="0" dirty="0">
                <a:solidFill>
                  <a:srgbClr val="000000"/>
                </a:solidFill>
                <a:latin typeface="Calibri" panose="020F0502020204030204" pitchFamily="34" charset="0"/>
              </a:rPr>
              <a:t>, C., </a:t>
            </a:r>
            <a:r>
              <a:rPr lang="en-US" sz="1600" b="0" i="1" u="none" strike="noStrike" baseline="0" dirty="0" err="1">
                <a:solidFill>
                  <a:srgbClr val="000000"/>
                </a:solidFill>
                <a:latin typeface="Calibri" panose="020F0502020204030204" pitchFamily="34" charset="0"/>
              </a:rPr>
              <a:t>Mihalcea</a:t>
            </a:r>
            <a:r>
              <a:rPr lang="en-US" sz="1600" b="0" i="1" u="none" strike="noStrike" baseline="0" dirty="0">
                <a:solidFill>
                  <a:srgbClr val="000000"/>
                </a:solidFill>
                <a:latin typeface="Calibri" panose="020F0502020204030204" pitchFamily="34" charset="0"/>
              </a:rPr>
              <a:t>, R.: Learning to identify emotions in text. In: Proceedings of the 2008 ACM Symposium on Applied Computing, pp. 1556–1560 (2008) </a:t>
            </a:r>
          </a:p>
          <a:p>
            <a:pPr marL="0" indent="0">
              <a:buNone/>
            </a:pPr>
            <a:r>
              <a:rPr lang="en-US" sz="1600" b="0" i="1" u="none" strike="noStrike" baseline="0" dirty="0">
                <a:solidFill>
                  <a:srgbClr val="000000"/>
                </a:solidFill>
                <a:latin typeface="Calibri" panose="020F0502020204030204" pitchFamily="34" charset="0"/>
              </a:rPr>
              <a:t>[16] Francisco, V., </a:t>
            </a:r>
            <a:r>
              <a:rPr lang="en-US" sz="1600" b="0" i="1" u="none" strike="noStrike" baseline="0" dirty="0" err="1">
                <a:solidFill>
                  <a:srgbClr val="000000"/>
                </a:solidFill>
                <a:latin typeface="Calibri" panose="020F0502020204030204" pitchFamily="34" charset="0"/>
              </a:rPr>
              <a:t>Gerv´as</a:t>
            </a:r>
            <a:r>
              <a:rPr lang="en-US" sz="1600" b="0" i="1" u="none" strike="noStrike" baseline="0" dirty="0">
                <a:solidFill>
                  <a:srgbClr val="000000"/>
                </a:solidFill>
                <a:latin typeface="Calibri" panose="020F0502020204030204" pitchFamily="34" charset="0"/>
              </a:rPr>
              <a:t>, P.: Exploring the compositionality of emotions in text: word emotions, sentence emotions and automated tagging. In: AAAI-06 Workshop on Computational Aesthetics: Artificial Intelligence Approaches to Beauty and Happiness (2006) </a:t>
            </a:r>
            <a:endParaRPr lang="en-US" sz="1600" i="1" dirty="0">
              <a:solidFill>
                <a:schemeClr val="tx1"/>
              </a:solidFill>
            </a:endParaRPr>
          </a:p>
        </p:txBody>
      </p:sp>
    </p:spTree>
    <p:extLst>
      <p:ext uri="{BB962C8B-B14F-4D97-AF65-F5344CB8AC3E}">
        <p14:creationId xmlns:p14="http://schemas.microsoft.com/office/powerpoint/2010/main" val="2815118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(cont’d)</a:t>
            </a:r>
          </a:p>
        </p:txBody>
      </p:sp>
      <p:sp>
        <p:nvSpPr>
          <p:cNvPr id="3" name="Subtitle 2">
            <a:extLst>
              <a:ext uri="{FF2B5EF4-FFF2-40B4-BE49-F238E27FC236}">
                <a16:creationId xmlns="" xmlns:a16="http://schemas.microsoft.com/office/drawing/2014/main" id="{CB6E0A76-7DD3-4E99-B48E-7105413A7842}"/>
              </a:ext>
            </a:extLst>
          </p:cNvPr>
          <p:cNvSpPr txBox="1">
            <a:spLocks/>
          </p:cNvSpPr>
          <p:nvPr/>
        </p:nvSpPr>
        <p:spPr>
          <a:xfrm>
            <a:off x="335494" y="1588757"/>
            <a:ext cx="7754112" cy="476124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[17] Asghar, M.Z., Khan, A., Bibi, A., </a:t>
            </a:r>
            <a:r>
              <a:rPr lang="en-US" sz="1600" b="0" i="1" u="none" strike="noStrike" baseline="0" dirty="0" err="1">
                <a:solidFill>
                  <a:srgbClr val="000000"/>
                </a:solidFill>
                <a:latin typeface="Calibri" panose="020F0502020204030204" pitchFamily="34" charset="0"/>
              </a:rPr>
              <a:t>Kundi</a:t>
            </a:r>
            <a:r>
              <a:rPr lang="en-US" sz="1600" b="0" i="1" u="none" strike="noStrike" baseline="0" dirty="0">
                <a:solidFill>
                  <a:srgbClr val="000000"/>
                </a:solidFill>
                <a:latin typeface="Calibri" panose="020F0502020204030204" pitchFamily="34" charset="0"/>
              </a:rPr>
              <a:t>, F.M., Ahmad, H.: Sentence-level emotion detection framework using rule-based classification. </a:t>
            </a:r>
            <a:r>
              <a:rPr lang="en-US" sz="1600" b="0" i="1" u="none" strike="noStrike" baseline="0" dirty="0" err="1">
                <a:solidFill>
                  <a:srgbClr val="000000"/>
                </a:solidFill>
                <a:latin typeface="Calibri" panose="020F0502020204030204" pitchFamily="34" charset="0"/>
              </a:rPr>
              <a:t>Cogn</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Comput</a:t>
            </a:r>
            <a:r>
              <a:rPr lang="en-US" sz="1600" b="0" i="1" u="none" strike="noStrike" baseline="0" dirty="0">
                <a:solidFill>
                  <a:srgbClr val="000000"/>
                </a:solidFill>
                <a:latin typeface="Calibri" panose="020F0502020204030204" pitchFamily="34" charset="0"/>
              </a:rPr>
              <a:t>. 9(6), 868–894 (2017) </a:t>
            </a:r>
          </a:p>
          <a:p>
            <a:pPr marL="0" indent="0">
              <a:buNone/>
            </a:pPr>
            <a:r>
              <a:rPr lang="en-US" sz="1600" b="0" i="1" u="none" strike="noStrike" baseline="0" dirty="0">
                <a:solidFill>
                  <a:srgbClr val="000000"/>
                </a:solidFill>
                <a:latin typeface="Calibri" panose="020F0502020204030204" pitchFamily="34" charset="0"/>
              </a:rPr>
              <a:t>[18] </a:t>
            </a:r>
            <a:r>
              <a:rPr lang="en-US" sz="1600" b="0" i="1" u="none" strike="noStrike" baseline="0" dirty="0" err="1">
                <a:solidFill>
                  <a:srgbClr val="000000"/>
                </a:solidFill>
                <a:latin typeface="Calibri" panose="020F0502020204030204" pitchFamily="34" charset="0"/>
              </a:rPr>
              <a:t>Shaheen</a:t>
            </a:r>
            <a:r>
              <a:rPr lang="en-US" sz="1600" b="0" i="1" u="none" strike="noStrike" baseline="0" dirty="0">
                <a:solidFill>
                  <a:srgbClr val="000000"/>
                </a:solidFill>
                <a:latin typeface="Calibri" panose="020F0502020204030204" pitchFamily="34" charset="0"/>
              </a:rPr>
              <a:t>, S., El-Hajj, W., Hajj, H., </a:t>
            </a:r>
            <a:r>
              <a:rPr lang="en-US" sz="1600" b="0" i="1" u="none" strike="noStrike" baseline="0" dirty="0" err="1">
                <a:solidFill>
                  <a:srgbClr val="000000"/>
                </a:solidFill>
                <a:latin typeface="Calibri" panose="020F0502020204030204" pitchFamily="34" charset="0"/>
              </a:rPr>
              <a:t>Elbassuoni</a:t>
            </a:r>
            <a:r>
              <a:rPr lang="en-US" sz="1600" b="0" i="1" u="none" strike="noStrike" baseline="0" dirty="0">
                <a:solidFill>
                  <a:srgbClr val="000000"/>
                </a:solidFill>
                <a:latin typeface="Calibri" panose="020F0502020204030204" pitchFamily="34" charset="0"/>
              </a:rPr>
              <a:t>, S.: Emotion recognition from text based on automatically generated rules. In: IEEE International Conference on Data Mining Workshop, pp. 383–392 (2014) </a:t>
            </a:r>
          </a:p>
          <a:p>
            <a:pPr marL="0" indent="0">
              <a:buNone/>
            </a:pPr>
            <a:r>
              <a:rPr lang="en-US" sz="1600" b="0" i="1" u="none" strike="noStrike" baseline="0" dirty="0">
                <a:solidFill>
                  <a:srgbClr val="000000"/>
                </a:solidFill>
                <a:latin typeface="Calibri" panose="020F0502020204030204" pitchFamily="34" charset="0"/>
              </a:rPr>
              <a:t>[19] www.theneweconomy.com/technology/the-problem-with-emotion-detection-technology </a:t>
            </a:r>
          </a:p>
          <a:p>
            <a:pPr marL="0" indent="0">
              <a:buNone/>
            </a:pPr>
            <a:r>
              <a:rPr lang="en-US" sz="1600" b="0" i="1" u="none" strike="noStrike" baseline="0" dirty="0">
                <a:solidFill>
                  <a:srgbClr val="000000"/>
                </a:solidFill>
                <a:latin typeface="Calibri" panose="020F0502020204030204" pitchFamily="34" charset="0"/>
              </a:rPr>
              <a:t>[20] X. U. Feng and J.-P. Zhang, ‘‘Facial </a:t>
            </a:r>
            <a:r>
              <a:rPr lang="en-US" sz="1600" b="0" i="1" u="none" strike="noStrike" baseline="0" dirty="0" err="1">
                <a:solidFill>
                  <a:srgbClr val="000000"/>
                </a:solidFill>
                <a:latin typeface="Calibri" panose="020F0502020204030204" pitchFamily="34" charset="0"/>
              </a:rPr>
              <a:t>microexpression</a:t>
            </a:r>
            <a:r>
              <a:rPr lang="en-US" sz="1600" b="0" i="1" u="none" strike="noStrike" baseline="0" dirty="0">
                <a:solidFill>
                  <a:srgbClr val="000000"/>
                </a:solidFill>
                <a:latin typeface="Calibri" panose="020F0502020204030204" pitchFamily="34" charset="0"/>
              </a:rPr>
              <a:t> recognition: A survey,’’ Acta </a:t>
            </a:r>
            <a:r>
              <a:rPr lang="en-US" sz="1600" b="0" i="1" u="none" strike="noStrike" baseline="0" dirty="0" err="1">
                <a:solidFill>
                  <a:srgbClr val="000000"/>
                </a:solidFill>
                <a:latin typeface="Calibri" panose="020F0502020204030204" pitchFamily="34" charset="0"/>
              </a:rPr>
              <a:t>Automatica</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Sinica</a:t>
            </a:r>
            <a:r>
              <a:rPr lang="en-US" sz="1600" b="0" i="1" u="none" strike="noStrike" baseline="0" dirty="0">
                <a:solidFill>
                  <a:srgbClr val="000000"/>
                </a:solidFill>
                <a:latin typeface="Calibri" panose="020F0502020204030204" pitchFamily="34" charset="0"/>
              </a:rPr>
              <a:t>, vol. 43, no. 3, pp. 333–348, 2017. </a:t>
            </a:r>
          </a:p>
          <a:p>
            <a:pPr marL="0" indent="0">
              <a:buNone/>
            </a:pPr>
            <a:r>
              <a:rPr lang="en-US" sz="1600" b="0" i="1" u="none" strike="noStrike" baseline="0" dirty="0">
                <a:solidFill>
                  <a:srgbClr val="000000"/>
                </a:solidFill>
                <a:latin typeface="Calibri" panose="020F0502020204030204" pitchFamily="34" charset="0"/>
              </a:rPr>
              <a:t>[21] M. S. </a:t>
            </a:r>
            <a:r>
              <a:rPr lang="en-US" sz="1600" b="0" i="1" u="none" strike="noStrike" baseline="0" dirty="0" err="1">
                <a:solidFill>
                  <a:srgbClr val="000000"/>
                </a:solidFill>
                <a:latin typeface="Calibri" panose="020F0502020204030204" pitchFamily="34" charset="0"/>
              </a:rPr>
              <a:t>Özerdem</a:t>
            </a:r>
            <a:r>
              <a:rPr lang="en-US" sz="1600" b="0" i="1" u="none" strike="noStrike" baseline="0" dirty="0">
                <a:solidFill>
                  <a:srgbClr val="000000"/>
                </a:solidFill>
                <a:latin typeface="Calibri" panose="020F0502020204030204" pitchFamily="34" charset="0"/>
              </a:rPr>
              <a:t> and H. </a:t>
            </a:r>
            <a:r>
              <a:rPr lang="en-US" sz="1600" b="0" i="1" u="none" strike="noStrike" baseline="0" dirty="0" err="1">
                <a:solidFill>
                  <a:srgbClr val="000000"/>
                </a:solidFill>
                <a:latin typeface="Calibri" panose="020F0502020204030204" pitchFamily="34" charset="0"/>
              </a:rPr>
              <a:t>Polat</a:t>
            </a:r>
            <a:r>
              <a:rPr lang="en-US" sz="1600" b="0" i="1" u="none" strike="noStrike" baseline="0" dirty="0">
                <a:solidFill>
                  <a:srgbClr val="000000"/>
                </a:solidFill>
                <a:latin typeface="Calibri" panose="020F0502020204030204" pitchFamily="34" charset="0"/>
              </a:rPr>
              <a:t>, ‘‘Emotion recognition based on EEG features in movie clips with channel selection,’’ Brain Inf., vol. 4, no. 4, pp. 241–252, 2017. </a:t>
            </a:r>
            <a:endParaRPr lang="en-US" sz="1600" i="1" dirty="0">
              <a:solidFill>
                <a:schemeClr val="tx1"/>
              </a:solidFill>
            </a:endParaRPr>
          </a:p>
        </p:txBody>
      </p:sp>
    </p:spTree>
    <p:extLst>
      <p:ext uri="{BB962C8B-B14F-4D97-AF65-F5344CB8AC3E}">
        <p14:creationId xmlns:p14="http://schemas.microsoft.com/office/powerpoint/2010/main" val="3492255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(cont’d)</a:t>
            </a:r>
          </a:p>
        </p:txBody>
      </p:sp>
      <p:sp>
        <p:nvSpPr>
          <p:cNvPr id="3" name="Subtitle 2">
            <a:extLst>
              <a:ext uri="{FF2B5EF4-FFF2-40B4-BE49-F238E27FC236}">
                <a16:creationId xmlns="" xmlns:a16="http://schemas.microsoft.com/office/drawing/2014/main" id="{CB6E0A76-7DD3-4E99-B48E-7105413A7842}"/>
              </a:ext>
            </a:extLst>
          </p:cNvPr>
          <p:cNvSpPr txBox="1">
            <a:spLocks/>
          </p:cNvSpPr>
          <p:nvPr/>
        </p:nvSpPr>
        <p:spPr>
          <a:xfrm>
            <a:off x="335494" y="1588757"/>
            <a:ext cx="7754112" cy="476124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[22] S. K. A. </a:t>
            </a:r>
            <a:r>
              <a:rPr lang="en-US" sz="1600" b="0" i="1" u="none" strike="noStrike" baseline="0" dirty="0" err="1">
                <a:solidFill>
                  <a:srgbClr val="000000"/>
                </a:solidFill>
                <a:latin typeface="Calibri" panose="020F0502020204030204" pitchFamily="34" charset="0"/>
              </a:rPr>
              <a:t>Kamarol</a:t>
            </a:r>
            <a:r>
              <a:rPr lang="en-US" sz="1600" b="0" i="1" u="none" strike="noStrike" baseline="0" dirty="0">
                <a:solidFill>
                  <a:srgbClr val="000000"/>
                </a:solidFill>
                <a:latin typeface="Calibri" panose="020F0502020204030204" pitchFamily="34" charset="0"/>
              </a:rPr>
              <a:t>, M. H. </a:t>
            </a:r>
            <a:r>
              <a:rPr lang="en-US" sz="1600" b="0" i="1" u="none" strike="noStrike" baseline="0" dirty="0" err="1">
                <a:solidFill>
                  <a:srgbClr val="000000"/>
                </a:solidFill>
                <a:latin typeface="Calibri" panose="020F0502020204030204" pitchFamily="34" charset="0"/>
              </a:rPr>
              <a:t>Jaward</a:t>
            </a:r>
            <a:r>
              <a:rPr lang="en-US" sz="1600" b="0" i="1" u="none" strike="noStrike" baseline="0" dirty="0">
                <a:solidFill>
                  <a:srgbClr val="000000"/>
                </a:solidFill>
                <a:latin typeface="Calibri" panose="020F0502020204030204" pitchFamily="34" charset="0"/>
              </a:rPr>
              <a:t>, H. </a:t>
            </a:r>
            <a:r>
              <a:rPr lang="en-US" sz="1600" b="0" i="1" u="none" strike="noStrike" baseline="0" dirty="0" err="1">
                <a:solidFill>
                  <a:srgbClr val="000000"/>
                </a:solidFill>
                <a:latin typeface="Calibri" panose="020F0502020204030204" pitchFamily="34" charset="0"/>
              </a:rPr>
              <a:t>Kälviäinen</a:t>
            </a:r>
            <a:r>
              <a:rPr lang="en-US" sz="1600" b="0" i="1" u="none" strike="noStrike" baseline="0" dirty="0">
                <a:solidFill>
                  <a:srgbClr val="000000"/>
                </a:solidFill>
                <a:latin typeface="Calibri" panose="020F0502020204030204" pitchFamily="34" charset="0"/>
              </a:rPr>
              <a:t>, J. </a:t>
            </a:r>
            <a:r>
              <a:rPr lang="en-US" sz="1600" b="0" i="1" u="none" strike="noStrike" baseline="0" dirty="0" err="1">
                <a:solidFill>
                  <a:srgbClr val="000000"/>
                </a:solidFill>
                <a:latin typeface="Calibri" panose="020F0502020204030204" pitchFamily="34" charset="0"/>
              </a:rPr>
              <a:t>Parkkinen</a:t>
            </a:r>
            <a:r>
              <a:rPr lang="en-US" sz="1600" b="0" i="1" u="none" strike="noStrike" baseline="0" dirty="0">
                <a:solidFill>
                  <a:srgbClr val="000000"/>
                </a:solidFill>
                <a:latin typeface="Calibri" panose="020F0502020204030204" pitchFamily="34" charset="0"/>
              </a:rPr>
              <a:t>, and R. Parthiban, ‘‘Joint facial expression recognition and intensity estimation based on weighted votes of image sequences,’’ Pattern </a:t>
            </a:r>
            <a:r>
              <a:rPr lang="en-US" sz="1600" b="0" i="1" u="none" strike="noStrike" baseline="0" dirty="0" err="1">
                <a:solidFill>
                  <a:srgbClr val="000000"/>
                </a:solidFill>
                <a:latin typeface="Calibri" panose="020F0502020204030204" pitchFamily="34" charset="0"/>
              </a:rPr>
              <a:t>Recognit</a:t>
            </a:r>
            <a:r>
              <a:rPr lang="en-US" sz="1600" b="0" i="1" u="none" strike="noStrike" baseline="0" dirty="0">
                <a:solidFill>
                  <a:srgbClr val="000000"/>
                </a:solidFill>
                <a:latin typeface="Calibri" panose="020F0502020204030204" pitchFamily="34" charset="0"/>
              </a:rPr>
              <a:t>. Lett., vol. 92, pp. 25–32, Jun. 2017. </a:t>
            </a:r>
          </a:p>
          <a:p>
            <a:pPr marL="0" indent="0">
              <a:buNone/>
            </a:pPr>
            <a:r>
              <a:rPr lang="en-US" sz="1600" b="0" i="1" u="none" strike="noStrike" baseline="0" dirty="0">
                <a:solidFill>
                  <a:srgbClr val="000000"/>
                </a:solidFill>
                <a:latin typeface="Calibri" panose="020F0502020204030204" pitchFamily="34" charset="0"/>
              </a:rPr>
              <a:t>[23] </a:t>
            </a:r>
            <a:r>
              <a:rPr lang="en-US" sz="1600" b="0" i="1" u="none" strike="noStrike" baseline="0" dirty="0" err="1">
                <a:solidFill>
                  <a:srgbClr val="000000"/>
                </a:solidFill>
                <a:latin typeface="Calibri" panose="020F0502020204030204" pitchFamily="34" charset="0"/>
              </a:rPr>
              <a:t>Hongli</a:t>
            </a:r>
            <a:r>
              <a:rPr lang="en-US" sz="1600" b="0" i="1" u="none" strike="noStrike" baseline="0" dirty="0">
                <a:solidFill>
                  <a:srgbClr val="000000"/>
                </a:solidFill>
                <a:latin typeface="Calibri" panose="020F0502020204030204" pitchFamily="34" charset="0"/>
              </a:rPr>
              <a:t> Zhang , Alireza </a:t>
            </a:r>
            <a:r>
              <a:rPr lang="en-US" sz="1600" b="0" i="1" u="none" strike="noStrike" baseline="0" dirty="0" err="1">
                <a:solidFill>
                  <a:srgbClr val="000000"/>
                </a:solidFill>
                <a:latin typeface="Calibri" panose="020F0502020204030204" pitchFamily="34" charset="0"/>
              </a:rPr>
              <a:t>Jolfaei</a:t>
            </a:r>
            <a:r>
              <a:rPr lang="en-US" sz="1600" b="0" i="1" u="none" strike="noStrike" baseline="0" dirty="0">
                <a:solidFill>
                  <a:srgbClr val="000000"/>
                </a:solidFill>
                <a:latin typeface="Calibri" panose="020F0502020204030204" pitchFamily="34" charset="0"/>
              </a:rPr>
              <a:t> , and </a:t>
            </a:r>
            <a:r>
              <a:rPr lang="en-US" sz="1600" b="0" i="1" u="none" strike="noStrike" baseline="0" dirty="0" err="1">
                <a:solidFill>
                  <a:srgbClr val="000000"/>
                </a:solidFill>
                <a:latin typeface="Calibri" panose="020F0502020204030204" pitchFamily="34" charset="0"/>
              </a:rPr>
              <a:t>Mamoun</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Alazab</a:t>
            </a:r>
            <a:r>
              <a:rPr lang="en-US" sz="1600" b="0" i="1" u="none" strike="noStrike" baseline="0" dirty="0">
                <a:solidFill>
                  <a:srgbClr val="000000"/>
                </a:solidFill>
                <a:latin typeface="Calibri" panose="020F0502020204030204" pitchFamily="34" charset="0"/>
              </a:rPr>
              <a:t>, “A Face Emotion Recognition Method Using Convolutional Neural Network and Image Edge Computing,” IEEE ACCESS, Nov, 2019. 2949741 </a:t>
            </a:r>
          </a:p>
          <a:p>
            <a:pPr marL="0" indent="0">
              <a:buNone/>
            </a:pPr>
            <a:r>
              <a:rPr lang="en-US" sz="1600" b="0" i="1" u="none" strike="noStrike" baseline="0" dirty="0">
                <a:solidFill>
                  <a:srgbClr val="000000"/>
                </a:solidFill>
                <a:latin typeface="Calibri" panose="020F0502020204030204" pitchFamily="34" charset="0"/>
              </a:rPr>
              <a:t>[24] H. Ma and T. </a:t>
            </a:r>
            <a:r>
              <a:rPr lang="en-US" sz="1600" b="0" i="1" u="none" strike="noStrike" baseline="0" dirty="0" err="1">
                <a:solidFill>
                  <a:srgbClr val="000000"/>
                </a:solidFill>
                <a:latin typeface="Calibri" panose="020F0502020204030204" pitchFamily="34" charset="0"/>
              </a:rPr>
              <a:t>Celik</a:t>
            </a:r>
            <a:r>
              <a:rPr lang="en-US" sz="1600" b="0" i="1" u="none" strike="noStrike" baseline="0" dirty="0">
                <a:solidFill>
                  <a:srgbClr val="000000"/>
                </a:solidFill>
                <a:latin typeface="Calibri" panose="020F0502020204030204" pitchFamily="34" charset="0"/>
              </a:rPr>
              <a:t>, ‘‘FER-Net: Facial expression recognition using densely connected convolutional network,’’ Electron. Lett., vol. 55, no. 4, pp. 184–186, Feb. 2019. </a:t>
            </a:r>
          </a:p>
          <a:p>
            <a:pPr marL="0" indent="0">
              <a:buNone/>
            </a:pPr>
            <a:r>
              <a:rPr lang="en-US" sz="1600" b="0" i="1" u="none" strike="noStrike" baseline="0" dirty="0">
                <a:solidFill>
                  <a:srgbClr val="000000"/>
                </a:solidFill>
                <a:latin typeface="Calibri" panose="020F0502020204030204" pitchFamily="34" charset="0"/>
              </a:rPr>
              <a:t>[25] A. V. Savchenko, ‘‘Deep neural networks and maximum likelihood search for approximate nearest neighbor in video-based image recognition,’’ Opt. Memory Neural </a:t>
            </a:r>
            <a:r>
              <a:rPr lang="en-US" sz="1600" b="0" i="1" u="none" strike="noStrike" baseline="0" dirty="0" err="1">
                <a:solidFill>
                  <a:srgbClr val="000000"/>
                </a:solidFill>
                <a:latin typeface="Calibri" panose="020F0502020204030204" pitchFamily="34" charset="0"/>
              </a:rPr>
              <a:t>Netw</a:t>
            </a:r>
            <a:r>
              <a:rPr lang="en-US" sz="1600" b="0" i="1" u="none" strike="noStrike" baseline="0" dirty="0">
                <a:solidFill>
                  <a:srgbClr val="000000"/>
                </a:solidFill>
                <a:latin typeface="Calibri" panose="020F0502020204030204" pitchFamily="34" charset="0"/>
              </a:rPr>
              <a:t>., vol. 26, no. 2, pp. 129–136, Apr. 2017. </a:t>
            </a:r>
            <a:endParaRPr lang="en-US" sz="1600" i="1" dirty="0">
              <a:solidFill>
                <a:schemeClr val="tx1"/>
              </a:solidFill>
            </a:endParaRPr>
          </a:p>
        </p:txBody>
      </p:sp>
    </p:spTree>
    <p:extLst>
      <p:ext uri="{BB962C8B-B14F-4D97-AF65-F5344CB8AC3E}">
        <p14:creationId xmlns:p14="http://schemas.microsoft.com/office/powerpoint/2010/main" val="3713217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2247900" y="3064931"/>
            <a:ext cx="4648199" cy="107526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ctr">
              <a:buNone/>
            </a:pPr>
            <a:r>
              <a:rPr lang="en-US" sz="5400" b="1" dirty="0">
                <a:solidFill>
                  <a:srgbClr val="343689"/>
                </a:solidFill>
              </a:rPr>
              <a:t>THANK</a:t>
            </a:r>
            <a:r>
              <a:rPr lang="en-US" sz="5400" b="1" dirty="0">
                <a:solidFill>
                  <a:schemeClr val="tx1"/>
                </a:solidFill>
              </a:rPr>
              <a:t> </a:t>
            </a:r>
            <a:r>
              <a:rPr lang="en-US" sz="5400" b="1" dirty="0">
                <a:solidFill>
                  <a:srgbClr val="629DD1"/>
                </a:solidFill>
              </a:rPr>
              <a:t>YOU</a:t>
            </a:r>
          </a:p>
        </p:txBody>
      </p:sp>
    </p:spTree>
    <p:extLst>
      <p:ext uri="{BB962C8B-B14F-4D97-AF65-F5344CB8AC3E}">
        <p14:creationId xmlns:p14="http://schemas.microsoft.com/office/powerpoint/2010/main" val="423815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Problem Definition</a:t>
            </a:r>
          </a:p>
          <a:p>
            <a:pPr marL="0" indent="0">
              <a:buNone/>
            </a:pPr>
            <a:endParaRPr lang="en-US" sz="2600" b="1" dirty="0">
              <a:solidFill>
                <a:schemeClr val="tx1"/>
              </a:solidFill>
            </a:endParaRPr>
          </a:p>
        </p:txBody>
      </p:sp>
      <p:sp>
        <p:nvSpPr>
          <p:cNvPr id="4" name="Subtitle 2"/>
          <p:cNvSpPr txBox="1">
            <a:spLocks/>
          </p:cNvSpPr>
          <p:nvPr/>
        </p:nvSpPr>
        <p:spPr>
          <a:xfrm>
            <a:off x="335493" y="1588756"/>
            <a:ext cx="7809439" cy="485437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1800" b="0" i="1" u="none" strike="noStrike" baseline="0" dirty="0" smtClean="0">
              <a:solidFill>
                <a:srgbClr val="000000"/>
              </a:solidFill>
            </a:endParaRPr>
          </a:p>
          <a:p>
            <a:pPr marL="0" indent="0">
              <a:buNone/>
            </a:pPr>
            <a:endParaRPr lang="en-US" sz="1800" i="1" dirty="0">
              <a:solidFill>
                <a:srgbClr val="000000"/>
              </a:solidFill>
            </a:endParaRPr>
          </a:p>
          <a:p>
            <a:pPr marL="0" indent="0">
              <a:buNone/>
            </a:pPr>
            <a:endParaRPr lang="en-US" sz="1800" b="0" i="1" u="none" strike="noStrike" baseline="0" dirty="0" smtClean="0">
              <a:solidFill>
                <a:srgbClr val="000000"/>
              </a:solidFill>
            </a:endParaRPr>
          </a:p>
          <a:p>
            <a:pPr marL="0" indent="0" algn="ctr">
              <a:buNone/>
            </a:pPr>
            <a:r>
              <a:rPr lang="en-US" sz="1800" b="0" i="1" u="none" strike="noStrike" baseline="0" dirty="0">
                <a:solidFill>
                  <a:srgbClr val="000000"/>
                </a:solidFill>
              </a:rPr>
              <a:t/>
            </a:r>
            <a:br>
              <a:rPr lang="en-US" sz="1800" b="0" i="1" u="none" strike="noStrike" baseline="0" dirty="0">
                <a:solidFill>
                  <a:srgbClr val="000000"/>
                </a:solidFill>
              </a:rPr>
            </a:br>
            <a:r>
              <a:rPr lang="en-US" sz="1800" b="0" i="1" u="none" strike="noStrike" baseline="0" dirty="0">
                <a:solidFill>
                  <a:srgbClr val="000000"/>
                </a:solidFill>
              </a:rPr>
              <a:t/>
            </a:r>
            <a:br>
              <a:rPr lang="en-US" sz="1800" b="0" i="1" u="none" strike="noStrike" baseline="0" dirty="0">
                <a:solidFill>
                  <a:srgbClr val="000000"/>
                </a:solidFill>
              </a:rPr>
            </a:br>
            <a:endParaRPr lang="en-US" sz="1800" i="1" dirty="0">
              <a:solidFill>
                <a:schemeClr val="tx1"/>
              </a:solidFill>
            </a:endParaRPr>
          </a:p>
        </p:txBody>
      </p:sp>
    </p:spTree>
    <p:extLst>
      <p:ext uri="{BB962C8B-B14F-4D97-AF65-F5344CB8AC3E}">
        <p14:creationId xmlns:p14="http://schemas.microsoft.com/office/powerpoint/2010/main" val="282376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Motivation</a:t>
            </a:r>
            <a:endParaRPr lang="en-US" sz="2600" b="1" dirty="0">
              <a:solidFill>
                <a:schemeClr val="tx1"/>
              </a:solidFill>
            </a:endParaRPr>
          </a:p>
          <a:p>
            <a:pPr marL="0" indent="0">
              <a:buNone/>
            </a:pPr>
            <a:endParaRPr lang="en-US" sz="2600" b="1" dirty="0">
              <a:solidFill>
                <a:schemeClr val="tx1"/>
              </a:solidFill>
            </a:endParaRPr>
          </a:p>
        </p:txBody>
      </p:sp>
      <p:sp>
        <p:nvSpPr>
          <p:cNvPr id="4" name="Subtitle 2"/>
          <p:cNvSpPr txBox="1">
            <a:spLocks/>
          </p:cNvSpPr>
          <p:nvPr/>
        </p:nvSpPr>
        <p:spPr>
          <a:xfrm>
            <a:off x="335493" y="1588756"/>
            <a:ext cx="7809439" cy="485437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ctr">
              <a:buNone/>
            </a:pPr>
            <a:endParaRPr lang="en-US" sz="1800" i="1" dirty="0">
              <a:solidFill>
                <a:srgbClr val="000000"/>
              </a:solidFill>
            </a:endParaRPr>
          </a:p>
          <a:p>
            <a:pPr marL="0" indent="0" algn="ctr">
              <a:buNone/>
            </a:pPr>
            <a:r>
              <a:rPr lang="en-US" sz="1800" b="0" i="1" u="none" strike="noStrike" baseline="0" dirty="0" smtClean="0">
                <a:solidFill>
                  <a:srgbClr val="000000"/>
                </a:solidFill>
              </a:rPr>
              <a:t>The </a:t>
            </a:r>
            <a:r>
              <a:rPr lang="en-US" sz="1800" b="0" i="1" u="none" strike="noStrike" baseline="0" dirty="0">
                <a:solidFill>
                  <a:srgbClr val="000000"/>
                </a:solidFill>
              </a:rPr>
              <a:t>market for emotion-detection technology is worth approximately $21.6bn, and its value is prognosticated to more than double by 2024, relinquishing $56bn. Businesses can purchase systems to help them vet job applicants, analyze advertisements for their sentimental impression and test criminal defendants for signs of fraud</a:t>
            </a:r>
            <a:r>
              <a:rPr lang="en-US" sz="1800" b="0" i="1" u="none" strike="noStrike" baseline="0" dirty="0" smtClean="0">
                <a:solidFill>
                  <a:srgbClr val="000000"/>
                </a:solidFill>
              </a:rPr>
              <a:t>.</a:t>
            </a:r>
          </a:p>
          <a:p>
            <a:pPr marL="0" indent="0" algn="ctr">
              <a:buNone/>
            </a:pPr>
            <a:r>
              <a:rPr lang="en-US" sz="1800" i="1" dirty="0">
                <a:solidFill>
                  <a:srgbClr val="000000"/>
                </a:solidFill>
              </a:rPr>
              <a:t>The importance of Emotional state apprehension is widely perceived in social interaction and social intelligence. This analysis has been an active research topic since the 19th century.</a:t>
            </a:r>
            <a:endParaRPr lang="en-US" sz="1800" b="0" i="1" u="none" strike="noStrike" baseline="0" dirty="0" smtClean="0">
              <a:solidFill>
                <a:srgbClr val="000000"/>
              </a:solidFill>
            </a:endParaRPr>
          </a:p>
          <a:p>
            <a:pPr marL="0" indent="0" algn="ctr">
              <a:buNone/>
            </a:pPr>
            <a:r>
              <a:rPr lang="en-US" sz="1800" i="1" dirty="0" smtClean="0">
                <a:solidFill>
                  <a:srgbClr val="000000"/>
                </a:solidFill>
              </a:rPr>
              <a:t>Though its importance is vast and huge amount is invested, the system has yet to be in its perfect form. </a:t>
            </a:r>
            <a:endParaRPr lang="en-US" sz="1800" i="1" dirty="0">
              <a:solidFill>
                <a:schemeClr val="tx1"/>
              </a:solidFill>
            </a:endParaRPr>
          </a:p>
        </p:txBody>
      </p:sp>
    </p:spTree>
    <p:extLst>
      <p:ext uri="{BB962C8B-B14F-4D97-AF65-F5344CB8AC3E}">
        <p14:creationId xmlns:p14="http://schemas.microsoft.com/office/powerpoint/2010/main" val="261185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Literature Review</a:t>
            </a:r>
          </a:p>
          <a:p>
            <a:pPr marL="0" indent="0">
              <a:buNone/>
            </a:pPr>
            <a:endParaRPr lang="en-US" sz="2600" b="1" dirty="0">
              <a:solidFill>
                <a:schemeClr val="tx1"/>
              </a:solidFill>
            </a:endParaRPr>
          </a:p>
        </p:txBody>
      </p:sp>
      <p:sp>
        <p:nvSpPr>
          <p:cNvPr id="4" name="Subtitle 2"/>
          <p:cNvSpPr txBox="1">
            <a:spLocks/>
          </p:cNvSpPr>
          <p:nvPr/>
        </p:nvSpPr>
        <p:spPr>
          <a:xfrm>
            <a:off x="335493" y="1588756"/>
            <a:ext cx="7809439" cy="485437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GB" sz="1800" i="1" dirty="0" smtClean="0">
                <a:solidFill>
                  <a:srgbClr val="000000"/>
                </a:solidFill>
              </a:rPr>
              <a:t>It </a:t>
            </a:r>
            <a:r>
              <a:rPr lang="en-GB" sz="1800" i="1" dirty="0">
                <a:solidFill>
                  <a:srgbClr val="000000"/>
                </a:solidFill>
              </a:rPr>
              <a:t>can be seen that </a:t>
            </a:r>
            <a:r>
              <a:rPr lang="en-GB" sz="1800" i="1" dirty="0" err="1">
                <a:solidFill>
                  <a:srgbClr val="000000"/>
                </a:solidFill>
              </a:rPr>
              <a:t>Dipankar</a:t>
            </a:r>
            <a:r>
              <a:rPr lang="en-GB" sz="1800" i="1" dirty="0">
                <a:solidFill>
                  <a:srgbClr val="000000"/>
                </a:solidFill>
              </a:rPr>
              <a:t> Das and </a:t>
            </a:r>
            <a:r>
              <a:rPr lang="en-GB" sz="1800" i="1" dirty="0" err="1">
                <a:solidFill>
                  <a:srgbClr val="000000"/>
                </a:solidFill>
              </a:rPr>
              <a:t>Shivaji</a:t>
            </a:r>
            <a:r>
              <a:rPr lang="en-GB" sz="1800" i="1" dirty="0">
                <a:solidFill>
                  <a:srgbClr val="000000"/>
                </a:solidFill>
              </a:rPr>
              <a:t> </a:t>
            </a:r>
            <a:r>
              <a:rPr lang="en-GB" sz="1800" i="1" dirty="0" err="1">
                <a:solidFill>
                  <a:srgbClr val="000000"/>
                </a:solidFill>
              </a:rPr>
              <a:t>Bandyopadhyay</a:t>
            </a:r>
            <a:r>
              <a:rPr lang="en-GB" sz="1800" i="1" dirty="0">
                <a:solidFill>
                  <a:srgbClr val="000000"/>
                </a:solidFill>
              </a:rPr>
              <a:t> [4] operate a machine learning approach using Conditional Random Field (CRF</a:t>
            </a:r>
            <a:r>
              <a:rPr lang="en-GB" sz="1800" i="1" dirty="0" smtClean="0">
                <a:solidFill>
                  <a:srgbClr val="000000"/>
                </a:solidFill>
              </a:rPr>
              <a:t>) which is a 2 step method with a high accuracy of 87.65%</a:t>
            </a:r>
            <a:r>
              <a:rPr lang="en-US" sz="1800" b="0" i="1" u="none" strike="noStrike" baseline="0" dirty="0" smtClean="0">
                <a:solidFill>
                  <a:srgbClr val="000000"/>
                </a:solidFill>
              </a:rPr>
              <a:t>.</a:t>
            </a:r>
            <a:r>
              <a:rPr lang="en-US" sz="1800" i="1" dirty="0"/>
              <a:t> </a:t>
            </a:r>
            <a:r>
              <a:rPr lang="en-US" sz="1800" i="1" dirty="0" smtClean="0"/>
              <a:t>It </a:t>
            </a:r>
            <a:r>
              <a:rPr lang="en-US" sz="1800" i="1" dirty="0"/>
              <a:t>is limited by the Synonyms set (</a:t>
            </a:r>
            <a:r>
              <a:rPr lang="en-US" sz="1800" i="1" dirty="0" err="1"/>
              <a:t>SynSet</a:t>
            </a:r>
            <a:r>
              <a:rPr lang="en-US" sz="1800" i="1" dirty="0"/>
              <a:t>) in the Affect list. This model failed to consider words that do not exist in the said </a:t>
            </a:r>
            <a:r>
              <a:rPr lang="en-US" sz="1800" i="1" dirty="0" smtClean="0"/>
              <a:t>list.</a:t>
            </a:r>
          </a:p>
          <a:p>
            <a:pPr marL="0" indent="0" algn="just">
              <a:buNone/>
            </a:pPr>
            <a:r>
              <a:rPr lang="en-US" sz="1800" i="1" dirty="0" smtClean="0"/>
              <a:t>The </a:t>
            </a:r>
            <a:r>
              <a:rPr lang="en-US" sz="1800" i="1" dirty="0"/>
              <a:t>scholars in Paper [5] do an experimental analysis of different approaches to tackle the problem of sentence-level emotion </a:t>
            </a:r>
            <a:r>
              <a:rPr lang="en-US" sz="1800" i="1" dirty="0" smtClean="0"/>
              <a:t>tagging. </a:t>
            </a:r>
            <a:r>
              <a:rPr lang="en-US" sz="1800" i="1" dirty="0"/>
              <a:t>They use five approaches, which include four knowledge-based ideas and one corpus-based idea. </a:t>
            </a:r>
            <a:endParaRPr lang="en-US" sz="1800" i="1" dirty="0" smtClean="0"/>
          </a:p>
          <a:p>
            <a:pPr marL="0" indent="0" algn="just">
              <a:buNone/>
            </a:pPr>
            <a:r>
              <a:rPr lang="en-US" sz="1800" i="1" dirty="0" smtClean="0"/>
              <a:t>this </a:t>
            </a:r>
            <a:r>
              <a:rPr lang="en-US" sz="1800" i="1" dirty="0"/>
              <a:t>paper [5] uses a machine-learning classifier, Naive Bayes that is trained on random social experiment </a:t>
            </a:r>
            <a:r>
              <a:rPr lang="en-US" sz="1800" i="1" dirty="0" smtClean="0"/>
              <a:t>videos to </a:t>
            </a:r>
            <a:r>
              <a:rPr lang="en-US" sz="1800" i="1" dirty="0"/>
              <a:t>incorporate emotion in a labeled data set. This approach is more practical and has been employed similarly in our model. </a:t>
            </a:r>
            <a:endParaRPr lang="en-US" sz="1800" i="1" dirty="0">
              <a:solidFill>
                <a:schemeClr val="tx1"/>
              </a:solidFill>
            </a:endParaRPr>
          </a:p>
        </p:txBody>
      </p:sp>
    </p:spTree>
    <p:extLst>
      <p:ext uri="{BB962C8B-B14F-4D97-AF65-F5344CB8AC3E}">
        <p14:creationId xmlns:p14="http://schemas.microsoft.com/office/powerpoint/2010/main" val="2603661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20373" y="579982"/>
            <a:ext cx="7254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Background</a:t>
            </a:r>
            <a:endParaRPr lang="en-US" sz="2600" b="1" dirty="0">
              <a:solidFill>
                <a:schemeClr val="tx1"/>
              </a:solidFill>
            </a:endParaRPr>
          </a:p>
        </p:txBody>
      </p:sp>
      <p:sp>
        <p:nvSpPr>
          <p:cNvPr id="5" name="Subtitle 2"/>
          <p:cNvSpPr txBox="1">
            <a:spLocks/>
          </p:cNvSpPr>
          <p:nvPr/>
        </p:nvSpPr>
        <p:spPr>
          <a:xfrm>
            <a:off x="335494" y="1483249"/>
            <a:ext cx="7754112" cy="485828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i="1" u="none" strike="noStrike" baseline="0" dirty="0">
                <a:solidFill>
                  <a:srgbClr val="000000"/>
                </a:solidFill>
              </a:rPr>
              <a:t>Emotion can be classified into several static classifications like happiness, sadness, disgust, anger, fear, and surprise. It can be further improved by combining the </a:t>
            </a:r>
            <a:r>
              <a:rPr lang="en-US" sz="1800" b="0" i="1" u="none" strike="noStrike" baseline="0" dirty="0" smtClean="0">
                <a:solidFill>
                  <a:srgbClr val="000000"/>
                </a:solidFill>
              </a:rPr>
              <a:t>image</a:t>
            </a:r>
            <a:r>
              <a:rPr lang="en-US" sz="1800" i="1" dirty="0">
                <a:solidFill>
                  <a:srgbClr val="000000"/>
                </a:solidFill>
              </a:rPr>
              <a:t> </a:t>
            </a:r>
            <a:r>
              <a:rPr lang="en-US" sz="1800" i="1" dirty="0" smtClean="0">
                <a:solidFill>
                  <a:srgbClr val="000000"/>
                </a:solidFill>
              </a:rPr>
              <a:t>&amp;</a:t>
            </a:r>
            <a:r>
              <a:rPr lang="en-US" sz="1800" b="0" i="1" u="none" strike="noStrike" baseline="0" dirty="0" smtClean="0">
                <a:solidFill>
                  <a:srgbClr val="000000"/>
                </a:solidFill>
              </a:rPr>
              <a:t> voice</a:t>
            </a:r>
            <a:r>
              <a:rPr lang="en-US" sz="1800" b="0" i="1" u="none" strike="noStrike" dirty="0" smtClean="0">
                <a:solidFill>
                  <a:srgbClr val="000000"/>
                </a:solidFill>
              </a:rPr>
              <a:t> </a:t>
            </a:r>
            <a:r>
              <a:rPr lang="en-US" sz="1800" b="0" i="1" u="none" strike="noStrike" baseline="0" dirty="0" smtClean="0">
                <a:solidFill>
                  <a:srgbClr val="000000"/>
                </a:solidFill>
              </a:rPr>
              <a:t>data</a:t>
            </a:r>
            <a:r>
              <a:rPr lang="en-US" sz="1800" b="0" i="1" u="none" strike="noStrike" baseline="0" dirty="0">
                <a:solidFill>
                  <a:srgbClr val="000000"/>
                </a:solidFill>
              </a:rPr>
              <a:t>.</a:t>
            </a:r>
            <a:endParaRPr lang="en-US" sz="1800" i="1" dirty="0">
              <a:solidFill>
                <a:schemeClr val="tx1"/>
              </a:solidFill>
            </a:endParaRPr>
          </a:p>
          <a:p>
            <a:pPr marL="0" indent="0">
              <a:buNone/>
            </a:pPr>
            <a:r>
              <a:rPr lang="en-US" sz="1800" b="1" i="1" u="sng" strike="noStrike" baseline="0" dirty="0" smtClean="0">
                <a:solidFill>
                  <a:srgbClr val="000000"/>
                </a:solidFill>
              </a:rPr>
              <a:t>Convolutional Neural Network: </a:t>
            </a:r>
            <a:r>
              <a:rPr lang="en-US" sz="1800" b="0" i="1" u="none" strike="noStrike" baseline="0" dirty="0">
                <a:solidFill>
                  <a:srgbClr val="000000"/>
                </a:solidFill>
              </a:rPr>
              <a:t>CNN model mainly contains 3 different substructures, which includes: convolutional layers, pooling layers, fully connected layers.</a:t>
            </a:r>
            <a:endParaRPr lang="en-US" sz="1800" i="1" u="sng" dirty="0">
              <a:solidFill>
                <a:schemeClr val="tx1"/>
              </a:solidFill>
            </a:endParaRPr>
          </a:p>
        </p:txBody>
      </p:sp>
      <p:pic>
        <p:nvPicPr>
          <p:cNvPr id="4" name="Picture 3">
            <a:extLst>
              <a:ext uri="{FF2B5EF4-FFF2-40B4-BE49-F238E27FC236}">
                <a16:creationId xmlns="" xmlns:a16="http://schemas.microsoft.com/office/drawing/2014/main" id="{398460DE-BA20-405D-A792-2DEACC581179}"/>
              </a:ext>
            </a:extLst>
          </p:cNvPr>
          <p:cNvPicPr>
            <a:picLocks noChangeAspect="1"/>
          </p:cNvPicPr>
          <p:nvPr/>
        </p:nvPicPr>
        <p:blipFill>
          <a:blip r:embed="rId2"/>
          <a:stretch>
            <a:fillRect/>
          </a:stretch>
        </p:blipFill>
        <p:spPr>
          <a:xfrm>
            <a:off x="1579496" y="3584123"/>
            <a:ext cx="4762038" cy="2053369"/>
          </a:xfrm>
          <a:prstGeom prst="rect">
            <a:avLst/>
          </a:prstGeom>
        </p:spPr>
      </p:pic>
    </p:spTree>
    <p:extLst>
      <p:ext uri="{BB962C8B-B14F-4D97-AF65-F5344CB8AC3E}">
        <p14:creationId xmlns:p14="http://schemas.microsoft.com/office/powerpoint/2010/main" val="371635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20373" y="579982"/>
            <a:ext cx="7254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Background (</a:t>
            </a:r>
            <a:r>
              <a:rPr lang="en-US" sz="2600" b="1" dirty="0">
                <a:solidFill>
                  <a:schemeClr val="tx1"/>
                </a:solidFill>
              </a:rPr>
              <a:t>cont’d)</a:t>
            </a:r>
          </a:p>
          <a:p>
            <a:pPr marL="0" indent="0">
              <a:buNone/>
            </a:pPr>
            <a:endParaRPr lang="en-US" sz="2600" b="1" dirty="0">
              <a:solidFill>
                <a:schemeClr val="tx1"/>
              </a:solidFill>
            </a:endParaRPr>
          </a:p>
        </p:txBody>
      </p:sp>
      <p:sp>
        <p:nvSpPr>
          <p:cNvPr id="5" name="Subtitle 2"/>
          <p:cNvSpPr txBox="1">
            <a:spLocks/>
          </p:cNvSpPr>
          <p:nvPr/>
        </p:nvSpPr>
        <p:spPr>
          <a:xfrm>
            <a:off x="335494" y="1483249"/>
            <a:ext cx="7754112" cy="485828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strike="noStrike" baseline="0" dirty="0">
                <a:solidFill>
                  <a:srgbClr val="000000"/>
                </a:solidFill>
              </a:rPr>
              <a:t>The issues with conventional method: </a:t>
            </a:r>
            <a:r>
              <a:rPr lang="en-US" sz="1800" b="0" i="1" u="none" strike="noStrike" baseline="0" dirty="0">
                <a:solidFill>
                  <a:srgbClr val="000000"/>
                </a:solidFill>
              </a:rPr>
              <a:t>Classification of facial expression can sometimes be difficult, surprisingly for humans also. It is shown on several researches that people might recognize different emotions for the same facial expression.</a:t>
            </a:r>
          </a:p>
          <a:p>
            <a:pPr marL="0" indent="0">
              <a:buNone/>
            </a:pPr>
            <a:r>
              <a:rPr lang="en-US" sz="1800" b="1" i="1" u="sng" strike="noStrike" baseline="0" dirty="0">
                <a:solidFill>
                  <a:srgbClr val="000000"/>
                </a:solidFill>
              </a:rPr>
              <a:t>Technical challenges: </a:t>
            </a:r>
          </a:p>
          <a:p>
            <a:r>
              <a:rPr lang="en-US" sz="1800" i="1" u="none" strike="noStrike" baseline="0" dirty="0">
                <a:solidFill>
                  <a:srgbClr val="000000"/>
                </a:solidFill>
              </a:rPr>
              <a:t>The distance between features</a:t>
            </a:r>
          </a:p>
          <a:p>
            <a:r>
              <a:rPr lang="en-US" sz="1800" i="1" dirty="0">
                <a:solidFill>
                  <a:srgbClr val="000000"/>
                </a:solidFill>
              </a:rPr>
              <a:t>Feature Size</a:t>
            </a:r>
          </a:p>
          <a:p>
            <a:r>
              <a:rPr lang="en-US" sz="1800" i="1" dirty="0">
                <a:solidFill>
                  <a:srgbClr val="000000"/>
                </a:solidFill>
              </a:rPr>
              <a:t>Skin Color</a:t>
            </a:r>
          </a:p>
          <a:p>
            <a:r>
              <a:rPr lang="en-US" sz="1800" i="1" u="none" strike="noStrike" baseline="0" dirty="0">
                <a:solidFill>
                  <a:srgbClr val="000000"/>
                </a:solidFill>
              </a:rPr>
              <a:t>Face occlusion and lighting issues </a:t>
            </a:r>
          </a:p>
          <a:p>
            <a:r>
              <a:rPr lang="en-US" sz="1800" i="1" u="none" strike="noStrike" baseline="0" dirty="0">
                <a:solidFill>
                  <a:srgbClr val="000000"/>
                </a:solidFill>
              </a:rPr>
              <a:t>Recognizing incomplete emotions</a:t>
            </a:r>
            <a:endParaRPr lang="en-US" sz="1800" i="1" dirty="0">
              <a:solidFill>
                <a:srgbClr val="000000"/>
              </a:solidFill>
            </a:endParaRPr>
          </a:p>
        </p:txBody>
      </p:sp>
    </p:spTree>
    <p:extLst>
      <p:ext uri="{BB962C8B-B14F-4D97-AF65-F5344CB8AC3E}">
        <p14:creationId xmlns:p14="http://schemas.microsoft.com/office/powerpoint/2010/main" val="1690549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1588756"/>
            <a:ext cx="7754112" cy="128370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1800" i="1" dirty="0">
              <a:solidFill>
                <a:schemeClr val="tx1"/>
              </a:solidFill>
            </a:endParaRPr>
          </a:p>
          <a:p>
            <a:pPr marL="0" indent="0">
              <a:buNone/>
            </a:pPr>
            <a:endParaRPr lang="en-US" sz="1800" i="1" dirty="0">
              <a:solidFill>
                <a:schemeClr val="tx1"/>
              </a:solidFill>
            </a:endParaRPr>
          </a:p>
          <a:p>
            <a:pPr marL="0" indent="0">
              <a:buNone/>
            </a:pPr>
            <a:endParaRPr lang="en-US" sz="1800" i="1" dirty="0">
              <a:solidFill>
                <a:schemeClr val="tx1"/>
              </a:solidFill>
            </a:endParaRPr>
          </a:p>
        </p:txBody>
      </p:sp>
      <p:sp>
        <p:nvSpPr>
          <p:cNvPr id="3"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a:t>
            </a:r>
            <a:r>
              <a:rPr lang="en-US" sz="2600" b="1" dirty="0">
                <a:solidFill>
                  <a:schemeClr val="tx1"/>
                </a:solidFill>
              </a:rPr>
              <a:t>Objectives</a:t>
            </a:r>
            <a:endParaRPr lang="en-US" sz="2600" b="1" dirty="0">
              <a:solidFill>
                <a:schemeClr val="tx1"/>
              </a:solidFill>
            </a:endParaRPr>
          </a:p>
          <a:p>
            <a:pPr marL="0" indent="0">
              <a:buNone/>
            </a:pPr>
            <a:endParaRPr lang="en-US" sz="2600" b="1" dirty="0">
              <a:solidFill>
                <a:schemeClr val="tx1"/>
              </a:solidFill>
            </a:endParaRPr>
          </a:p>
        </p:txBody>
      </p:sp>
      <p:sp>
        <p:nvSpPr>
          <p:cNvPr id="4" name="TextBox 3"/>
          <p:cNvSpPr txBox="1"/>
          <p:nvPr/>
        </p:nvSpPr>
        <p:spPr>
          <a:xfrm>
            <a:off x="335494" y="1978925"/>
            <a:ext cx="8549199" cy="3139321"/>
          </a:xfrm>
          <a:prstGeom prst="rect">
            <a:avLst/>
          </a:prstGeom>
          <a:noFill/>
        </p:spPr>
        <p:txBody>
          <a:bodyPr wrap="square" rtlCol="0">
            <a:spAutoFit/>
          </a:bodyPr>
          <a:lstStyle/>
          <a:p>
            <a:pPr marL="285750" indent="-285750">
              <a:buFont typeface="Arial" pitchFamily="34" charset="0"/>
              <a:buChar char="•"/>
            </a:pPr>
            <a:r>
              <a:rPr lang="en-US" i="1" dirty="0" smtClean="0"/>
              <a:t>To extract data from video for Recognizing sentiment</a:t>
            </a:r>
          </a:p>
          <a:p>
            <a:pPr marL="742950" lvl="1" indent="-285750">
              <a:buFont typeface="Arial" pitchFamily="34" charset="0"/>
              <a:buChar char="•"/>
            </a:pPr>
            <a:r>
              <a:rPr lang="en-US" i="1" dirty="0" smtClean="0"/>
              <a:t>Extract Every frames</a:t>
            </a:r>
          </a:p>
          <a:p>
            <a:pPr marL="742950" lvl="1" indent="-285750">
              <a:buFont typeface="Arial" pitchFamily="34" charset="0"/>
              <a:buChar char="•"/>
            </a:pPr>
            <a:r>
              <a:rPr lang="en-US" i="1" dirty="0" smtClean="0"/>
              <a:t>Extract Proper subtitle of the whole Video</a:t>
            </a:r>
          </a:p>
          <a:p>
            <a:pPr lvl="1"/>
            <a:endParaRPr lang="en-US" i="1" dirty="0" smtClean="0"/>
          </a:p>
          <a:p>
            <a:pPr marL="285750" indent="-285750">
              <a:buFont typeface="Arial" pitchFamily="34" charset="0"/>
              <a:buChar char="•"/>
            </a:pPr>
            <a:r>
              <a:rPr lang="en-US" i="1" dirty="0" smtClean="0"/>
              <a:t>To recognize Emotion from video and audio individually</a:t>
            </a:r>
          </a:p>
          <a:p>
            <a:pPr marL="742950" lvl="1" indent="-285750">
              <a:buFont typeface="Arial" pitchFamily="34" charset="0"/>
              <a:buChar char="•"/>
            </a:pPr>
            <a:r>
              <a:rPr lang="en-US" i="1" dirty="0" smtClean="0"/>
              <a:t>Recognize emotions of every frames of the video</a:t>
            </a:r>
          </a:p>
          <a:p>
            <a:pPr marL="742950" lvl="1" indent="-285750">
              <a:buFont typeface="Arial" pitchFamily="34" charset="0"/>
              <a:buChar char="•"/>
            </a:pPr>
            <a:r>
              <a:rPr lang="en-US" i="1" dirty="0" smtClean="0"/>
              <a:t>Recognize emotions from the extracted context of the speech</a:t>
            </a:r>
          </a:p>
          <a:p>
            <a:pPr lvl="1"/>
            <a:r>
              <a:rPr lang="en-US" i="1" dirty="0" smtClean="0"/>
              <a:t> </a:t>
            </a:r>
          </a:p>
          <a:p>
            <a:pPr marL="285750" indent="-285750">
              <a:buFont typeface="Arial" pitchFamily="34" charset="0"/>
              <a:buChar char="•"/>
            </a:pPr>
            <a:r>
              <a:rPr lang="en-US" i="1" dirty="0" smtClean="0"/>
              <a:t>To merge both results</a:t>
            </a:r>
          </a:p>
          <a:p>
            <a:pPr marL="285750" indent="-285750">
              <a:buFont typeface="Arial" pitchFamily="34" charset="0"/>
              <a:buChar char="•"/>
            </a:pPr>
            <a:endParaRPr lang="en-US" i="1" dirty="0" smtClean="0"/>
          </a:p>
          <a:p>
            <a:pPr marL="285750" indent="-285750">
              <a:buFont typeface="Arial" pitchFamily="34" charset="0"/>
              <a:buChar char="•"/>
            </a:pPr>
            <a:endParaRPr lang="en-US" i="1" dirty="0"/>
          </a:p>
        </p:txBody>
      </p:sp>
    </p:spTree>
    <p:extLst>
      <p:ext uri="{BB962C8B-B14F-4D97-AF65-F5344CB8AC3E}">
        <p14:creationId xmlns:p14="http://schemas.microsoft.com/office/powerpoint/2010/main" val="3716353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3" y="1209456"/>
            <a:ext cx="8644733" cy="5546186"/>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dirty="0">
                <a:solidFill>
                  <a:schemeClr val="tx1"/>
                </a:solidFill>
              </a:rPr>
              <a:t>Work Flow:</a:t>
            </a:r>
          </a:p>
          <a:p>
            <a:pPr marL="0" indent="0">
              <a:buNone/>
            </a:pPr>
            <a:endParaRPr lang="en-US" sz="1800" b="1" i="1" u="sng" dirty="0">
              <a:solidFill>
                <a:schemeClr val="tx1"/>
              </a:solidFill>
            </a:endParaRPr>
          </a:p>
          <a:p>
            <a:pPr marL="0" indent="0">
              <a:buNone/>
            </a:pPr>
            <a:endParaRPr lang="en-US" sz="1800" b="1" i="1" u="sng" dirty="0">
              <a:solidFill>
                <a:schemeClr val="tx1"/>
              </a:solidFill>
            </a:endParaRPr>
          </a:p>
          <a:p>
            <a:pPr marL="0" indent="0">
              <a:buNone/>
            </a:pPr>
            <a:endParaRPr lang="en-US" sz="1800" b="1" i="1" u="sng" dirty="0">
              <a:solidFill>
                <a:schemeClr val="tx1"/>
              </a:solidFill>
            </a:endParaRPr>
          </a:p>
          <a:p>
            <a:pPr marL="0" indent="0">
              <a:buNone/>
            </a:pPr>
            <a:r>
              <a:rPr lang="en-US" sz="1800" b="1" i="1" u="sng" dirty="0">
                <a:solidFill>
                  <a:schemeClr val="tx1"/>
                </a:solidFill>
              </a:rPr>
              <a:t> </a:t>
            </a:r>
          </a:p>
        </p:txBody>
      </p:sp>
      <p:sp>
        <p:nvSpPr>
          <p:cNvPr id="4" name="Subtitle 2"/>
          <p:cNvSpPr txBox="1">
            <a:spLocks/>
          </p:cNvSpPr>
          <p:nvPr/>
        </p:nvSpPr>
        <p:spPr>
          <a:xfrm>
            <a:off x="335494" y="595099"/>
            <a:ext cx="3610904"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a:t>
            </a:r>
          </a:p>
          <a:p>
            <a:pPr marL="0" indent="0">
              <a:buNone/>
            </a:pPr>
            <a:endParaRPr lang="en-US" sz="2600" b="1" dirty="0">
              <a:solidFill>
                <a:schemeClr val="tx1"/>
              </a:solidFill>
            </a:endParaRPr>
          </a:p>
        </p:txBody>
      </p:sp>
      <p:pic>
        <p:nvPicPr>
          <p:cNvPr id="5" name="Picture 4">
            <a:extLst>
              <a:ext uri="{FF2B5EF4-FFF2-40B4-BE49-F238E27FC236}">
                <a16:creationId xmlns="" xmlns:a16="http://schemas.microsoft.com/office/drawing/2014/main" id="{43FFE1AA-ECB8-41D0-A986-3E12F7D04B54}"/>
              </a:ext>
            </a:extLst>
          </p:cNvPr>
          <p:cNvPicPr>
            <a:picLocks noChangeAspect="1"/>
          </p:cNvPicPr>
          <p:nvPr/>
        </p:nvPicPr>
        <p:blipFill>
          <a:blip r:embed="rId2"/>
          <a:stretch>
            <a:fillRect/>
          </a:stretch>
        </p:blipFill>
        <p:spPr>
          <a:xfrm>
            <a:off x="814569" y="1712740"/>
            <a:ext cx="3953934" cy="4242814"/>
          </a:xfrm>
          <a:prstGeom prst="rect">
            <a:avLst/>
          </a:prstGeom>
        </p:spPr>
      </p:pic>
      <p:pic>
        <p:nvPicPr>
          <p:cNvPr id="6" name="Picture 5"/>
          <p:cNvPicPr/>
          <p:nvPr/>
        </p:nvPicPr>
        <p:blipFill>
          <a:blip r:embed="rId3"/>
          <a:stretch>
            <a:fillRect/>
          </a:stretch>
        </p:blipFill>
        <p:spPr>
          <a:xfrm>
            <a:off x="5247578" y="1712740"/>
            <a:ext cx="3417845" cy="4200281"/>
          </a:xfrm>
          <a:prstGeom prst="rect">
            <a:avLst/>
          </a:prstGeom>
        </p:spPr>
      </p:pic>
    </p:spTree>
    <p:extLst>
      <p:ext uri="{BB962C8B-B14F-4D97-AF65-F5344CB8AC3E}">
        <p14:creationId xmlns:p14="http://schemas.microsoft.com/office/powerpoint/2010/main" val="371635322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0" ma:contentTypeDescription="Create a new document." ma:contentTypeScope="" ma:versionID="b30f77e0f06e4123cf78c8237848f67e">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C32299-1700-4225-94F0-74D2E6557695}">
  <ds:schemaRef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CB1FCD02-4C4E-486A-8F8D-4A5CFE4AE6CF}">
  <ds:schemaRefs>
    <ds:schemaRef ds:uri="http://schemas.microsoft.com/sharepoint/v3/contenttype/forms"/>
  </ds:schemaRefs>
</ds:datastoreItem>
</file>

<file path=customXml/itemProps3.xml><?xml version="1.0" encoding="utf-8"?>
<ds:datastoreItem xmlns:ds="http://schemas.openxmlformats.org/officeDocument/2006/customXml" ds:itemID="{B434673D-0783-4EC0-8C5C-571A272ECC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252</TotalTime>
  <Words>2056</Words>
  <Application>Microsoft Office PowerPoint</Application>
  <PresentationFormat>On-screen Show (4:3)</PresentationFormat>
  <Paragraphs>173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Spectrum</vt:lpstr>
      <vt:lpstr>Sentence-Level Emotion Apprehension Through Facial Expression &amp; Speech Verification Analysis </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User</cp:lastModifiedBy>
  <cp:revision>29</cp:revision>
  <dcterms:created xsi:type="dcterms:W3CDTF">2018-12-10T17:20:29Z</dcterms:created>
  <dcterms:modified xsi:type="dcterms:W3CDTF">2021-02-23T09:03:09Z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