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  <p:sldId id="264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31E2F5-077F-466F-8167-1A4BB2643652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EB7F3B-E673-4F0D-A1EE-D97A4E6E0578}">
      <dgm:prSet phldrT="[Text]"/>
      <dgm:spPr/>
      <dgm:t>
        <a:bodyPr/>
        <a:lstStyle/>
        <a:p>
          <a:r>
            <a:rPr lang="en-US" dirty="0" smtClean="0"/>
            <a:t>Predict Better</a:t>
          </a:r>
          <a:endParaRPr lang="en-US" dirty="0"/>
        </a:p>
      </dgm:t>
    </dgm:pt>
    <dgm:pt modelId="{1B5BC4C4-3FA8-4674-A21E-9B6423FA154A}" type="parTrans" cxnId="{67E6BA9F-CA90-4678-AAC4-B1025FA9FFF9}">
      <dgm:prSet/>
      <dgm:spPr/>
      <dgm:t>
        <a:bodyPr/>
        <a:lstStyle/>
        <a:p>
          <a:endParaRPr lang="en-US"/>
        </a:p>
      </dgm:t>
    </dgm:pt>
    <dgm:pt modelId="{80460A07-2E74-4D41-8D3C-5A2FD8B8A74E}" type="sibTrans" cxnId="{67E6BA9F-CA90-4678-AAC4-B1025FA9FFF9}">
      <dgm:prSet/>
      <dgm:spPr/>
      <dgm:t>
        <a:bodyPr/>
        <a:lstStyle/>
        <a:p>
          <a:endParaRPr lang="en-US"/>
        </a:p>
      </dgm:t>
    </dgm:pt>
    <dgm:pt modelId="{EE4A971B-6562-4516-AB49-F340560D1738}">
      <dgm:prSet phldrT="[Text]"/>
      <dgm:spPr/>
      <dgm:t>
        <a:bodyPr/>
        <a:lstStyle/>
        <a:p>
          <a:r>
            <a:rPr lang="en-US" dirty="0" smtClean="0"/>
            <a:t>Lower Prices</a:t>
          </a:r>
          <a:endParaRPr lang="en-US" dirty="0"/>
        </a:p>
      </dgm:t>
    </dgm:pt>
    <dgm:pt modelId="{958F16D2-E25F-4ECF-BBB7-C9C6791388BC}" type="parTrans" cxnId="{A5C91C8A-7A3C-4F46-9DA9-30BA86447425}">
      <dgm:prSet/>
      <dgm:spPr/>
      <dgm:t>
        <a:bodyPr/>
        <a:lstStyle/>
        <a:p>
          <a:endParaRPr lang="en-US"/>
        </a:p>
      </dgm:t>
    </dgm:pt>
    <dgm:pt modelId="{4883DDDC-9909-4128-81DB-8E759CA6A745}" type="sibTrans" cxnId="{A5C91C8A-7A3C-4F46-9DA9-30BA86447425}">
      <dgm:prSet/>
      <dgm:spPr/>
      <dgm:t>
        <a:bodyPr/>
        <a:lstStyle/>
        <a:p>
          <a:endParaRPr lang="en-US"/>
        </a:p>
      </dgm:t>
    </dgm:pt>
    <dgm:pt modelId="{A24F0CC6-142E-407F-880D-1378BE633416}">
      <dgm:prSet phldrT="[Text]"/>
      <dgm:spPr/>
      <dgm:t>
        <a:bodyPr/>
        <a:lstStyle/>
        <a:p>
          <a:r>
            <a:rPr lang="en-US" dirty="0" smtClean="0"/>
            <a:t>Collect More Data</a:t>
          </a:r>
          <a:endParaRPr lang="en-US" dirty="0"/>
        </a:p>
      </dgm:t>
    </dgm:pt>
    <dgm:pt modelId="{C296C818-3109-4E38-94CA-6BFE9BD969E5}" type="parTrans" cxnId="{2FDBA7F8-3911-4C97-BB97-DE32FB6C05F2}">
      <dgm:prSet/>
      <dgm:spPr/>
      <dgm:t>
        <a:bodyPr/>
        <a:lstStyle/>
        <a:p>
          <a:endParaRPr lang="en-US"/>
        </a:p>
      </dgm:t>
    </dgm:pt>
    <dgm:pt modelId="{AF4488D7-7F7D-4EBB-85E1-BF306DB7E22F}" type="sibTrans" cxnId="{2FDBA7F8-3911-4C97-BB97-DE32FB6C05F2}">
      <dgm:prSet/>
      <dgm:spPr/>
      <dgm:t>
        <a:bodyPr/>
        <a:lstStyle/>
        <a:p>
          <a:endParaRPr lang="en-US"/>
        </a:p>
      </dgm:t>
    </dgm:pt>
    <dgm:pt modelId="{D81A360E-3C7F-4472-B269-E4332DB16E96}">
      <dgm:prSet phldrT="[Text]"/>
      <dgm:spPr/>
      <dgm:t>
        <a:bodyPr/>
        <a:lstStyle/>
        <a:p>
          <a:r>
            <a:rPr lang="en-US" dirty="0" smtClean="0"/>
            <a:t>Grow Users</a:t>
          </a:r>
          <a:endParaRPr lang="en-US" dirty="0"/>
        </a:p>
      </dgm:t>
    </dgm:pt>
    <dgm:pt modelId="{282E4DC9-EC9B-4305-BB10-FE9A5E59AA84}" type="parTrans" cxnId="{1DBC1C59-5167-47C4-8467-7DB329187EE1}">
      <dgm:prSet/>
      <dgm:spPr/>
      <dgm:t>
        <a:bodyPr/>
        <a:lstStyle/>
        <a:p>
          <a:endParaRPr lang="en-US"/>
        </a:p>
      </dgm:t>
    </dgm:pt>
    <dgm:pt modelId="{847CBDA9-A1C0-4EE0-87A0-7B73DFBFDE1B}" type="sibTrans" cxnId="{1DBC1C59-5167-47C4-8467-7DB329187EE1}">
      <dgm:prSet/>
      <dgm:spPr/>
      <dgm:t>
        <a:bodyPr/>
        <a:lstStyle/>
        <a:p>
          <a:endParaRPr lang="en-US"/>
        </a:p>
      </dgm:t>
    </dgm:pt>
    <dgm:pt modelId="{E2D0D4F2-97C7-41AC-A672-1B541B427AB1}" type="pres">
      <dgm:prSet presAssocID="{9B31E2F5-077F-466F-8167-1A4BB264365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8C4CD0-8640-49EE-8E7D-13EDB25AB963}" type="pres">
      <dgm:prSet presAssocID="{BFEB7F3B-E673-4F0D-A1EE-D97A4E6E057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E811E4-CEC1-4AD5-801A-1AC7513E5336}" type="pres">
      <dgm:prSet presAssocID="{BFEB7F3B-E673-4F0D-A1EE-D97A4E6E0578}" presName="spNode" presStyleCnt="0"/>
      <dgm:spPr/>
    </dgm:pt>
    <dgm:pt modelId="{AEF9E7F3-DDD7-4316-A3B0-0FC4749E3EBD}" type="pres">
      <dgm:prSet presAssocID="{80460A07-2E74-4D41-8D3C-5A2FD8B8A74E}" presName="sibTrans" presStyleLbl="sibTrans1D1" presStyleIdx="0" presStyleCnt="4"/>
      <dgm:spPr/>
      <dgm:t>
        <a:bodyPr/>
        <a:lstStyle/>
        <a:p>
          <a:endParaRPr lang="en-US"/>
        </a:p>
      </dgm:t>
    </dgm:pt>
    <dgm:pt modelId="{F5F22A57-4D5F-4308-94CA-92389980128B}" type="pres">
      <dgm:prSet presAssocID="{EE4A971B-6562-4516-AB49-F340560D173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3FC85E-C27F-4BF6-BC55-4968C0215D5F}" type="pres">
      <dgm:prSet presAssocID="{EE4A971B-6562-4516-AB49-F340560D1738}" presName="spNode" presStyleCnt="0"/>
      <dgm:spPr/>
    </dgm:pt>
    <dgm:pt modelId="{D0039AAA-D8EF-49F4-8075-CD6466646146}" type="pres">
      <dgm:prSet presAssocID="{4883DDDC-9909-4128-81DB-8E759CA6A745}" presName="sibTrans" presStyleLbl="sibTrans1D1" presStyleIdx="1" presStyleCnt="4"/>
      <dgm:spPr/>
      <dgm:t>
        <a:bodyPr/>
        <a:lstStyle/>
        <a:p>
          <a:endParaRPr lang="en-US"/>
        </a:p>
      </dgm:t>
    </dgm:pt>
    <dgm:pt modelId="{AC1BB5FB-F364-4C40-AECF-9A16F533A6AA}" type="pres">
      <dgm:prSet presAssocID="{D81A360E-3C7F-4472-B269-E4332DB16E9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F0197-DBFD-4DBC-BE4B-E755A2FEF98A}" type="pres">
      <dgm:prSet presAssocID="{D81A360E-3C7F-4472-B269-E4332DB16E96}" presName="spNode" presStyleCnt="0"/>
      <dgm:spPr/>
    </dgm:pt>
    <dgm:pt modelId="{184BB0B3-2D9D-438E-AE5B-4DBCC9A84AB9}" type="pres">
      <dgm:prSet presAssocID="{847CBDA9-A1C0-4EE0-87A0-7B73DFBFDE1B}" presName="sibTrans" presStyleLbl="sibTrans1D1" presStyleIdx="2" presStyleCnt="4"/>
      <dgm:spPr/>
      <dgm:t>
        <a:bodyPr/>
        <a:lstStyle/>
        <a:p>
          <a:endParaRPr lang="en-US"/>
        </a:p>
      </dgm:t>
    </dgm:pt>
    <dgm:pt modelId="{936F34D0-A418-4CBF-B97C-F9FC812536D6}" type="pres">
      <dgm:prSet presAssocID="{A24F0CC6-142E-407F-880D-1378BE63341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59E67-BE4A-43AA-ABBE-97FC6C98A0C4}" type="pres">
      <dgm:prSet presAssocID="{A24F0CC6-142E-407F-880D-1378BE633416}" presName="spNode" presStyleCnt="0"/>
      <dgm:spPr/>
    </dgm:pt>
    <dgm:pt modelId="{6524CDE3-A10E-490A-8F00-F61D61DA4965}" type="pres">
      <dgm:prSet presAssocID="{AF4488D7-7F7D-4EBB-85E1-BF306DB7E22F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575FB7D3-A540-46A6-B2C2-5E939C5F877F}" type="presOf" srcId="{A24F0CC6-142E-407F-880D-1378BE633416}" destId="{936F34D0-A418-4CBF-B97C-F9FC812536D6}" srcOrd="0" destOrd="0" presId="urn:microsoft.com/office/officeart/2005/8/layout/cycle5"/>
    <dgm:cxn modelId="{EE4010E2-3F5B-4415-BCB5-42AC40907559}" type="presOf" srcId="{4883DDDC-9909-4128-81DB-8E759CA6A745}" destId="{D0039AAA-D8EF-49F4-8075-CD6466646146}" srcOrd="0" destOrd="0" presId="urn:microsoft.com/office/officeart/2005/8/layout/cycle5"/>
    <dgm:cxn modelId="{15BCAFF9-8811-4431-B588-F2BD562C1D69}" type="presOf" srcId="{D81A360E-3C7F-4472-B269-E4332DB16E96}" destId="{AC1BB5FB-F364-4C40-AECF-9A16F533A6AA}" srcOrd="0" destOrd="0" presId="urn:microsoft.com/office/officeart/2005/8/layout/cycle5"/>
    <dgm:cxn modelId="{67E6BA9F-CA90-4678-AAC4-B1025FA9FFF9}" srcId="{9B31E2F5-077F-466F-8167-1A4BB2643652}" destId="{BFEB7F3B-E673-4F0D-A1EE-D97A4E6E0578}" srcOrd="0" destOrd="0" parTransId="{1B5BC4C4-3FA8-4674-A21E-9B6423FA154A}" sibTransId="{80460A07-2E74-4D41-8D3C-5A2FD8B8A74E}"/>
    <dgm:cxn modelId="{736E7A0A-1E6A-4F03-8392-2FF875B8EA88}" type="presOf" srcId="{AF4488D7-7F7D-4EBB-85E1-BF306DB7E22F}" destId="{6524CDE3-A10E-490A-8F00-F61D61DA4965}" srcOrd="0" destOrd="0" presId="urn:microsoft.com/office/officeart/2005/8/layout/cycle5"/>
    <dgm:cxn modelId="{52D00C54-6076-4DC4-AB4B-F936A3A0DD1B}" type="presOf" srcId="{9B31E2F5-077F-466F-8167-1A4BB2643652}" destId="{E2D0D4F2-97C7-41AC-A672-1B541B427AB1}" srcOrd="0" destOrd="0" presId="urn:microsoft.com/office/officeart/2005/8/layout/cycle5"/>
    <dgm:cxn modelId="{5BCE2555-FFC8-4F90-BB2D-3BCB31D5861B}" type="presOf" srcId="{80460A07-2E74-4D41-8D3C-5A2FD8B8A74E}" destId="{AEF9E7F3-DDD7-4316-A3B0-0FC4749E3EBD}" srcOrd="0" destOrd="0" presId="urn:microsoft.com/office/officeart/2005/8/layout/cycle5"/>
    <dgm:cxn modelId="{E0BBA495-5F71-4187-A622-D0B3F44CEFE2}" type="presOf" srcId="{EE4A971B-6562-4516-AB49-F340560D1738}" destId="{F5F22A57-4D5F-4308-94CA-92389980128B}" srcOrd="0" destOrd="0" presId="urn:microsoft.com/office/officeart/2005/8/layout/cycle5"/>
    <dgm:cxn modelId="{2FDBA7F8-3911-4C97-BB97-DE32FB6C05F2}" srcId="{9B31E2F5-077F-466F-8167-1A4BB2643652}" destId="{A24F0CC6-142E-407F-880D-1378BE633416}" srcOrd="3" destOrd="0" parTransId="{C296C818-3109-4E38-94CA-6BFE9BD969E5}" sibTransId="{AF4488D7-7F7D-4EBB-85E1-BF306DB7E22F}"/>
    <dgm:cxn modelId="{C0A006A3-C990-48B2-A6B8-1180F5DDFC4E}" type="presOf" srcId="{BFEB7F3B-E673-4F0D-A1EE-D97A4E6E0578}" destId="{638C4CD0-8640-49EE-8E7D-13EDB25AB963}" srcOrd="0" destOrd="0" presId="urn:microsoft.com/office/officeart/2005/8/layout/cycle5"/>
    <dgm:cxn modelId="{170A0813-F2FD-4D21-8FFC-70897505E2A4}" type="presOf" srcId="{847CBDA9-A1C0-4EE0-87A0-7B73DFBFDE1B}" destId="{184BB0B3-2D9D-438E-AE5B-4DBCC9A84AB9}" srcOrd="0" destOrd="0" presId="urn:microsoft.com/office/officeart/2005/8/layout/cycle5"/>
    <dgm:cxn modelId="{1DBC1C59-5167-47C4-8467-7DB329187EE1}" srcId="{9B31E2F5-077F-466F-8167-1A4BB2643652}" destId="{D81A360E-3C7F-4472-B269-E4332DB16E96}" srcOrd="2" destOrd="0" parTransId="{282E4DC9-EC9B-4305-BB10-FE9A5E59AA84}" sibTransId="{847CBDA9-A1C0-4EE0-87A0-7B73DFBFDE1B}"/>
    <dgm:cxn modelId="{A5C91C8A-7A3C-4F46-9DA9-30BA86447425}" srcId="{9B31E2F5-077F-466F-8167-1A4BB2643652}" destId="{EE4A971B-6562-4516-AB49-F340560D1738}" srcOrd="1" destOrd="0" parTransId="{958F16D2-E25F-4ECF-BBB7-C9C6791388BC}" sibTransId="{4883DDDC-9909-4128-81DB-8E759CA6A745}"/>
    <dgm:cxn modelId="{B33C2114-C31F-44F6-8BF8-3F877EA9D79C}" type="presParOf" srcId="{E2D0D4F2-97C7-41AC-A672-1B541B427AB1}" destId="{638C4CD0-8640-49EE-8E7D-13EDB25AB963}" srcOrd="0" destOrd="0" presId="urn:microsoft.com/office/officeart/2005/8/layout/cycle5"/>
    <dgm:cxn modelId="{1D693F87-5428-4426-923E-4D90BFDB57D9}" type="presParOf" srcId="{E2D0D4F2-97C7-41AC-A672-1B541B427AB1}" destId="{C5E811E4-CEC1-4AD5-801A-1AC7513E5336}" srcOrd="1" destOrd="0" presId="urn:microsoft.com/office/officeart/2005/8/layout/cycle5"/>
    <dgm:cxn modelId="{01EF2964-DB04-43C4-BD0E-740C53E7AF2C}" type="presParOf" srcId="{E2D0D4F2-97C7-41AC-A672-1B541B427AB1}" destId="{AEF9E7F3-DDD7-4316-A3B0-0FC4749E3EBD}" srcOrd="2" destOrd="0" presId="urn:microsoft.com/office/officeart/2005/8/layout/cycle5"/>
    <dgm:cxn modelId="{06DC5201-F3F0-4942-86B0-69624733603C}" type="presParOf" srcId="{E2D0D4F2-97C7-41AC-A672-1B541B427AB1}" destId="{F5F22A57-4D5F-4308-94CA-92389980128B}" srcOrd="3" destOrd="0" presId="urn:microsoft.com/office/officeart/2005/8/layout/cycle5"/>
    <dgm:cxn modelId="{D5B5F321-AA15-4476-BAD8-C5D3BA798A8D}" type="presParOf" srcId="{E2D0D4F2-97C7-41AC-A672-1B541B427AB1}" destId="{073FC85E-C27F-4BF6-BC55-4968C0215D5F}" srcOrd="4" destOrd="0" presId="urn:microsoft.com/office/officeart/2005/8/layout/cycle5"/>
    <dgm:cxn modelId="{8E93F4B8-B309-4A5A-9D16-F2D5FDE41449}" type="presParOf" srcId="{E2D0D4F2-97C7-41AC-A672-1B541B427AB1}" destId="{D0039AAA-D8EF-49F4-8075-CD6466646146}" srcOrd="5" destOrd="0" presId="urn:microsoft.com/office/officeart/2005/8/layout/cycle5"/>
    <dgm:cxn modelId="{03861AED-2DB6-4546-BE22-A52C473F63DC}" type="presParOf" srcId="{E2D0D4F2-97C7-41AC-A672-1B541B427AB1}" destId="{AC1BB5FB-F364-4C40-AECF-9A16F533A6AA}" srcOrd="6" destOrd="0" presId="urn:microsoft.com/office/officeart/2005/8/layout/cycle5"/>
    <dgm:cxn modelId="{371C91EE-5BFE-4B25-8C0A-8D30EF052C53}" type="presParOf" srcId="{E2D0D4F2-97C7-41AC-A672-1B541B427AB1}" destId="{3E4F0197-DBFD-4DBC-BE4B-E755A2FEF98A}" srcOrd="7" destOrd="0" presId="urn:microsoft.com/office/officeart/2005/8/layout/cycle5"/>
    <dgm:cxn modelId="{5587CFCE-F027-4EC3-8325-7C104AC7D254}" type="presParOf" srcId="{E2D0D4F2-97C7-41AC-A672-1B541B427AB1}" destId="{184BB0B3-2D9D-438E-AE5B-4DBCC9A84AB9}" srcOrd="8" destOrd="0" presId="urn:microsoft.com/office/officeart/2005/8/layout/cycle5"/>
    <dgm:cxn modelId="{B1923839-9AD6-40CC-A5CE-76F186D6DD83}" type="presParOf" srcId="{E2D0D4F2-97C7-41AC-A672-1B541B427AB1}" destId="{936F34D0-A418-4CBF-B97C-F9FC812536D6}" srcOrd="9" destOrd="0" presId="urn:microsoft.com/office/officeart/2005/8/layout/cycle5"/>
    <dgm:cxn modelId="{A9D4E3CA-7960-4645-93B0-74C6AAFA22B5}" type="presParOf" srcId="{E2D0D4F2-97C7-41AC-A672-1B541B427AB1}" destId="{84859E67-BE4A-43AA-ABBE-97FC6C98A0C4}" srcOrd="10" destOrd="0" presId="urn:microsoft.com/office/officeart/2005/8/layout/cycle5"/>
    <dgm:cxn modelId="{C214BDB9-F0FD-4F58-974E-B34416CD67DF}" type="presParOf" srcId="{E2D0D4F2-97C7-41AC-A672-1B541B427AB1}" destId="{6524CDE3-A10E-490A-8F00-F61D61DA4965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C4CD0-8640-49EE-8E7D-13EDB25AB963}">
      <dsp:nvSpPr>
        <dsp:cNvPr id="0" name=""/>
        <dsp:cNvSpPr/>
      </dsp:nvSpPr>
      <dsp:spPr>
        <a:xfrm>
          <a:off x="2448483" y="1196"/>
          <a:ext cx="1197830" cy="7785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Predict Better</a:t>
          </a:r>
          <a:endParaRPr lang="en-US" sz="1700" kern="1200" dirty="0"/>
        </a:p>
      </dsp:txBody>
      <dsp:txXfrm>
        <a:off x="2486491" y="39204"/>
        <a:ext cx="1121814" cy="702573"/>
      </dsp:txXfrm>
    </dsp:sp>
    <dsp:sp modelId="{AEF9E7F3-DDD7-4316-A3B0-0FC4749E3EBD}">
      <dsp:nvSpPr>
        <dsp:cNvPr id="0" name=""/>
        <dsp:cNvSpPr/>
      </dsp:nvSpPr>
      <dsp:spPr>
        <a:xfrm>
          <a:off x="1761966" y="390491"/>
          <a:ext cx="2570865" cy="2570865"/>
        </a:xfrm>
        <a:custGeom>
          <a:avLst/>
          <a:gdLst/>
          <a:ahLst/>
          <a:cxnLst/>
          <a:rect l="0" t="0" r="0" b="0"/>
          <a:pathLst>
            <a:path>
              <a:moveTo>
                <a:pt x="2049437" y="251685"/>
              </a:moveTo>
              <a:arcTo wR="1285432" hR="1285432" stAng="18388006" swAng="163245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22A57-4D5F-4308-94CA-92389980128B}">
      <dsp:nvSpPr>
        <dsp:cNvPr id="0" name=""/>
        <dsp:cNvSpPr/>
      </dsp:nvSpPr>
      <dsp:spPr>
        <a:xfrm>
          <a:off x="3733916" y="1286629"/>
          <a:ext cx="1197830" cy="7785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Lower Prices</a:t>
          </a:r>
          <a:endParaRPr lang="en-US" sz="1700" kern="1200" dirty="0"/>
        </a:p>
      </dsp:txBody>
      <dsp:txXfrm>
        <a:off x="3771924" y="1324637"/>
        <a:ext cx="1121814" cy="702573"/>
      </dsp:txXfrm>
    </dsp:sp>
    <dsp:sp modelId="{D0039AAA-D8EF-49F4-8075-CD6466646146}">
      <dsp:nvSpPr>
        <dsp:cNvPr id="0" name=""/>
        <dsp:cNvSpPr/>
      </dsp:nvSpPr>
      <dsp:spPr>
        <a:xfrm>
          <a:off x="1761966" y="390491"/>
          <a:ext cx="2570865" cy="2570865"/>
        </a:xfrm>
        <a:custGeom>
          <a:avLst/>
          <a:gdLst/>
          <a:ahLst/>
          <a:cxnLst/>
          <a:rect l="0" t="0" r="0" b="0"/>
          <a:pathLst>
            <a:path>
              <a:moveTo>
                <a:pt x="2437550" y="1855485"/>
              </a:moveTo>
              <a:arcTo wR="1285432" hR="1285432" stAng="1579536" swAng="163245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BB5FB-F364-4C40-AECF-9A16F533A6AA}">
      <dsp:nvSpPr>
        <dsp:cNvPr id="0" name=""/>
        <dsp:cNvSpPr/>
      </dsp:nvSpPr>
      <dsp:spPr>
        <a:xfrm>
          <a:off x="2448483" y="2572061"/>
          <a:ext cx="1197830" cy="7785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Grow Users</a:t>
          </a:r>
          <a:endParaRPr lang="en-US" sz="1700" kern="1200" dirty="0"/>
        </a:p>
      </dsp:txBody>
      <dsp:txXfrm>
        <a:off x="2486491" y="2610069"/>
        <a:ext cx="1121814" cy="702573"/>
      </dsp:txXfrm>
    </dsp:sp>
    <dsp:sp modelId="{184BB0B3-2D9D-438E-AE5B-4DBCC9A84AB9}">
      <dsp:nvSpPr>
        <dsp:cNvPr id="0" name=""/>
        <dsp:cNvSpPr/>
      </dsp:nvSpPr>
      <dsp:spPr>
        <a:xfrm>
          <a:off x="1761966" y="390491"/>
          <a:ext cx="2570865" cy="2570865"/>
        </a:xfrm>
        <a:custGeom>
          <a:avLst/>
          <a:gdLst/>
          <a:ahLst/>
          <a:cxnLst/>
          <a:rect l="0" t="0" r="0" b="0"/>
          <a:pathLst>
            <a:path>
              <a:moveTo>
                <a:pt x="521427" y="2319179"/>
              </a:moveTo>
              <a:arcTo wR="1285432" hR="1285432" stAng="7588006" swAng="163245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F34D0-A418-4CBF-B97C-F9FC812536D6}">
      <dsp:nvSpPr>
        <dsp:cNvPr id="0" name=""/>
        <dsp:cNvSpPr/>
      </dsp:nvSpPr>
      <dsp:spPr>
        <a:xfrm>
          <a:off x="1163051" y="1286629"/>
          <a:ext cx="1197830" cy="7785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Collect More Data</a:t>
          </a:r>
          <a:endParaRPr lang="en-US" sz="1700" kern="1200" dirty="0"/>
        </a:p>
      </dsp:txBody>
      <dsp:txXfrm>
        <a:off x="1201059" y="1324637"/>
        <a:ext cx="1121814" cy="702573"/>
      </dsp:txXfrm>
    </dsp:sp>
    <dsp:sp modelId="{6524CDE3-A10E-490A-8F00-F61D61DA4965}">
      <dsp:nvSpPr>
        <dsp:cNvPr id="0" name=""/>
        <dsp:cNvSpPr/>
      </dsp:nvSpPr>
      <dsp:spPr>
        <a:xfrm>
          <a:off x="1761966" y="390491"/>
          <a:ext cx="2570865" cy="2570865"/>
        </a:xfrm>
        <a:custGeom>
          <a:avLst/>
          <a:gdLst/>
          <a:ahLst/>
          <a:cxnLst/>
          <a:rect l="0" t="0" r="0" b="0"/>
          <a:pathLst>
            <a:path>
              <a:moveTo>
                <a:pt x="133314" y="715379"/>
              </a:moveTo>
              <a:arcTo wR="1285432" hR="1285432" stAng="12379536" swAng="163245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1FF5-3C2D-4F95-B708-B7BEDBA5099E}" type="datetimeFigureOut">
              <a:rPr lang="en-US" smtClean="0"/>
              <a:t>09-Jan-22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5845-0CC8-49E4-AB8F-2E8ACFD3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7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1FF5-3C2D-4F95-B708-B7BEDBA5099E}" type="datetimeFigureOut">
              <a:rPr lang="en-US" smtClean="0"/>
              <a:t>09-Jan-22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5845-0CC8-49E4-AB8F-2E8ACFD3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1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1FF5-3C2D-4F95-B708-B7BEDBA5099E}" type="datetimeFigureOut">
              <a:rPr lang="en-US" smtClean="0"/>
              <a:t>09-Jan-22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5845-0CC8-49E4-AB8F-2E8ACFD3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6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1FF5-3C2D-4F95-B708-B7BEDBA5099E}" type="datetimeFigureOut">
              <a:rPr lang="en-US" smtClean="0"/>
              <a:t>09-Jan-22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5845-0CC8-49E4-AB8F-2E8ACFD3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2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1FF5-3C2D-4F95-B708-B7BEDBA5099E}" type="datetimeFigureOut">
              <a:rPr lang="en-US" smtClean="0"/>
              <a:t>09-Jan-22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5845-0CC8-49E4-AB8F-2E8ACFD3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1FF5-3C2D-4F95-B708-B7BEDBA5099E}" type="datetimeFigureOut">
              <a:rPr lang="en-US" smtClean="0"/>
              <a:t>09-Jan-22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5845-0CC8-49E4-AB8F-2E8ACFD3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2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1FF5-3C2D-4F95-B708-B7BEDBA5099E}" type="datetimeFigureOut">
              <a:rPr lang="en-US" smtClean="0"/>
              <a:t>09-Jan-22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5845-0CC8-49E4-AB8F-2E8ACFD3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6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1FF5-3C2D-4F95-B708-B7BEDBA5099E}" type="datetimeFigureOut">
              <a:rPr lang="en-US" smtClean="0"/>
              <a:t>09-Jan-22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5845-0CC8-49E4-AB8F-2E8ACFD3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6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1FF5-3C2D-4F95-B708-B7BEDBA5099E}" type="datetimeFigureOut">
              <a:rPr lang="en-US" smtClean="0"/>
              <a:t>09-Jan-22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5845-0CC8-49E4-AB8F-2E8ACFD3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5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1FF5-3C2D-4F95-B708-B7BEDBA5099E}" type="datetimeFigureOut">
              <a:rPr lang="en-US" smtClean="0"/>
              <a:t>09-Jan-22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5845-0CC8-49E4-AB8F-2E8ACFD3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4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1FF5-3C2D-4F95-B708-B7BEDBA5099E}" type="datetimeFigureOut">
              <a:rPr lang="en-US" smtClean="0"/>
              <a:t>09-Jan-22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5845-0CC8-49E4-AB8F-2E8ACFD3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2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E1FF5-3C2D-4F95-B708-B7BEDBA5099E}" type="datetimeFigureOut">
              <a:rPr lang="en-US" smtClean="0"/>
              <a:t>09-Jan-22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75845-0CC8-49E4-AB8F-2E8ACFD31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8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Risk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Tuvia</a:t>
            </a:r>
            <a:r>
              <a:rPr lang="en-US" dirty="0" smtClean="0"/>
              <a:t> Newman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44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8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problem?</a:t>
            </a:r>
          </a:p>
          <a:p>
            <a:r>
              <a:rPr lang="en-US" dirty="0" smtClean="0"/>
              <a:t>How was it done until now?</a:t>
            </a:r>
          </a:p>
          <a:p>
            <a:r>
              <a:rPr lang="en-US" dirty="0" smtClean="0"/>
              <a:t>What is our solution?</a:t>
            </a:r>
          </a:p>
          <a:p>
            <a:r>
              <a:rPr lang="en-US" dirty="0" smtClean="0"/>
              <a:t>Long Term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11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problem?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589095" cy="48781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We want to accept and price policies in real-time. </a:t>
            </a:r>
          </a:p>
          <a:p>
            <a:pPr marL="0" indent="0">
              <a:buNone/>
            </a:pPr>
            <a:r>
              <a:rPr lang="en-US" b="1" dirty="0" smtClean="0"/>
              <a:t>But</a:t>
            </a:r>
            <a:r>
              <a:rPr lang="en-US" dirty="0" smtClean="0"/>
              <a:t> we don’t want to accept requests that are too risky.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Obstacles: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Needs to be completely automatic (No human intervention)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Need a mechanism for denial of risky policies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Interactions solely through Mobile App using automation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Machine Learning Model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will be focusing on Obstacle #2 &amp; Solution 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53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are trying to accept as many </a:t>
            </a:r>
            <a:r>
              <a:rPr lang="en-US" dirty="0" smtClean="0"/>
              <a:t>requests </a:t>
            </a:r>
            <a:r>
              <a:rPr lang="en-US" dirty="0"/>
              <a:t>as possible </a:t>
            </a:r>
            <a:r>
              <a:rPr lang="en-US" dirty="0" smtClean="0"/>
              <a:t>while </a:t>
            </a:r>
            <a:r>
              <a:rPr lang="en-US" dirty="0"/>
              <a:t>minimizing the amount of risky </a:t>
            </a:r>
            <a:r>
              <a:rPr lang="en-US" dirty="0" smtClean="0"/>
              <a:t>policies.  </a:t>
            </a:r>
          </a:p>
          <a:p>
            <a:pPr marL="0" indent="0">
              <a:buNone/>
            </a:pPr>
            <a:r>
              <a:rPr lang="en-US" dirty="0" smtClean="0"/>
              <a:t>In other words we are trying to minimize our claims ratio.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223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was it done until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insurance agent or company made you fill out forms and returned you an answer after reviewing all your documentation.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Problem with this format: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Time consuming (Takes both sides a lot of time)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Personnel consuming (Takes a lot of manpower for the company)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Missed opportunity to collect data (very few data points are collected on user)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1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Actuaries, Underwriters &amp; Risk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72280" cy="4650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Actuaries</a:t>
            </a:r>
            <a:r>
              <a:rPr lang="en-US" dirty="0" smtClean="0"/>
              <a:t> </a:t>
            </a:r>
            <a:r>
              <a:rPr lang="en-US" dirty="0"/>
              <a:t>assess insurance risk, creating </a:t>
            </a:r>
            <a:r>
              <a:rPr lang="en-US" b="1" dirty="0"/>
              <a:t>R</a:t>
            </a:r>
            <a:r>
              <a:rPr lang="en-US" b="1" dirty="0" smtClean="0"/>
              <a:t>isk </a:t>
            </a:r>
            <a:r>
              <a:rPr lang="en-US" b="1" dirty="0"/>
              <a:t>T</a:t>
            </a:r>
            <a:r>
              <a:rPr lang="en-US" b="1" dirty="0" smtClean="0"/>
              <a:t>ables</a:t>
            </a:r>
            <a:r>
              <a:rPr lang="en-US" dirty="0" smtClean="0"/>
              <a:t>. These tables break policies down into different risk classes based on similar characteristics. These tables are used by underwriters when making decisions about a policy.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Underwriters</a:t>
            </a:r>
            <a:r>
              <a:rPr lang="en-US" dirty="0" smtClean="0"/>
              <a:t> decide whether to accept a policy and if so what to charge for it. They do so consulting the risk tables built by Actuaries.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want to emulate all of these things when creating our model.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19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Building our model: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use a mechanism for creating many subgroups in our data and giving each of them a risk score.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do this many times, each time using different criteria for creating the subgroups.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This essentially gives us vast amounts of risk tables.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Real Time Prediction:</a:t>
            </a:r>
          </a:p>
          <a:p>
            <a:pPr marL="0" indent="0">
              <a:buNone/>
            </a:pPr>
            <a:r>
              <a:rPr lang="en-US" dirty="0" smtClean="0"/>
              <a:t>When we want to decide on a request we:</a:t>
            </a:r>
            <a:endParaRPr lang="en-US" u="sng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</a:t>
            </a:r>
            <a:r>
              <a:rPr lang="en-US" dirty="0" smtClean="0"/>
              <a:t>ook at all the subgroups our user belongs to and consult our risk tables to get the average risk that user presents.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this risk falls within our risk tolerance then we accept the request. If it falls outside of our risk tolerance, we deny the request.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74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Metrics that can be set by Product are:</a:t>
            </a:r>
          </a:p>
          <a:p>
            <a:pPr marL="0" indent="0">
              <a:buNone/>
            </a:pPr>
            <a:r>
              <a:rPr lang="en-US" b="1" dirty="0" smtClean="0"/>
              <a:t>Claims Ratio</a:t>
            </a:r>
            <a:r>
              <a:rPr lang="en-US" dirty="0" smtClean="0"/>
              <a:t>: We can set the expected claims ratio.</a:t>
            </a:r>
          </a:p>
          <a:p>
            <a:pPr marL="0" indent="0">
              <a:buNone/>
            </a:pPr>
            <a:r>
              <a:rPr lang="en-US" b="1" dirty="0" smtClean="0"/>
              <a:t>Tradeoff between accepting policies and risk</a:t>
            </a:r>
            <a:r>
              <a:rPr lang="en-US" dirty="0" smtClean="0"/>
              <a:t>: We can set how important it is for us to accept policies over how important it is to mitigate risk.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693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Term Strategy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28797300"/>
              </p:ext>
            </p:extLst>
          </p:nvPr>
        </p:nvGraphicFramePr>
        <p:xfrm>
          <a:off x="2632584" y="2262407"/>
          <a:ext cx="6094798" cy="3351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4274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462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Risk Model</vt:lpstr>
      <vt:lpstr>Overview</vt:lpstr>
      <vt:lpstr>What is the problem? </vt:lpstr>
      <vt:lpstr>Problem Formulation</vt:lpstr>
      <vt:lpstr>How was it done until now?</vt:lpstr>
      <vt:lpstr>Actuaries, Underwriters &amp; Risk Tables</vt:lpstr>
      <vt:lpstr>Our Solution</vt:lpstr>
      <vt:lpstr>Metrics</vt:lpstr>
      <vt:lpstr>Long Term Strategy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Tuvia Newman</dc:creator>
  <cp:lastModifiedBy>Tuvia Newman</cp:lastModifiedBy>
  <cp:revision>12</cp:revision>
  <dcterms:created xsi:type="dcterms:W3CDTF">2021-02-14T11:24:27Z</dcterms:created>
  <dcterms:modified xsi:type="dcterms:W3CDTF">2022-01-09T13:33:04Z</dcterms:modified>
</cp:coreProperties>
</file>