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8" r:id="rId10"/>
    <p:sldId id="263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Click to move the slide</a:t>
            </a: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3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3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3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5E3DA26-7F81-419A-ACF2-F43A49C2322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3609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8BD45DD-2875-41DA-A28A-EE9BA3C24A4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5989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In Slide Show mode, click the arrow to enter the PowerPoint Getting Started Center.</a:t>
            </a:r>
          </a:p>
        </p:txBody>
      </p:sp>
      <p:sp>
        <p:nvSpPr>
          <p:cNvPr id="18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F67B9B6-E4B9-4AD7-892C-8838F1D7FC4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6040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526896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323400" y="3544560"/>
            <a:ext cx="526896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3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0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8105040" y="240228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9886320" y="240228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323400" y="354456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8105040" y="354456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9886320" y="354456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323400" y="2402280"/>
            <a:ext cx="526896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526896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38080" y="2402280"/>
            <a:ext cx="4508280" cy="10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3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323400" y="2402280"/>
            <a:ext cx="526896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90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323400" y="3544560"/>
            <a:ext cx="526896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526896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323400" y="3544560"/>
            <a:ext cx="526896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3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90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8105040" y="240228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9886320" y="240228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323400" y="354456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8105040" y="354456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9886320" y="354456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323400" y="2402280"/>
            <a:ext cx="526896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526896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526896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838080" y="2402280"/>
            <a:ext cx="4508280" cy="10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3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90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323400" y="3544560"/>
            <a:ext cx="526896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526896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323400" y="3544560"/>
            <a:ext cx="526896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3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90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8105040" y="240228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9886320" y="240228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323400" y="354456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8105040" y="354456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9886320" y="354456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2402280"/>
            <a:ext cx="4508280" cy="10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3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90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323400" y="3544560"/>
            <a:ext cx="526896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0"/>
            <a:ext cx="12191760" cy="486612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838080" y="2061000"/>
            <a:ext cx="10515240" cy="238716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FFFFFF"/>
                </a:solidFill>
                <a:latin typeface="Segoe UI Light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3276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41E5274-D801-4C89-B35D-6B029C90FF00}" type="datetime1">
              <a:rPr lang="en-US" sz="1200" b="0" strike="noStrike" spc="-1">
                <a:solidFill>
                  <a:srgbClr val="8B8B8B"/>
                </a:solidFill>
                <a:latin typeface="Segoe UI"/>
              </a:rPr>
              <a:t>10/24/2019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64832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077320" y="6356520"/>
            <a:ext cx="3276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E522959-0449-46AE-90A5-0DDE04BECC57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0"/>
            <a:ext cx="12191760" cy="486612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Segoe U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3276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4E07532-5ACF-42E8-A88C-B388F4197A46}" type="datetime1">
              <a:rPr lang="en-US" sz="1200" b="0" strike="noStrike" spc="-1">
                <a:solidFill>
                  <a:srgbClr val="8B8B8B"/>
                </a:solidFill>
                <a:latin typeface="Segoe UI"/>
              </a:rPr>
              <a:t>10/24/2019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/>
          </p:nvPr>
        </p:nvSpPr>
        <p:spPr>
          <a:xfrm>
            <a:off x="464832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/>
          </p:nvPr>
        </p:nvSpPr>
        <p:spPr>
          <a:xfrm>
            <a:off x="8077320" y="6356520"/>
            <a:ext cx="3276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0BC2048-6E8F-4C8A-818A-6CF144F9147E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Click to edit the title text format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Segoe U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657040" y="1709640"/>
            <a:ext cx="6534720" cy="35748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D24726"/>
                </a:solidFill>
                <a:latin typeface="Segoe UI Light"/>
              </a:rPr>
              <a:t>Click to edit Master title style</a:t>
            </a:r>
            <a:endParaRPr lang="en-US" sz="4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323400" y="2402280"/>
            <a:ext cx="5268960" cy="2187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Bef>
                <a:spcPts val="839"/>
              </a:spcBef>
            </a:pPr>
            <a:r>
              <a:rPr lang="en-US" sz="2800" b="0" strike="noStrike" spc="-1">
                <a:solidFill>
                  <a:srgbClr val="FFFFFF"/>
                </a:solidFill>
                <a:latin typeface="Segoe UI Light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3276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B5889EB-2174-4A79-B72A-B67EB7F27D63}" type="datetime1">
              <a:rPr lang="en-US" sz="1200" b="0" strike="noStrike" spc="-1">
                <a:solidFill>
                  <a:srgbClr val="8B8B8B"/>
                </a:solidFill>
                <a:latin typeface="Segoe UI"/>
              </a:rPr>
              <a:t>10/24/2019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464832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8077320" y="6356520"/>
            <a:ext cx="3276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940F4FE-9A41-496E-96F1-EC6B0037A5C2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CustomShape 7"/>
          <p:cNvSpPr/>
          <p:nvPr/>
        </p:nvSpPr>
        <p:spPr>
          <a:xfrm>
            <a:off x="5657040" y="1709640"/>
            <a:ext cx="6534720" cy="35748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2061000"/>
            <a:ext cx="105152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FFFFFF"/>
                </a:solidFill>
                <a:latin typeface="Segoe UI Light"/>
              </a:rPr>
              <a:t>Scrum Management Tool</a:t>
            </a:r>
            <a:endParaRPr lang="en-US" sz="54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838080" y="5110560"/>
            <a:ext cx="6705360" cy="1137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  <a:spcBef>
                <a:spcPts val="601"/>
              </a:spcBef>
            </a:pPr>
            <a:r>
              <a:rPr lang="en-US" sz="2800" b="0" strike="noStrike" spc="-1">
                <a:solidFill>
                  <a:srgbClr val="D24726"/>
                </a:solidFill>
                <a:latin typeface="Segoe UI Light"/>
              </a:rPr>
              <a:t>610557 Munkhzorig Bayartosgt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601"/>
              </a:spcBef>
            </a:pPr>
            <a:r>
              <a:rPr lang="en-US" sz="2800" b="0" strike="noStrike" spc="-1">
                <a:solidFill>
                  <a:srgbClr val="D24726"/>
                </a:solidFill>
                <a:latin typeface="Segoe UI Light"/>
              </a:rPr>
              <a:t>610561 Tuvshintur Batzorig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601"/>
              </a:spcBef>
            </a:pPr>
            <a:r>
              <a:rPr lang="en-US" sz="2800" b="0" strike="noStrike" spc="-1">
                <a:solidFill>
                  <a:srgbClr val="D24726"/>
                </a:solidFill>
                <a:latin typeface="Segoe UI Light"/>
              </a:rPr>
              <a:t>610567 Davaaabayar Battogtokh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8077320" y="6356520"/>
            <a:ext cx="3276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77C5DDD-646A-4348-9F9B-E7790D735A5C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2897280" y="5844600"/>
            <a:ext cx="8659440" cy="93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r">
              <a:lnSpc>
                <a:spcPct val="150000"/>
              </a:lnSpc>
              <a:spcBef>
                <a:spcPts val="541"/>
              </a:spcBef>
            </a:pPr>
            <a:r>
              <a:rPr lang="en-US" sz="1800" b="0" strike="noStrike" spc="-1">
                <a:solidFill>
                  <a:srgbClr val="DD462F"/>
                </a:solidFill>
                <a:latin typeface="Segoe UI Light"/>
              </a:rPr>
              <a:t>MUM CS425-2019-10A-10D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8466120" y="6477480"/>
            <a:ext cx="2963520" cy="29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D24726"/>
                </a:solidFill>
                <a:latin typeface="Segoe UI"/>
              </a:rPr>
              <a:t>Maharishi University of Management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0"/>
            <a:ext cx="6095520" cy="76788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Segoe UI Light"/>
              </a:rPr>
              <a:t> Close project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8077320" y="6356520"/>
            <a:ext cx="3276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B19D8CC-7E3B-4B60-99F3-FD7806106384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67" name="Picture 6"/>
          <p:cNvPicPr/>
          <p:nvPr/>
        </p:nvPicPr>
        <p:blipFill>
          <a:blip r:embed="rId2"/>
          <a:stretch/>
        </p:blipFill>
        <p:spPr>
          <a:xfrm>
            <a:off x="2054160" y="1510920"/>
            <a:ext cx="8056800" cy="412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838080" y="2402280"/>
            <a:ext cx="4508280" cy="2187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600" b="1" spc="-1" dirty="0" smtClean="0">
                <a:solidFill>
                  <a:srgbClr val="D24726"/>
                </a:solidFill>
                <a:latin typeface="Segoe UI Light"/>
              </a:rPr>
              <a:t>Thank you</a:t>
            </a:r>
            <a:endParaRPr lang="en-US" sz="6600" b="1" strike="noStrike" spc="-1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6028200" y="2402280"/>
            <a:ext cx="5859000" cy="2187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839"/>
              </a:spcBef>
            </a:pPr>
            <a:r>
              <a:rPr lang="en-US" sz="2800" b="1" strike="noStrike" spc="-1">
                <a:solidFill>
                  <a:srgbClr val="FFFFFF"/>
                </a:solidFill>
                <a:latin typeface="Segoe UI Light"/>
              </a:rPr>
              <a:t>Get a little bit of better </a:t>
            </a:r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00000"/>
              </a:lnSpc>
              <a:spcBef>
                <a:spcPts val="839"/>
              </a:spcBef>
            </a:pPr>
            <a:r>
              <a:rPr lang="en-US" sz="2800" b="1" strike="noStrike" spc="-1">
                <a:solidFill>
                  <a:srgbClr val="FFFFFF"/>
                </a:solidFill>
                <a:latin typeface="Segoe UI Light"/>
              </a:rPr>
              <a:t>every single day.</a:t>
            </a:r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2897280" y="5844600"/>
            <a:ext cx="8659440" cy="93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r">
              <a:lnSpc>
                <a:spcPct val="150000"/>
              </a:lnSpc>
              <a:spcBef>
                <a:spcPts val="541"/>
              </a:spcBef>
            </a:pPr>
            <a:r>
              <a:rPr lang="en-US" sz="1800" b="0" strike="noStrike" spc="-1">
                <a:solidFill>
                  <a:srgbClr val="DD462F"/>
                </a:solidFill>
                <a:latin typeface="Segoe UI Light"/>
              </a:rPr>
              <a:t>MUM CS425-2019-10A-10D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8466120" y="6477480"/>
            <a:ext cx="2963520" cy="29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D24726"/>
                </a:solidFill>
                <a:latin typeface="Segoe UI"/>
              </a:rPr>
              <a:t>Maharishi University of Management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4" name="TextShape 5"/>
          <p:cNvSpPr txBox="1"/>
          <p:nvPr/>
        </p:nvSpPr>
        <p:spPr>
          <a:xfrm>
            <a:off x="0" y="6498000"/>
            <a:ext cx="837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93E28B0-8A89-458B-88C9-EE848AB550C5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324480" y="1563840"/>
            <a:ext cx="5090760" cy="555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840" indent="-28548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Segoe UI"/>
              </a:rPr>
              <a:t>For</a:t>
            </a: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 Software development teams using agile method</a:t>
            </a:r>
            <a:endParaRPr lang="en-US" sz="20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Segoe UI"/>
              </a:rPr>
              <a:t>The Scrum Management Tool </a:t>
            </a: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is a TMS (Ticket Management System) that encourages collaboration, transparency among team members.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1199"/>
              </a:spcAft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0" y="0"/>
            <a:ext cx="12191760" cy="76788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Segoe UI Light"/>
              </a:rPr>
              <a:t>  1. Problem scenario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8077320" y="6356520"/>
            <a:ext cx="3276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A446B00-9B37-4CDC-953C-1D946796776A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41" name="Picture 4"/>
          <p:cNvPicPr/>
          <p:nvPr/>
        </p:nvPicPr>
        <p:blipFill>
          <a:blip r:embed="rId2"/>
          <a:stretch/>
        </p:blipFill>
        <p:spPr>
          <a:xfrm>
            <a:off x="510840" y="2262600"/>
            <a:ext cx="5813640" cy="2978640"/>
          </a:xfrm>
          <a:prstGeom prst="rect">
            <a:avLst/>
          </a:prstGeom>
          <a:ln>
            <a:noFill/>
          </a:ln>
        </p:spPr>
      </p:pic>
      <p:sp>
        <p:nvSpPr>
          <p:cNvPr id="142" name="CustomShape 4"/>
          <p:cNvSpPr/>
          <p:nvPr/>
        </p:nvSpPr>
        <p:spPr>
          <a:xfrm>
            <a:off x="6612840" y="3964320"/>
            <a:ext cx="5433120" cy="25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Segoe UI"/>
              </a:rPr>
              <a:t>It facilitates </a:t>
            </a:r>
            <a:endParaRPr lang="en-US" sz="2000" b="0" strike="noStrike" spc="-1">
              <a:latin typeface="Arial"/>
            </a:endParaRPr>
          </a:p>
          <a:p>
            <a:pPr marL="10288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communication, </a:t>
            </a:r>
            <a:endParaRPr lang="en-US" sz="2000" b="0" strike="noStrike" spc="-1">
              <a:latin typeface="Arial"/>
            </a:endParaRPr>
          </a:p>
          <a:p>
            <a:pPr marL="10288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organizes workload,</a:t>
            </a:r>
            <a:endParaRPr lang="en-US" sz="2000" b="0" strike="noStrike" spc="-1">
              <a:latin typeface="Arial"/>
            </a:endParaRPr>
          </a:p>
          <a:p>
            <a:pPr marL="10288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 and helps members to plan for multiple iterations</a:t>
            </a:r>
            <a:endParaRPr lang="en-US" sz="2000" b="0" strike="noStrike" spc="-1">
              <a:latin typeface="Arial"/>
            </a:endParaRPr>
          </a:p>
          <a:p>
            <a:pPr marL="10288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discuss their progress and </a:t>
            </a:r>
            <a:endParaRPr lang="en-US" sz="2000" b="0" strike="noStrike" spc="-1">
              <a:latin typeface="Arial"/>
            </a:endParaRPr>
          </a:p>
          <a:p>
            <a:pPr marL="10288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bring up any issues that need attention.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0" y="0"/>
            <a:ext cx="12191760" cy="76788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Segoe UI Light"/>
              </a:rPr>
              <a:t> 2.Use case diagram</a:t>
            </a:r>
            <a:endParaRPr lang="en-US" sz="4400" b="0" strike="noStrike" spc="-1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145" name="Picture 3"/>
          <p:cNvPicPr/>
          <p:nvPr/>
        </p:nvPicPr>
        <p:blipFill>
          <a:blip r:embed="rId2"/>
          <a:stretch/>
        </p:blipFill>
        <p:spPr>
          <a:xfrm>
            <a:off x="3383280" y="894960"/>
            <a:ext cx="5595840" cy="5962680"/>
          </a:xfrm>
          <a:prstGeom prst="rect">
            <a:avLst/>
          </a:prstGeom>
          <a:ln>
            <a:noFill/>
          </a:ln>
        </p:spPr>
      </p:pic>
      <p:sp>
        <p:nvSpPr>
          <p:cNvPr id="146" name="TextShape 3"/>
          <p:cNvSpPr txBox="1"/>
          <p:nvPr/>
        </p:nvSpPr>
        <p:spPr>
          <a:xfrm>
            <a:off x="8077320" y="6356520"/>
            <a:ext cx="3276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DDC0BF7-6A0F-48B6-B445-937D1E44347D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-1" y="0"/>
            <a:ext cx="11280531" cy="76788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FFFFFF"/>
                </a:solidFill>
                <a:latin typeface="Segoe UI Light"/>
              </a:rPr>
              <a:t>3. High level </a:t>
            </a:r>
            <a:r>
              <a:rPr lang="en-US" sz="4400" b="1" strike="noStrike" spc="-1" dirty="0" smtClean="0">
                <a:solidFill>
                  <a:srgbClr val="FFFFFF"/>
                </a:solidFill>
                <a:latin typeface="Segoe UI Light"/>
              </a:rPr>
              <a:t>architecture &amp; Technologies used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8077320" y="6356520"/>
            <a:ext cx="3276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EB7B141-97E4-4C6B-93F6-092654EC3497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35FBAD3-BF55-4DB1-9DAB-9838083228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633" y="767880"/>
            <a:ext cx="5299364" cy="60901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46"/>
          <a:stretch/>
        </p:blipFill>
        <p:spPr>
          <a:xfrm>
            <a:off x="7528456" y="1314357"/>
            <a:ext cx="1169376" cy="11899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157"/>
          <a:stretch/>
        </p:blipFill>
        <p:spPr>
          <a:xfrm>
            <a:off x="7430095" y="2993519"/>
            <a:ext cx="1302907" cy="11899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470" y="4672681"/>
            <a:ext cx="1137362" cy="1137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0" y="0"/>
            <a:ext cx="11887200" cy="76788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Segoe UI Light"/>
              </a:rPr>
              <a:t> 4. Key abstractions vs ERD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567000" y="1270080"/>
            <a:ext cx="10615680" cy="50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228600" indent="-228240">
              <a:lnSpc>
                <a:spcPct val="115000"/>
              </a:lnSpc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Segoe UI"/>
              </a:rPr>
              <a:t>Project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15000"/>
              </a:lnSpc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Segoe UI"/>
              </a:rPr>
              <a:t>Team member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15000"/>
              </a:lnSpc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Segoe UI"/>
              </a:rPr>
              <a:t>Sprint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15000"/>
              </a:lnSpc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Segoe UI"/>
              </a:rPr>
              <a:t>Backlog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15000"/>
              </a:lnSpc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Segoe UI"/>
              </a:rPr>
              <a:t>Task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15000"/>
              </a:lnSpc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Segoe UI"/>
              </a:rPr>
              <a:t>State Change record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839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839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839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8077320" y="6356520"/>
            <a:ext cx="3276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9AEABB4-36C0-4D97-9056-D24FC33B34E9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53" name="Picture 152"/>
          <p:cNvPicPr/>
          <p:nvPr/>
        </p:nvPicPr>
        <p:blipFill>
          <a:blip r:embed="rId2"/>
          <a:stretch/>
        </p:blipFill>
        <p:spPr>
          <a:xfrm>
            <a:off x="5669280" y="831600"/>
            <a:ext cx="5303520" cy="5660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0"/>
            <a:ext cx="8401680" cy="76788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Segoe UI Light"/>
              </a:rPr>
              <a:t> 5. Class Diagram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8077320" y="6356520"/>
            <a:ext cx="3276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A7148DE-1626-4DFD-B32E-97E9F49FC9A6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56" name="Picture 155"/>
          <p:cNvPicPr/>
          <p:nvPr/>
        </p:nvPicPr>
        <p:blipFill>
          <a:blip r:embed="rId2"/>
          <a:stretch/>
        </p:blipFill>
        <p:spPr>
          <a:xfrm>
            <a:off x="5933520" y="5040"/>
            <a:ext cx="418104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1242203"/>
            <a:ext cx="8401680" cy="427007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r>
              <a:rPr lang="en-US" sz="4400" b="1" strike="noStrike" spc="-1" dirty="0">
                <a:solidFill>
                  <a:srgbClr val="FFFFFF"/>
                </a:solidFill>
                <a:latin typeface="Segoe UI Light"/>
              </a:rPr>
              <a:t> </a:t>
            </a:r>
            <a:r>
              <a:rPr lang="en-US" sz="4400" b="1" strike="noStrike" spc="-1" dirty="0" smtClean="0">
                <a:solidFill>
                  <a:srgbClr val="FFFFFF"/>
                </a:solidFill>
                <a:latin typeface="Segoe UI Light"/>
              </a:rPr>
              <a:t>6. </a:t>
            </a:r>
            <a:r>
              <a:rPr lang="en-US" sz="4400" spc="-1" dirty="0">
                <a:solidFill>
                  <a:schemeClr val="bg1"/>
                </a:solidFill>
                <a:latin typeface="Segoe UI"/>
              </a:rPr>
              <a:t>Sequence </a:t>
            </a:r>
            <a:r>
              <a:rPr lang="en-US" sz="4400" spc="-1" dirty="0" smtClean="0">
                <a:solidFill>
                  <a:schemeClr val="bg1"/>
                </a:solidFill>
                <a:latin typeface="Segoe UI"/>
              </a:rPr>
              <a:t>Diagram</a:t>
            </a:r>
            <a:endParaRPr lang="en-US" sz="4400" spc="-1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8077320" y="6356520"/>
            <a:ext cx="3276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A7148DE-1626-4DFD-B32E-97E9F49FC9A6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65595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4"/>
          <p:cNvPicPr/>
          <p:nvPr/>
        </p:nvPicPr>
        <p:blipFill>
          <a:blip r:embed="rId2"/>
          <a:stretch/>
        </p:blipFill>
        <p:spPr>
          <a:xfrm>
            <a:off x="2183040" y="1090800"/>
            <a:ext cx="7825680" cy="5617080"/>
          </a:xfrm>
          <a:prstGeom prst="rect">
            <a:avLst/>
          </a:prstGeom>
          <a:ln>
            <a:noFill/>
          </a:ln>
        </p:spPr>
      </p:pic>
      <p:sp>
        <p:nvSpPr>
          <p:cNvPr id="160" name="CustomShape 1"/>
          <p:cNvSpPr/>
          <p:nvPr/>
        </p:nvSpPr>
        <p:spPr>
          <a:xfrm>
            <a:off x="0" y="0"/>
            <a:ext cx="6095520" cy="76788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Segoe UI Light"/>
              </a:rPr>
              <a:t> Create sprint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8077320" y="6356520"/>
            <a:ext cx="3276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61188DB-6A06-413F-AAD3-2789C616F063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0"/>
            <a:ext cx="7132320" cy="76788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Segoe UI Light"/>
              </a:rPr>
              <a:t> Change task stage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8077320" y="6356520"/>
            <a:ext cx="3276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27C80AF-DA72-4D62-921D-87149B8A84E3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64" name="Picture 2"/>
          <p:cNvPicPr/>
          <p:nvPr/>
        </p:nvPicPr>
        <p:blipFill>
          <a:blip r:embed="rId2"/>
          <a:stretch/>
        </p:blipFill>
        <p:spPr>
          <a:xfrm>
            <a:off x="2010240" y="1029600"/>
            <a:ext cx="7885080" cy="5501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651</TotalTime>
  <Words>174</Words>
  <Application>Microsoft Office PowerPoint</Application>
  <PresentationFormat>Widescreen</PresentationFormat>
  <Paragraphs>50</Paragraphs>
  <Slides>11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DejaVu Sans</vt:lpstr>
      <vt:lpstr>Segoe UI</vt:lpstr>
      <vt:lpstr>Segoe UI Light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subject/>
  <dc:creator>Windows User</dc:creator>
  <dc:description/>
  <cp:lastModifiedBy>Windows User</cp:lastModifiedBy>
  <cp:revision>87</cp:revision>
  <dcterms:created xsi:type="dcterms:W3CDTF">2019-10-05T05:21:09Z</dcterms:created>
  <dcterms:modified xsi:type="dcterms:W3CDTF">2019-10-24T16:12:45Z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4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  <property fmtid="{D5CDD505-2E9C-101B-9397-08002B2CF9AE}" pid="12" name="_TemplateID">
    <vt:lpwstr>TC029239449991</vt:lpwstr>
  </property>
</Properties>
</file>