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imeshighereducation.com/impactrank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CE3C-28A4-D35D-43E8-7487F968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134759"/>
            <a:ext cx="8361229" cy="1202396"/>
          </a:xfrm>
        </p:spPr>
        <p:txBody>
          <a:bodyPr/>
          <a:lstStyle/>
          <a:p>
            <a:r>
              <a:rPr lang="en-US" sz="6000" dirty="0"/>
              <a:t>RANKING UNIVERSTIES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50F36-93EB-75B9-C4E3-19005CDB2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37155"/>
            <a:ext cx="6831673" cy="529996"/>
          </a:xfrm>
        </p:spPr>
        <p:txBody>
          <a:bodyPr/>
          <a:lstStyle/>
          <a:p>
            <a:r>
              <a:rPr lang="en-US" dirty="0"/>
              <a:t>Usecase 3</a:t>
            </a:r>
          </a:p>
        </p:txBody>
      </p:sp>
    </p:spTree>
    <p:extLst>
      <p:ext uri="{BB962C8B-B14F-4D97-AF65-F5344CB8AC3E}">
        <p14:creationId xmlns:p14="http://schemas.microsoft.com/office/powerpoint/2010/main" val="73310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CE3C-28A4-D35D-43E8-7487F968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134759"/>
            <a:ext cx="8361229" cy="1202396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50F36-93EB-75B9-C4E3-19005CDB2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37155"/>
            <a:ext cx="6831673" cy="529996"/>
          </a:xfrm>
        </p:spPr>
        <p:txBody>
          <a:bodyPr/>
          <a:lstStyle/>
          <a:p>
            <a:r>
              <a:rPr lang="en-US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8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D42-C92F-466C-A3E1-B447875A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>
            <a:noAutofit/>
          </a:bodyPr>
          <a:lstStyle/>
          <a:p>
            <a:r>
              <a:rPr lang="en-US" sz="3600" dirty="0"/>
              <a:t>DATASETS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560C5C-728A-B710-95DF-CBE63D21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 World University Ranking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fake nulls (for what it looks like unis without rank)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Wrong data types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To much outliers because the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neccesary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dublicats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values and the empty nulls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To much natural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D42-C92F-466C-A3E1-B447875A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>
            <a:noAutofit/>
          </a:bodyPr>
          <a:lstStyle/>
          <a:p>
            <a:r>
              <a:rPr lang="en-US" sz="3600" dirty="0"/>
              <a:t>DATASETS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560C5C-728A-B710-95DF-CBE63D21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17090"/>
            <a:ext cx="9601200" cy="21596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Times Higher Education World University Ranking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Location 6% missing (we may need to fill it from google)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missing links (no action needed)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data date to 2023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hlinkClick r:id="rId2"/>
              </a:rPr>
              <a:t>SDGs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F51471E8-56F4-4209-BB8D-6FDDEE55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4264696"/>
            <a:ext cx="7734300" cy="19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4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D42-C92F-466C-A3E1-B447875A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>
            <a:noAutofit/>
          </a:bodyPr>
          <a:lstStyle/>
          <a:p>
            <a:r>
              <a:rPr lang="en-US" sz="3600" dirty="0"/>
              <a:t>DATASETS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560C5C-728A-B710-95DF-CBE63D21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Shanghai Ranking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Identical Scores: In the global ranking, there may be duplicates with identical scores.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Range Ranks: Universities are ranked within ranges rather than precise positions.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Alphabetical Order: If universities share the same rank, they are ordered alphabetically.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Outliers: Top university scores are considered outliers as many scores are concentrated below the top 25.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uplicates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Duplicates may occur within national rankings as well.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The provided data reflects the year 2022 and has undergone extensive research and matching to ensure accuracy.</a:t>
            </a:r>
          </a:p>
        </p:txBody>
      </p:sp>
    </p:spTree>
    <p:extLst>
      <p:ext uri="{BB962C8B-B14F-4D97-AF65-F5344CB8AC3E}">
        <p14:creationId xmlns:p14="http://schemas.microsoft.com/office/powerpoint/2010/main" val="422360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D42-C92F-466C-A3E1-B447875A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>
            <a:noAutofit/>
          </a:bodyPr>
          <a:lstStyle/>
          <a:p>
            <a:r>
              <a:rPr lang="en-US" sz="2800" dirty="0"/>
              <a:t>Q1 - Which universities are ranked in the top 10 globally?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730C3-D3DF-3583-4B84-96ACAD16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711" y="1447800"/>
            <a:ext cx="9396977" cy="4724400"/>
          </a:xfrm>
        </p:spPr>
      </p:pic>
    </p:spTree>
    <p:extLst>
      <p:ext uri="{BB962C8B-B14F-4D97-AF65-F5344CB8AC3E}">
        <p14:creationId xmlns:p14="http://schemas.microsoft.com/office/powerpoint/2010/main" val="397225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D42-C92F-466C-A3E1-B447875A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20350" cy="762000"/>
          </a:xfrm>
        </p:spPr>
        <p:txBody>
          <a:bodyPr>
            <a:noAutofit/>
          </a:bodyPr>
          <a:lstStyle/>
          <a:p>
            <a:r>
              <a:rPr lang="en-US" sz="2400" dirty="0"/>
              <a:t>Q2 - Which universities are ranked in the top 10 for employment outcomes?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730C3-D3DF-3583-4B84-96ACAD16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73711" y="1447800"/>
            <a:ext cx="9396977" cy="4724400"/>
          </a:xfrm>
        </p:spPr>
      </p:pic>
    </p:spTree>
    <p:extLst>
      <p:ext uri="{BB962C8B-B14F-4D97-AF65-F5344CB8AC3E}">
        <p14:creationId xmlns:p14="http://schemas.microsoft.com/office/powerpoint/2010/main" val="364199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D42-C92F-466C-A3E1-B447875A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85800"/>
            <a:ext cx="11049001" cy="762000"/>
          </a:xfrm>
        </p:spPr>
        <p:txBody>
          <a:bodyPr>
            <a:noAutofit/>
          </a:bodyPr>
          <a:lstStyle/>
          <a:p>
            <a:r>
              <a:rPr lang="en-US" sz="2400" dirty="0"/>
              <a:t>Q3 - What positions do universities in Saudi Arabia hold within the global rankings?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730C3-D3DF-3583-4B84-96ACAD16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54" b="5783"/>
          <a:stretch/>
        </p:blipFill>
        <p:spPr>
          <a:xfrm>
            <a:off x="1397511" y="1314450"/>
            <a:ext cx="9396977" cy="5248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4EF02E-0E61-D28B-FA93-A636306BDD79}"/>
              </a:ext>
            </a:extLst>
          </p:cNvPr>
          <p:cNvSpPr txBox="1"/>
          <p:nvPr/>
        </p:nvSpPr>
        <p:spPr>
          <a:xfrm>
            <a:off x="6165100" y="2208333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245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DCEB5-CDD5-D8B0-254B-3206ED1A0B4C}"/>
              </a:ext>
            </a:extLst>
          </p:cNvPr>
          <p:cNvSpPr txBox="1"/>
          <p:nvPr/>
        </p:nvSpPr>
        <p:spPr>
          <a:xfrm>
            <a:off x="6232270" y="2467365"/>
            <a:ext cx="6097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279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21418-F2A3-CBC2-6470-624AA095C4C5}"/>
              </a:ext>
            </a:extLst>
          </p:cNvPr>
          <p:cNvSpPr txBox="1"/>
          <p:nvPr/>
        </p:nvSpPr>
        <p:spPr>
          <a:xfrm>
            <a:off x="6375689" y="2688713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352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585F6-2B97-9E27-6B02-A22FF65F53A7}"/>
              </a:ext>
            </a:extLst>
          </p:cNvPr>
          <p:cNvSpPr txBox="1"/>
          <p:nvPr/>
        </p:nvSpPr>
        <p:spPr>
          <a:xfrm>
            <a:off x="6995358" y="2943506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657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DC9BF-2386-8F34-D48B-A60F1B7B1B1D}"/>
              </a:ext>
            </a:extLst>
          </p:cNvPr>
          <p:cNvSpPr txBox="1"/>
          <p:nvPr/>
        </p:nvSpPr>
        <p:spPr>
          <a:xfrm>
            <a:off x="8301483" y="3210679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1311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EBD33-31F2-F037-5D2E-EF604876D788}"/>
              </a:ext>
            </a:extLst>
          </p:cNvPr>
          <p:cNvSpPr txBox="1"/>
          <p:nvPr/>
        </p:nvSpPr>
        <p:spPr>
          <a:xfrm>
            <a:off x="8549467" y="345889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1447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AFC57-D182-E4A0-755E-CE335E330E5D}"/>
              </a:ext>
            </a:extLst>
          </p:cNvPr>
          <p:cNvSpPr txBox="1"/>
          <p:nvPr/>
        </p:nvSpPr>
        <p:spPr>
          <a:xfrm>
            <a:off x="8657673" y="3692383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1509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70E595-DE9D-EE25-5A61-59909D66B523}"/>
              </a:ext>
            </a:extLst>
          </p:cNvPr>
          <p:cNvSpPr txBox="1"/>
          <p:nvPr/>
        </p:nvSpPr>
        <p:spPr>
          <a:xfrm>
            <a:off x="8731102" y="392586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1547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8069A-5A4C-0B93-F8D1-61A41264F8D0}"/>
              </a:ext>
            </a:extLst>
          </p:cNvPr>
          <p:cNvSpPr txBox="1"/>
          <p:nvPr/>
        </p:nvSpPr>
        <p:spPr>
          <a:xfrm>
            <a:off x="8804576" y="418882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1586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227CD-F081-1AE2-F1FC-B1720AFB9CB6}"/>
              </a:ext>
            </a:extLst>
          </p:cNvPr>
          <p:cNvSpPr txBox="1"/>
          <p:nvPr/>
        </p:nvSpPr>
        <p:spPr>
          <a:xfrm>
            <a:off x="9063611" y="4451774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1711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B5A87-D1E1-C081-856D-F5A90FF9520A}"/>
              </a:ext>
            </a:extLst>
          </p:cNvPr>
          <p:cNvSpPr txBox="1"/>
          <p:nvPr/>
        </p:nvSpPr>
        <p:spPr>
          <a:xfrm>
            <a:off x="9101018" y="468457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1742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335FE-5294-A3D5-05E8-90CBD5399BC5}"/>
              </a:ext>
            </a:extLst>
          </p:cNvPr>
          <p:cNvSpPr txBox="1"/>
          <p:nvPr/>
        </p:nvSpPr>
        <p:spPr>
          <a:xfrm>
            <a:off x="9138945" y="4943659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1762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7D24B-FCDB-358A-8BC7-39632DB734F3}"/>
              </a:ext>
            </a:extLst>
          </p:cNvPr>
          <p:cNvSpPr txBox="1"/>
          <p:nvPr/>
        </p:nvSpPr>
        <p:spPr>
          <a:xfrm>
            <a:off x="9253983" y="5202747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1811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9E5FB-ED5C-4A66-E5F1-34B110FC7BDD}"/>
              </a:ext>
            </a:extLst>
          </p:cNvPr>
          <p:cNvSpPr txBox="1"/>
          <p:nvPr/>
        </p:nvSpPr>
        <p:spPr>
          <a:xfrm>
            <a:off x="9416902" y="5443924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1907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261CB-ABD6-7049-F015-0C36498FE8EC}"/>
              </a:ext>
            </a:extLst>
          </p:cNvPr>
          <p:cNvSpPr txBox="1"/>
          <p:nvPr/>
        </p:nvSpPr>
        <p:spPr>
          <a:xfrm>
            <a:off x="9634039" y="5669510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1974</a:t>
            </a:r>
          </a:p>
        </p:txBody>
      </p:sp>
    </p:spTree>
    <p:extLst>
      <p:ext uri="{BB962C8B-B14F-4D97-AF65-F5344CB8AC3E}">
        <p14:creationId xmlns:p14="http://schemas.microsoft.com/office/powerpoint/2010/main" val="10420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D42-C92F-466C-A3E1-B447875A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85800"/>
            <a:ext cx="11049001" cy="762000"/>
          </a:xfrm>
        </p:spPr>
        <p:txBody>
          <a:bodyPr>
            <a:noAutofit/>
          </a:bodyPr>
          <a:lstStyle/>
          <a:p>
            <a:r>
              <a:rPr lang="en-US" sz="2400" dirty="0"/>
              <a:t>Q4 - Considering various factors such as employment rankings, research rankings, and others, which has the most significant impact on a university's overall ranking?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730C3-D3DF-3583-4B84-96ACAD16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97511" y="1447800"/>
            <a:ext cx="9396977" cy="5105400"/>
          </a:xfrm>
        </p:spPr>
      </p:pic>
    </p:spTree>
    <p:extLst>
      <p:ext uri="{BB962C8B-B14F-4D97-AF65-F5344CB8AC3E}">
        <p14:creationId xmlns:p14="http://schemas.microsoft.com/office/powerpoint/2010/main" val="63694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D42-C92F-466C-A3E1-B447875A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51" y="304800"/>
            <a:ext cx="11430001" cy="1143000"/>
          </a:xfrm>
        </p:spPr>
        <p:txBody>
          <a:bodyPr>
            <a:noAutofit/>
          </a:bodyPr>
          <a:lstStyle/>
          <a:p>
            <a:r>
              <a:rPr lang="en-US" sz="2400" dirty="0"/>
              <a:t>Q5 - Is there a correlation between national and global university rankings, and</a:t>
            </a:r>
            <a:br>
              <a:rPr lang="en-US" sz="2400" dirty="0"/>
            </a:br>
            <a:r>
              <a:rPr lang="en-US" sz="2400" dirty="0"/>
              <a:t> based on this information, can you recommend a country that appears to</a:t>
            </a:r>
            <a:br>
              <a:rPr lang="en-US" sz="2400" dirty="0"/>
            </a:br>
            <a:r>
              <a:rPr lang="en-US" sz="2400" dirty="0"/>
              <a:t> have a high concentration of top-ranked universities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730C3-D3DF-3583-4B84-96ACAD16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97511" y="1447800"/>
            <a:ext cx="9396977" cy="5105400"/>
          </a:xfrm>
        </p:spPr>
      </p:pic>
    </p:spTree>
    <p:extLst>
      <p:ext uri="{BB962C8B-B14F-4D97-AF65-F5344CB8AC3E}">
        <p14:creationId xmlns:p14="http://schemas.microsoft.com/office/powerpoint/2010/main" val="39359191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{29309960-FAE6-43B2-9415-F958EAAA0F8C}tf10001105</Template>
  <TotalTime>32</TotalTime>
  <Words>310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Consolas</vt:lpstr>
      <vt:lpstr>Franklin Gothic Book</vt:lpstr>
      <vt:lpstr>Crop</vt:lpstr>
      <vt:lpstr>RANKING UNIVERSTIES</vt:lpstr>
      <vt:lpstr>DATASETS</vt:lpstr>
      <vt:lpstr>DATASETS</vt:lpstr>
      <vt:lpstr>DATASETS</vt:lpstr>
      <vt:lpstr>Q1 - Which universities are ranked in the top 10 globally?</vt:lpstr>
      <vt:lpstr>Q2 - Which universities are ranked in the top 10 for employment outcomes?</vt:lpstr>
      <vt:lpstr>Q3 - What positions do universities in Saudi Arabia hold within the global rankings?</vt:lpstr>
      <vt:lpstr>Q4 - Considering various factors such as employment rankings, research rankings, and others, which has the most significant impact on a university's overall ranking?</vt:lpstr>
      <vt:lpstr>Q5 - Is there a correlation between national and global university rankings, and  based on this information, can you recommend a country that appears to  have a high concentration of top-ranked universities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 UNIVERSTIES</dc:title>
  <dc:creator>Mohammed A</dc:creator>
  <cp:lastModifiedBy>Mohammed A</cp:lastModifiedBy>
  <cp:revision>2</cp:revision>
  <dcterms:created xsi:type="dcterms:W3CDTF">2024-05-12T05:27:32Z</dcterms:created>
  <dcterms:modified xsi:type="dcterms:W3CDTF">2024-05-12T06:00:56Z</dcterms:modified>
</cp:coreProperties>
</file>