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346" r:id="rId4"/>
    <p:sldId id="347" r:id="rId5"/>
    <p:sldId id="318" r:id="rId6"/>
    <p:sldId id="358" r:id="rId7"/>
    <p:sldId id="355" r:id="rId8"/>
    <p:sldId id="356" r:id="rId9"/>
    <p:sldId id="357" r:id="rId10"/>
    <p:sldId id="353" r:id="rId11"/>
    <p:sldId id="359" r:id="rId12"/>
    <p:sldId id="354" r:id="rId13"/>
    <p:sldId id="315" r:id="rId14"/>
    <p:sldId id="348" r:id="rId15"/>
    <p:sldId id="350" r:id="rId16"/>
    <p:sldId id="349" r:id="rId17"/>
    <p:sldId id="278" r:id="rId18"/>
    <p:sldId id="345" r:id="rId19"/>
    <p:sldId id="351" r:id="rId20"/>
    <p:sldId id="262" r:id="rId21"/>
    <p:sldId id="280" r:id="rId22"/>
  </p:sldIdLst>
  <p:sldSz cx="24384000" cy="13716000"/>
  <p:notesSz cx="6858000" cy="9144000"/>
  <p:defaultTextStyle>
    <a:defPPr>
      <a:defRPr lang="en-SA"/>
    </a:defPPr>
    <a:lvl1pPr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indent="4572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indent="9144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indent="13716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indent="18288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2860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7432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2004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6576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61"/>
    <p:restoredTop sz="80908"/>
  </p:normalViewPr>
  <p:slideViewPr>
    <p:cSldViewPr snapToGrid="0">
      <p:cViewPr varScale="1">
        <p:scale>
          <a:sx n="52" d="100"/>
          <a:sy n="52" d="100"/>
        </p:scale>
        <p:origin x="464" y="208"/>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Shape 157">
            <a:extLst>
              <a:ext uri="{FF2B5EF4-FFF2-40B4-BE49-F238E27FC236}">
                <a16:creationId xmlns:a16="http://schemas.microsoft.com/office/drawing/2014/main" id="{84169543-73AF-E904-C463-033300634B07}"/>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5" name="Shape 158">
            <a:extLst>
              <a:ext uri="{FF2B5EF4-FFF2-40B4-BE49-F238E27FC236}">
                <a16:creationId xmlns:a16="http://schemas.microsoft.com/office/drawing/2014/main" id="{0A8E9EF8-3B75-956D-221C-7F20ADE91DAA}"/>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SA" altLang="en-SA">
              <a:sym typeface="Helvetica Neue" panose="02000503000000020004" pitchFamily="2"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1pPr>
    <a:lvl2pPr marL="742950" indent="-28575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2pPr>
    <a:lvl3pPr marL="11430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3pPr>
    <a:lvl4pPr marL="16002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4pPr>
    <a:lvl5pPr marL="20574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9708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410565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325240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2301039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2666773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106173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176539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75640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3154932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365748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17141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215964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2327519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150393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114238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4125290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atin typeface="Helvetica"/>
                <a:ea typeface="Helvetica"/>
                <a:cs typeface="Helvetica"/>
                <a:sym typeface="Helvetica"/>
              </a:defRPr>
            </a:lvl1pPr>
          </a:lstStyle>
          <a:p>
            <a:pPr lvl="0"/>
            <a:r>
              <a:rPr lang="en-US"/>
              <a:t>Click to edit Master text styles</a:t>
            </a:r>
          </a:p>
        </p:txBody>
      </p:sp>
      <p:sp>
        <p:nvSpPr>
          <p:cNvPr id="12" name="Presentation Title"/>
          <p:cNvSpPr txBox="1">
            <a:spLocks noGrp="1"/>
          </p:cNvSpPr>
          <p:nvPr>
            <p:ph type="title"/>
          </p:nvPr>
        </p:nvSpPr>
        <p:spPr>
          <a:xfrm>
            <a:off x="1206496" y="2574991"/>
            <a:ext cx="21971004" cy="4648201"/>
          </a:xfrm>
          <a:prstGeom prst="rect">
            <a:avLst/>
          </a:prstGeom>
        </p:spPr>
        <p:txBody>
          <a:bodyPr anchor="b"/>
          <a:lstStyle>
            <a:lvl1pPr>
              <a:defRPr sz="11600" spc="-232">
                <a:latin typeface="Helvetica"/>
                <a:ea typeface="Helvetica"/>
                <a:cs typeface="Helvetica"/>
                <a:sym typeface="Helvetica"/>
              </a:defRPr>
            </a:lvl1pPr>
          </a:lstStyle>
          <a:p>
            <a:r>
              <a:rPr lang="en-US"/>
              <a:t>Click to edit Master title style</a:t>
            </a:r>
            <a:endParaRPr/>
          </a:p>
        </p:txBody>
      </p:sp>
      <p:sp>
        <p:nvSpPr>
          <p:cNvPr id="13" name="Body Level One…"/>
          <p:cNvSpPr txBox="1">
            <a:spLocks noGrp="1"/>
          </p:cNvSpPr>
          <p:nvPr>
            <p:ph type="body" sz="quarter" idx="1"/>
          </p:nvPr>
        </p:nvSpPr>
        <p:spPr>
          <a:xfrm>
            <a:off x="1201342" y="7223190"/>
            <a:ext cx="21971001" cy="2350800"/>
          </a:xfrm>
          <a:prstGeom prst="rect">
            <a:avLst/>
          </a:prstGeom>
        </p:spPr>
        <p:txBody>
          <a:bodyPr/>
          <a:lstStyle>
            <a:lvl1pPr marL="0" indent="0" defTabSz="825500">
              <a:lnSpc>
                <a:spcPct val="100000"/>
              </a:lnSpc>
              <a:spcBef>
                <a:spcPts val="0"/>
              </a:spcBef>
              <a:buSzTx/>
              <a:buNone/>
              <a:defRPr sz="5500" b="1">
                <a:latin typeface="Helvetica"/>
                <a:ea typeface="Helvetica"/>
                <a:cs typeface="Helvetica"/>
                <a:sym typeface="Helvetica"/>
              </a:defRPr>
            </a:lvl1pPr>
            <a:lvl2pPr marL="0" indent="457200" defTabSz="825500">
              <a:lnSpc>
                <a:spcPct val="100000"/>
              </a:lnSpc>
              <a:spcBef>
                <a:spcPts val="0"/>
              </a:spcBef>
              <a:buSzTx/>
              <a:buNone/>
              <a:defRPr sz="5500" b="1">
                <a:latin typeface="Helvetica"/>
                <a:ea typeface="Helvetica"/>
                <a:cs typeface="Helvetica"/>
                <a:sym typeface="Helvetica"/>
              </a:defRPr>
            </a:lvl2pPr>
            <a:lvl3pPr marL="0" indent="914400" defTabSz="825500">
              <a:lnSpc>
                <a:spcPct val="100000"/>
              </a:lnSpc>
              <a:spcBef>
                <a:spcPts val="0"/>
              </a:spcBef>
              <a:buSzTx/>
              <a:buNone/>
              <a:defRPr sz="5500" b="1">
                <a:latin typeface="Helvetica"/>
                <a:ea typeface="Helvetica"/>
                <a:cs typeface="Helvetica"/>
                <a:sym typeface="Helvetica"/>
              </a:defRPr>
            </a:lvl3pPr>
            <a:lvl4pPr marL="0" indent="1371600" defTabSz="825500">
              <a:lnSpc>
                <a:spcPct val="100000"/>
              </a:lnSpc>
              <a:spcBef>
                <a:spcPts val="0"/>
              </a:spcBef>
              <a:buSzTx/>
              <a:buNone/>
              <a:defRPr sz="5500" b="1">
                <a:latin typeface="Helvetica"/>
                <a:ea typeface="Helvetica"/>
                <a:cs typeface="Helvetica"/>
                <a:sym typeface="Helvetica"/>
              </a:defRPr>
            </a:lvl4pPr>
            <a:lvl5pPr marL="0" indent="1828800" defTabSz="825500">
              <a:lnSpc>
                <a:spcPct val="100000"/>
              </a:lnSpc>
              <a:spcBef>
                <a:spcPts val="0"/>
              </a:spcBef>
              <a:buSzTx/>
              <a:buNone/>
              <a:defRPr sz="5500" b="1">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4E6813DE-E2C4-795A-26A7-0C0BB1A67FF6}"/>
              </a:ext>
            </a:extLst>
          </p:cNvPr>
          <p:cNvSpPr txBox="1">
            <a:spLocks noGrp="1" noChangeArrowheads="1"/>
          </p:cNvSpPr>
          <p:nvPr>
            <p:ph type="sldNum" sz="quarter" idx="22"/>
          </p:nvPr>
        </p:nvSpPr>
        <p:spPr/>
        <p:txBody>
          <a:bodyPr/>
          <a:lstStyle>
            <a:lvl1pPr>
              <a:defRPr/>
            </a:lvl1pPr>
          </a:lstStyle>
          <a:p>
            <a:fld id="{604136F6-F4FC-E34B-8B2F-72C648CE8FA0}" type="slidenum">
              <a:rPr lang="en-SA" altLang="en-SA"/>
              <a:pPr/>
              <a:t>‹#›</a:t>
            </a:fld>
            <a:endParaRPr lang="en-SA" altLang="en-SA"/>
          </a:p>
        </p:txBody>
      </p:sp>
    </p:spTree>
    <p:extLst>
      <p:ext uri="{BB962C8B-B14F-4D97-AF65-F5344CB8AC3E}">
        <p14:creationId xmlns:p14="http://schemas.microsoft.com/office/powerpoint/2010/main" val="208887297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6" name="Body Level One…"/>
          <p:cNvSpPr txBox="1">
            <a:spLocks noGrp="1"/>
          </p:cNvSpPr>
          <p:nvPr>
            <p:ph type="body" sz="half" idx="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D8ED9D1D-C422-B8EA-E376-86ABE27785BF}"/>
              </a:ext>
            </a:extLst>
          </p:cNvPr>
          <p:cNvSpPr txBox="1">
            <a:spLocks noGrp="1" noChangeArrowheads="1"/>
          </p:cNvSpPr>
          <p:nvPr>
            <p:ph type="sldNum" sz="quarter" idx="10"/>
          </p:nvPr>
        </p:nvSpPr>
        <p:spPr>
          <a:ln/>
        </p:spPr>
        <p:txBody>
          <a:bodyPr/>
          <a:lstStyle>
            <a:lvl1pPr>
              <a:defRPr/>
            </a:lvl1pPr>
          </a:lstStyle>
          <a:p>
            <a:fld id="{057C0DDA-643C-8D40-89BC-420BB7D56839}" type="slidenum">
              <a:rPr lang="en-SA" altLang="en-SA"/>
              <a:pPr/>
              <a:t>‹#›</a:t>
            </a:fld>
            <a:endParaRPr lang="en-SA" altLang="en-SA"/>
          </a:p>
        </p:txBody>
      </p:sp>
    </p:spTree>
    <p:extLst>
      <p:ext uri="{BB962C8B-B14F-4D97-AF65-F5344CB8AC3E}">
        <p14:creationId xmlns:p14="http://schemas.microsoft.com/office/powerpoint/2010/main" val="389258390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4" name="Body Level One…"/>
          <p:cNvSpPr txBox="1">
            <a:spLocks noGrp="1"/>
          </p:cNvSpPr>
          <p:nvPr>
            <p:ph type="body" idx="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5" name="Fact information"/>
          <p:cNvSpPr txBox="1">
            <a:spLocks noGrp="1"/>
          </p:cNvSpPr>
          <p:nvPr>
            <p:ph type="body" sz="quarter" idx="2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B026A267-2278-716B-2885-4AE188CB1D95}"/>
              </a:ext>
            </a:extLst>
          </p:cNvPr>
          <p:cNvSpPr txBox="1">
            <a:spLocks noGrp="1" noChangeArrowheads="1"/>
          </p:cNvSpPr>
          <p:nvPr>
            <p:ph type="sldNum" sz="quarter" idx="22"/>
          </p:nvPr>
        </p:nvSpPr>
        <p:spPr>
          <a:ln/>
        </p:spPr>
        <p:txBody>
          <a:bodyPr/>
          <a:lstStyle>
            <a:lvl1pPr>
              <a:defRPr/>
            </a:lvl1pPr>
          </a:lstStyle>
          <a:p>
            <a:fld id="{7D184510-69F3-1C46-B79F-EE289C555A2F}" type="slidenum">
              <a:rPr lang="en-SA" altLang="en-SA"/>
              <a:pPr/>
              <a:t>‹#›</a:t>
            </a:fld>
            <a:endParaRPr lang="en-SA" altLang="en-SA"/>
          </a:p>
        </p:txBody>
      </p:sp>
    </p:spTree>
    <p:extLst>
      <p:ext uri="{BB962C8B-B14F-4D97-AF65-F5344CB8AC3E}">
        <p14:creationId xmlns:p14="http://schemas.microsoft.com/office/powerpoint/2010/main" val="175045528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3" name="Attribution"/>
          <p:cNvSpPr txBox="1">
            <a:spLocks noGrp="1"/>
          </p:cNvSpPr>
          <p:nvPr>
            <p:ph type="body" sz="quarter" idx="2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14" name="Body Level One…"/>
          <p:cNvSpPr txBox="1">
            <a:spLocks noGrp="1"/>
          </p:cNvSpPr>
          <p:nvPr>
            <p:ph type="body" sz="half" idx="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91CC24B8-DD6C-FFC5-0341-81B57B867E73}"/>
              </a:ext>
            </a:extLst>
          </p:cNvPr>
          <p:cNvSpPr txBox="1">
            <a:spLocks noGrp="1" noChangeArrowheads="1"/>
          </p:cNvSpPr>
          <p:nvPr>
            <p:ph type="sldNum" sz="quarter" idx="22"/>
          </p:nvPr>
        </p:nvSpPr>
        <p:spPr>
          <a:ln/>
        </p:spPr>
        <p:txBody>
          <a:bodyPr/>
          <a:lstStyle>
            <a:lvl1pPr>
              <a:defRPr/>
            </a:lvl1pPr>
          </a:lstStyle>
          <a:p>
            <a:fld id="{7BF8F27C-62D8-644F-A6D1-D92AA7A5FE1B}" type="slidenum">
              <a:rPr lang="en-SA" altLang="en-SA"/>
              <a:pPr/>
              <a:t>‹#›</a:t>
            </a:fld>
            <a:endParaRPr lang="en-SA" altLang="en-SA"/>
          </a:p>
        </p:txBody>
      </p:sp>
    </p:spTree>
    <p:extLst>
      <p:ext uri="{BB962C8B-B14F-4D97-AF65-F5344CB8AC3E}">
        <p14:creationId xmlns:p14="http://schemas.microsoft.com/office/powerpoint/2010/main" val="1704448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2"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pPr lvl="0"/>
            <a:endParaRPr noProof="0">
              <a:sym typeface="Helvetica Neue"/>
            </a:endParaRPr>
          </a:p>
        </p:txBody>
      </p:sp>
      <p:sp>
        <p:nvSpPr>
          <p:cNvPr id="123"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pPr lvl="0"/>
            <a:endParaRPr noProof="0">
              <a:sym typeface="Helvetica Neue"/>
            </a:endParaRPr>
          </a:p>
        </p:txBody>
      </p:sp>
      <p:sp>
        <p:nvSpPr>
          <p:cNvPr id="124"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61FBB281-F440-F9AF-28BC-D1E344FAF777}"/>
              </a:ext>
            </a:extLst>
          </p:cNvPr>
          <p:cNvSpPr txBox="1">
            <a:spLocks noGrp="1" noChangeArrowheads="1"/>
          </p:cNvSpPr>
          <p:nvPr>
            <p:ph type="sldNum" sz="quarter" idx="24"/>
          </p:nvPr>
        </p:nvSpPr>
        <p:spPr>
          <a:ln/>
        </p:spPr>
        <p:txBody>
          <a:bodyPr/>
          <a:lstStyle>
            <a:lvl1pPr>
              <a:defRPr/>
            </a:lvl1pPr>
          </a:lstStyle>
          <a:p>
            <a:fld id="{EBC9335A-67A2-4344-BC06-5254A3CD7559}" type="slidenum">
              <a:rPr lang="en-SA" altLang="en-SA"/>
              <a:pPr/>
              <a:t>‹#›</a:t>
            </a:fld>
            <a:endParaRPr lang="en-SA" altLang="en-SA"/>
          </a:p>
        </p:txBody>
      </p:sp>
    </p:spTree>
    <p:extLst>
      <p:ext uri="{BB962C8B-B14F-4D97-AF65-F5344CB8AC3E}">
        <p14:creationId xmlns:p14="http://schemas.microsoft.com/office/powerpoint/2010/main" val="40976089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2"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29ACDBE9-B81B-15AF-9C2D-78F5ED52A3C7}"/>
              </a:ext>
            </a:extLst>
          </p:cNvPr>
          <p:cNvSpPr txBox="1">
            <a:spLocks noGrp="1" noChangeArrowheads="1"/>
          </p:cNvSpPr>
          <p:nvPr>
            <p:ph type="sldNum" sz="quarter" idx="22"/>
          </p:nvPr>
        </p:nvSpPr>
        <p:spPr/>
        <p:txBody>
          <a:bodyPr/>
          <a:lstStyle>
            <a:lvl1pPr>
              <a:defRPr>
                <a:solidFill>
                  <a:srgbClr val="FFFFFF"/>
                </a:solidFill>
              </a:defRPr>
            </a:lvl1pPr>
          </a:lstStyle>
          <a:p>
            <a:fld id="{85E5F08B-F1B0-E74B-A321-4A3432C1ABDE}" type="slidenum">
              <a:rPr lang="en-SA" altLang="en-SA"/>
              <a:pPr/>
              <a:t>‹#›</a:t>
            </a:fld>
            <a:endParaRPr lang="en-SA" altLang="en-SA"/>
          </a:p>
        </p:txBody>
      </p:sp>
    </p:spTree>
    <p:extLst>
      <p:ext uri="{BB962C8B-B14F-4D97-AF65-F5344CB8AC3E}">
        <p14:creationId xmlns:p14="http://schemas.microsoft.com/office/powerpoint/2010/main" val="24967370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199790EE-081C-1630-2A61-32A9B2191D81}"/>
              </a:ext>
            </a:extLst>
          </p:cNvPr>
          <p:cNvSpPr txBox="1">
            <a:spLocks noGrp="1" noChangeArrowheads="1"/>
          </p:cNvSpPr>
          <p:nvPr>
            <p:ph type="sldNum" sz="quarter" idx="10"/>
          </p:nvPr>
        </p:nvSpPr>
        <p:spPr>
          <a:ln/>
        </p:spPr>
        <p:txBody>
          <a:bodyPr/>
          <a:lstStyle>
            <a:lvl1pPr>
              <a:defRPr/>
            </a:lvl1pPr>
          </a:lstStyle>
          <a:p>
            <a:fld id="{69BDCFE5-DBDE-654A-A339-FEBED341A6E3}" type="slidenum">
              <a:rPr lang="en-SA" altLang="en-SA"/>
              <a:pPr/>
              <a:t>‹#›</a:t>
            </a:fld>
            <a:endParaRPr lang="en-SA" altLang="en-SA"/>
          </a:p>
        </p:txBody>
      </p:sp>
    </p:spTree>
    <p:extLst>
      <p:ext uri="{BB962C8B-B14F-4D97-AF65-F5344CB8AC3E}">
        <p14:creationId xmlns:p14="http://schemas.microsoft.com/office/powerpoint/2010/main" val="88985296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70E66AA0-7E7C-56FD-2F63-1FD27C97EF71}"/>
              </a:ext>
            </a:extLst>
          </p:cNvPr>
          <p:cNvSpPr>
            <a:spLocks noChangeArrowheads="1"/>
          </p:cNvSpPr>
          <p:nvPr/>
        </p:nvSpPr>
        <p:spPr bwMode="auto">
          <a:xfrm>
            <a:off x="21848763" y="-111125"/>
            <a:ext cx="2543175" cy="13938250"/>
          </a:xfrm>
          <a:prstGeom prst="rect">
            <a:avLst/>
          </a:prstGeom>
          <a:solidFill>
            <a:srgbClr val="6BABC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lvl1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endParaRPr lang="en-SA" altLang="en-SA" sz="3200">
              <a:solidFill>
                <a:srgbClr val="FFFFFF"/>
              </a:solidFill>
              <a:latin typeface="Helvetica Neue Medium" panose="02000503000000020004" pitchFamily="2" charset="0"/>
              <a:ea typeface="Helvetica Neue Medium" panose="02000503000000020004" pitchFamily="2" charset="0"/>
              <a:cs typeface="Helvetica Neue Medium" panose="02000503000000020004" pitchFamily="2" charset="0"/>
              <a:sym typeface="Helvetica Neue Medium" panose="02000503000000020004" pitchFamily="2" charset="0"/>
            </a:endParaRPr>
          </a:p>
        </p:txBody>
      </p:sp>
      <p:sp>
        <p:nvSpPr>
          <p:cNvPr id="147" name="Presentation Title"/>
          <p:cNvSpPr txBox="1">
            <a:spLocks noGrp="1"/>
          </p:cNvSpPr>
          <p:nvPr>
            <p:ph type="title"/>
          </p:nvPr>
        </p:nvSpPr>
        <p:spPr>
          <a:xfrm>
            <a:off x="1206500" y="7123707"/>
            <a:ext cx="19570511" cy="4648201"/>
          </a:xfrm>
          <a:prstGeom prst="rect">
            <a:avLst/>
          </a:prstGeom>
        </p:spPr>
        <p:txBody>
          <a:bodyPr anchor="b"/>
          <a:lstStyle>
            <a:lvl1pPr algn="r" rtl="1">
              <a:defRPr sz="11600" spc="-232">
                <a:solidFill>
                  <a:srgbClr val="5E5E5E"/>
                </a:solidFill>
                <a:latin typeface="Helvetica"/>
                <a:ea typeface="Helvetica"/>
                <a:cs typeface="Helvetica"/>
                <a:sym typeface="Helvetica"/>
              </a:defRPr>
            </a:lvl1pPr>
          </a:lstStyle>
          <a:p>
            <a:r>
              <a:rPr lang="en-US"/>
              <a:t>Click to edit Master title style</a:t>
            </a:r>
            <a:endParaRPr/>
          </a:p>
        </p:txBody>
      </p:sp>
      <p:sp>
        <p:nvSpPr>
          <p:cNvPr id="148" name="Author and Date"/>
          <p:cNvSpPr txBox="1">
            <a:spLocks noGrp="1"/>
          </p:cNvSpPr>
          <p:nvPr>
            <p:ph type="body" sz="quarter" idx="21"/>
          </p:nvPr>
        </p:nvSpPr>
        <p:spPr>
          <a:xfrm>
            <a:off x="1207690" y="1106137"/>
            <a:ext cx="19568131"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5E5E5E"/>
                </a:solidFill>
                <a:latin typeface="Helvetica"/>
                <a:ea typeface="Helvetica"/>
                <a:cs typeface="Helvetica"/>
                <a:sym typeface="Helvetica"/>
              </a:defRPr>
            </a:lvl1pPr>
          </a:lstStyle>
          <a:p>
            <a:pPr lvl="0"/>
            <a:r>
              <a:rPr lang="en-US"/>
              <a:t>Click to edit Master text styles</a:t>
            </a:r>
          </a:p>
        </p:txBody>
      </p:sp>
      <p:sp>
        <p:nvSpPr>
          <p:cNvPr id="149" name="Body Level One…"/>
          <p:cNvSpPr txBox="1">
            <a:spLocks noGrp="1"/>
          </p:cNvSpPr>
          <p:nvPr>
            <p:ph type="body" sz="quarter" idx="1"/>
          </p:nvPr>
        </p:nvSpPr>
        <p:spPr>
          <a:xfrm>
            <a:off x="1206500" y="11609910"/>
            <a:ext cx="19570511" cy="1116952"/>
          </a:xfrm>
          <a:prstGeom prst="rect">
            <a:avLst/>
          </a:prstGeom>
        </p:spPr>
        <p:txBody>
          <a:bodyPr/>
          <a:lstStyle>
            <a:lvl1pPr marL="0" indent="0" algn="r" defTabSz="825500" rtl="1">
              <a:lnSpc>
                <a:spcPct val="100000"/>
              </a:lnSpc>
              <a:spcBef>
                <a:spcPts val="0"/>
              </a:spcBef>
              <a:buSzTx/>
              <a:buNone/>
              <a:defRPr sz="5500" b="1">
                <a:solidFill>
                  <a:srgbClr val="5E5E5E"/>
                </a:solidFill>
                <a:latin typeface="Helvetica"/>
                <a:ea typeface="Helvetica"/>
                <a:cs typeface="Helvetica"/>
                <a:sym typeface="Helvetica"/>
              </a:defRPr>
            </a:lvl1pPr>
            <a:lvl2pPr marL="0" indent="457200" algn="r" defTabSz="825500" rtl="1">
              <a:lnSpc>
                <a:spcPct val="100000"/>
              </a:lnSpc>
              <a:spcBef>
                <a:spcPts val="0"/>
              </a:spcBef>
              <a:buSzTx/>
              <a:buNone/>
              <a:defRPr sz="5500" b="1">
                <a:solidFill>
                  <a:srgbClr val="5E5E5E"/>
                </a:solidFill>
                <a:latin typeface="Helvetica"/>
                <a:ea typeface="Helvetica"/>
                <a:cs typeface="Helvetica"/>
                <a:sym typeface="Helvetica"/>
              </a:defRPr>
            </a:lvl2pPr>
            <a:lvl3pPr marL="0" indent="914400" algn="r" defTabSz="825500" rtl="1">
              <a:lnSpc>
                <a:spcPct val="100000"/>
              </a:lnSpc>
              <a:spcBef>
                <a:spcPts val="0"/>
              </a:spcBef>
              <a:buSzTx/>
              <a:buNone/>
              <a:defRPr sz="5500" b="1">
                <a:solidFill>
                  <a:srgbClr val="5E5E5E"/>
                </a:solidFill>
                <a:latin typeface="Helvetica"/>
                <a:ea typeface="Helvetica"/>
                <a:cs typeface="Helvetica"/>
                <a:sym typeface="Helvetica"/>
              </a:defRPr>
            </a:lvl3pPr>
            <a:lvl4pPr marL="0" indent="1371600" algn="r" defTabSz="825500" rtl="1">
              <a:lnSpc>
                <a:spcPct val="100000"/>
              </a:lnSpc>
              <a:spcBef>
                <a:spcPts val="0"/>
              </a:spcBef>
              <a:buSzTx/>
              <a:buNone/>
              <a:defRPr sz="5500" b="1">
                <a:solidFill>
                  <a:srgbClr val="5E5E5E"/>
                </a:solidFill>
                <a:latin typeface="Helvetica"/>
                <a:ea typeface="Helvetica"/>
                <a:cs typeface="Helvetica"/>
                <a:sym typeface="Helvetica"/>
              </a:defRPr>
            </a:lvl4pPr>
            <a:lvl5pPr marL="0" indent="1828800" algn="r" defTabSz="825500" rtl="1">
              <a:lnSpc>
                <a:spcPct val="100000"/>
              </a:lnSpc>
              <a:spcBef>
                <a:spcPts val="0"/>
              </a:spcBef>
              <a:buSzTx/>
              <a:buNone/>
              <a:defRPr sz="5500" b="1">
                <a:solidFill>
                  <a:srgbClr val="5E5E5E"/>
                </a:solidFill>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A963823A-83D8-061A-AF95-D881C195F4ED}"/>
              </a:ext>
            </a:extLst>
          </p:cNvPr>
          <p:cNvSpPr txBox="1">
            <a:spLocks noGrp="1" noChangeArrowheads="1"/>
          </p:cNvSpPr>
          <p:nvPr>
            <p:ph type="sldNum" sz="quarter" idx="22"/>
          </p:nvPr>
        </p:nvSpPr>
        <p:spPr/>
        <p:txBody>
          <a:bodyPr/>
          <a:lstStyle>
            <a:lvl1pPr>
              <a:defRPr/>
            </a:lvl1pPr>
          </a:lstStyle>
          <a:p>
            <a:fld id="{F8C9AB14-0C73-6648-9B45-51BB84432184}" type="slidenum">
              <a:rPr lang="en-SA" altLang="en-SA"/>
              <a:pPr/>
              <a:t>‹#›</a:t>
            </a:fld>
            <a:endParaRPr lang="en-SA" altLang="en-SA"/>
          </a:p>
        </p:txBody>
      </p:sp>
    </p:spTree>
    <p:extLst>
      <p:ext uri="{BB962C8B-B14F-4D97-AF65-F5344CB8AC3E}">
        <p14:creationId xmlns:p14="http://schemas.microsoft.com/office/powerpoint/2010/main" val="25273650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Presentation Title"/>
          <p:cNvSpPr txBox="1">
            <a:spLocks noGrp="1"/>
          </p:cNvSpPr>
          <p:nvPr>
            <p:ph type="title"/>
          </p:nvPr>
        </p:nvSpPr>
        <p:spPr>
          <a:xfrm>
            <a:off x="1206500" y="7124700"/>
            <a:ext cx="21971000" cy="4648200"/>
          </a:xfrm>
          <a:prstGeom prst="rect">
            <a:avLst/>
          </a:prstGeom>
        </p:spPr>
        <p:txBody>
          <a:bodyPr anchor="b"/>
          <a:lstStyle>
            <a:lvl1pPr>
              <a:defRPr sz="11600" spc="-232">
                <a:latin typeface="Helvetica"/>
                <a:ea typeface="Helvetica"/>
                <a:cs typeface="Helvetica"/>
                <a:sym typeface="Helvetica"/>
              </a:defRPr>
            </a:lvl1pPr>
          </a:lstStyle>
          <a:p>
            <a:r>
              <a:rPr lang="en-US"/>
              <a:t>Click to edit Master title style</a:t>
            </a:r>
            <a:endParaRPr/>
          </a:p>
        </p:txBody>
      </p:sp>
      <p:sp>
        <p:nvSpPr>
          <p:cNvPr id="22" name="Author and Date"/>
          <p:cNvSpPr txBox="1">
            <a:spLocks noGrp="1"/>
          </p:cNvSpPr>
          <p:nvPr>
            <p:ph type="body" sz="quarter" idx="2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atin typeface="Helvetica"/>
                <a:ea typeface="Helvetica"/>
                <a:cs typeface="Helvetica"/>
                <a:sym typeface="Helvetica"/>
              </a:defRPr>
            </a:lvl1pPr>
          </a:lstStyle>
          <a:p>
            <a:pPr lvl="0"/>
            <a:r>
              <a:rPr lang="en-US"/>
              <a:t>Click to edit Master text styles</a:t>
            </a:r>
          </a:p>
        </p:txBody>
      </p:sp>
      <p:sp>
        <p:nvSpPr>
          <p:cNvPr id="23" name="Body Level One…"/>
          <p:cNvSpPr txBox="1">
            <a:spLocks noGrp="1"/>
          </p:cNvSpPr>
          <p:nvPr>
            <p:ph type="body" sz="quarter" idx="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atin typeface="Helvetica"/>
                <a:ea typeface="Helvetica"/>
                <a:cs typeface="Helvetica"/>
                <a:sym typeface="Helvetica"/>
              </a:defRPr>
            </a:lvl1pPr>
            <a:lvl2pPr marL="0" indent="457200" defTabSz="825500">
              <a:lnSpc>
                <a:spcPct val="100000"/>
              </a:lnSpc>
              <a:spcBef>
                <a:spcPts val="0"/>
              </a:spcBef>
              <a:buSzTx/>
              <a:buNone/>
              <a:defRPr sz="5500" b="1">
                <a:latin typeface="Helvetica"/>
                <a:ea typeface="Helvetica"/>
                <a:cs typeface="Helvetica"/>
                <a:sym typeface="Helvetica"/>
              </a:defRPr>
            </a:lvl2pPr>
            <a:lvl3pPr marL="0" indent="914400" defTabSz="825500">
              <a:lnSpc>
                <a:spcPct val="100000"/>
              </a:lnSpc>
              <a:spcBef>
                <a:spcPts val="0"/>
              </a:spcBef>
              <a:buSzTx/>
              <a:buNone/>
              <a:defRPr sz="5500" b="1">
                <a:latin typeface="Helvetica"/>
                <a:ea typeface="Helvetica"/>
                <a:cs typeface="Helvetica"/>
                <a:sym typeface="Helvetica"/>
              </a:defRPr>
            </a:lvl3pPr>
            <a:lvl4pPr marL="0" indent="1371600" defTabSz="825500">
              <a:lnSpc>
                <a:spcPct val="100000"/>
              </a:lnSpc>
              <a:spcBef>
                <a:spcPts val="0"/>
              </a:spcBef>
              <a:buSzTx/>
              <a:buNone/>
              <a:defRPr sz="5500" b="1">
                <a:latin typeface="Helvetica"/>
                <a:ea typeface="Helvetica"/>
                <a:cs typeface="Helvetica"/>
                <a:sym typeface="Helvetica"/>
              </a:defRPr>
            </a:lvl4pPr>
            <a:lvl5pPr marL="0" indent="1828800" defTabSz="825500">
              <a:lnSpc>
                <a:spcPct val="100000"/>
              </a:lnSpc>
              <a:spcBef>
                <a:spcPts val="0"/>
              </a:spcBef>
              <a:buSzTx/>
              <a:buNone/>
              <a:defRPr sz="5500" b="1">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56024064-B170-D02A-B962-8591AE60EDAA}"/>
              </a:ext>
            </a:extLst>
          </p:cNvPr>
          <p:cNvSpPr txBox="1">
            <a:spLocks noGrp="1" noChangeArrowheads="1"/>
          </p:cNvSpPr>
          <p:nvPr>
            <p:ph type="sldNum" sz="quarter" idx="22"/>
          </p:nvPr>
        </p:nvSpPr>
        <p:spPr/>
        <p:txBody>
          <a:bodyPr/>
          <a:lstStyle>
            <a:lvl1pPr>
              <a:defRPr/>
            </a:lvl1pPr>
          </a:lstStyle>
          <a:p>
            <a:fld id="{99C4404B-D5FA-A24E-92E6-A0CC2E148825}" type="slidenum">
              <a:rPr lang="en-SA" altLang="en-SA"/>
              <a:pPr/>
              <a:t>‹#›</a:t>
            </a:fld>
            <a:endParaRPr lang="en-SA" altLang="en-SA"/>
          </a:p>
        </p:txBody>
      </p:sp>
    </p:spTree>
    <p:extLst>
      <p:ext uri="{BB962C8B-B14F-4D97-AF65-F5344CB8AC3E}">
        <p14:creationId xmlns:p14="http://schemas.microsoft.com/office/powerpoint/2010/main" val="533335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 name="Slide Title"/>
          <p:cNvSpPr txBox="1">
            <a:spLocks noGrp="1"/>
          </p:cNvSpPr>
          <p:nvPr>
            <p:ph type="title"/>
          </p:nvPr>
        </p:nvSpPr>
        <p:spPr>
          <a:xfrm>
            <a:off x="1206500" y="1270000"/>
            <a:ext cx="9779000" cy="5882273"/>
          </a:xfrm>
          <a:prstGeom prst="rect">
            <a:avLst/>
          </a:prstGeom>
        </p:spPr>
        <p:txBody>
          <a:bodyPr anchor="b"/>
          <a:lstStyle>
            <a:lvl1pPr>
              <a:defRPr>
                <a:latin typeface="Helvetica"/>
                <a:ea typeface="Helvetica"/>
                <a:cs typeface="Helvetica"/>
                <a:sym typeface="Helvetica"/>
              </a:defRPr>
            </a:lvl1pPr>
          </a:lstStyle>
          <a:p>
            <a:r>
              <a:rPr lang="en-US"/>
              <a:t>Click to edit Master title style</a:t>
            </a:r>
            <a:endParaRPr/>
          </a:p>
        </p:txBody>
      </p:sp>
      <p:sp>
        <p:nvSpPr>
          <p:cNvPr id="32" name="Body Level One…"/>
          <p:cNvSpPr txBox="1">
            <a:spLocks noGrp="1"/>
          </p:cNvSpPr>
          <p:nvPr>
            <p:ph type="body" sz="quarter" idx="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Helvetica"/>
                <a:ea typeface="Helvetica"/>
                <a:cs typeface="Helvetica"/>
                <a:sym typeface="Helvetica"/>
              </a:defRPr>
            </a:lvl1pPr>
            <a:lvl2pPr marL="0" indent="457200" defTabSz="825500">
              <a:lnSpc>
                <a:spcPct val="100000"/>
              </a:lnSpc>
              <a:spcBef>
                <a:spcPts val="0"/>
              </a:spcBef>
              <a:buSzTx/>
              <a:buNone/>
              <a:defRPr sz="5500">
                <a:latin typeface="Helvetica"/>
                <a:ea typeface="Helvetica"/>
                <a:cs typeface="Helvetica"/>
                <a:sym typeface="Helvetica"/>
              </a:defRPr>
            </a:lvl2pPr>
            <a:lvl3pPr marL="0" indent="914400" defTabSz="825500">
              <a:lnSpc>
                <a:spcPct val="100000"/>
              </a:lnSpc>
              <a:spcBef>
                <a:spcPts val="0"/>
              </a:spcBef>
              <a:buSzTx/>
              <a:buNone/>
              <a:defRPr sz="5500">
                <a:latin typeface="Helvetica"/>
                <a:ea typeface="Helvetica"/>
                <a:cs typeface="Helvetica"/>
                <a:sym typeface="Helvetica"/>
              </a:defRPr>
            </a:lvl3pPr>
            <a:lvl4pPr marL="0" indent="1371600" defTabSz="825500">
              <a:lnSpc>
                <a:spcPct val="100000"/>
              </a:lnSpc>
              <a:spcBef>
                <a:spcPts val="0"/>
              </a:spcBef>
              <a:buSzTx/>
              <a:buNone/>
              <a:defRPr sz="5500">
                <a:latin typeface="Helvetica"/>
                <a:ea typeface="Helvetica"/>
                <a:cs typeface="Helvetica"/>
                <a:sym typeface="Helvetica"/>
              </a:defRPr>
            </a:lvl4pPr>
            <a:lvl5pPr marL="0" indent="1828800" defTabSz="825500">
              <a:lnSpc>
                <a:spcPct val="100000"/>
              </a:lnSpc>
              <a:spcBef>
                <a:spcPts val="0"/>
              </a:spcBef>
              <a:buSzTx/>
              <a:buNone/>
              <a:defRPr sz="5500">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CFC19211-3160-A75B-FF4D-F7A53A5718EB}"/>
              </a:ext>
            </a:extLst>
          </p:cNvPr>
          <p:cNvSpPr txBox="1">
            <a:spLocks noGrp="1" noChangeArrowheads="1"/>
          </p:cNvSpPr>
          <p:nvPr>
            <p:ph type="sldNum" sz="quarter" idx="10"/>
          </p:nvPr>
        </p:nvSpPr>
        <p:spPr>
          <a:xfrm>
            <a:off x="12001500" y="13085763"/>
            <a:ext cx="368300" cy="374650"/>
          </a:xfrm>
        </p:spPr>
        <p:txBody>
          <a:bodyPr/>
          <a:lstStyle>
            <a:lvl1pPr>
              <a:defRPr/>
            </a:lvl1pPr>
          </a:lstStyle>
          <a:p>
            <a:fld id="{A48C736E-ADE8-5842-8016-135DF9C70E3D}" type="slidenum">
              <a:rPr lang="en-SA" altLang="en-SA"/>
              <a:pPr/>
              <a:t>‹#›</a:t>
            </a:fld>
            <a:endParaRPr lang="en-SA" altLang="en-SA"/>
          </a:p>
        </p:txBody>
      </p:sp>
    </p:spTree>
    <p:extLst>
      <p:ext uri="{BB962C8B-B14F-4D97-AF65-F5344CB8AC3E}">
        <p14:creationId xmlns:p14="http://schemas.microsoft.com/office/powerpoint/2010/main" val="311877183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0" name="Slide Title"/>
          <p:cNvSpPr txBox="1">
            <a:spLocks noGrp="1"/>
          </p:cNvSpPr>
          <p:nvPr>
            <p:ph type="title"/>
          </p:nvPr>
        </p:nvSpPr>
        <p:spPr>
          <a:prstGeom prst="rect">
            <a:avLst/>
          </a:prstGeom>
        </p:spPr>
        <p:txBody>
          <a:bodyPr/>
          <a:lstStyle/>
          <a:p>
            <a:r>
              <a:rPr lang="en-US"/>
              <a:t>Click to edit Master title style</a:t>
            </a:r>
            <a:endParaRPr/>
          </a:p>
        </p:txBody>
      </p:sp>
      <p:sp>
        <p:nvSpPr>
          <p:cNvPr id="41"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42"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08F6E45D-5921-B46D-02D9-9A0E689B1BA2}"/>
              </a:ext>
            </a:extLst>
          </p:cNvPr>
          <p:cNvSpPr txBox="1">
            <a:spLocks noGrp="1" noChangeArrowheads="1"/>
          </p:cNvSpPr>
          <p:nvPr>
            <p:ph type="sldNum" sz="quarter" idx="22"/>
          </p:nvPr>
        </p:nvSpPr>
        <p:spPr>
          <a:ln/>
        </p:spPr>
        <p:txBody>
          <a:bodyPr/>
          <a:lstStyle>
            <a:lvl1pPr>
              <a:defRPr/>
            </a:lvl1pPr>
          </a:lstStyle>
          <a:p>
            <a:fld id="{92507410-C729-E34D-85A4-FFF2E423BA4A}" type="slidenum">
              <a:rPr lang="en-SA" altLang="en-SA"/>
              <a:pPr/>
              <a:t>‹#›</a:t>
            </a:fld>
            <a:endParaRPr lang="en-SA" altLang="en-SA"/>
          </a:p>
        </p:txBody>
      </p:sp>
    </p:spTree>
    <p:extLst>
      <p:ext uri="{BB962C8B-B14F-4D97-AF65-F5344CB8AC3E}">
        <p14:creationId xmlns:p14="http://schemas.microsoft.com/office/powerpoint/2010/main" val="375878649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0" name="Body Level One…"/>
          <p:cNvSpPr txBox="1">
            <a:spLocks noGrp="1"/>
          </p:cNvSpPr>
          <p:nvPr>
            <p:ph type="body" idx="1"/>
          </p:nvPr>
        </p:nvSpPr>
        <p:spPr>
          <a:prstGeom prst="rect">
            <a:avLst/>
          </a:prstGeom>
        </p:spPr>
        <p:txBody>
          <a:bodyPr numCol="2" spcCol="109855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89153707-EE5E-C604-E1DF-11D913C6EB07}"/>
              </a:ext>
            </a:extLst>
          </p:cNvPr>
          <p:cNvSpPr txBox="1">
            <a:spLocks noGrp="1" noChangeArrowheads="1"/>
          </p:cNvSpPr>
          <p:nvPr>
            <p:ph type="sldNum" sz="quarter" idx="10"/>
          </p:nvPr>
        </p:nvSpPr>
        <p:spPr>
          <a:ln/>
        </p:spPr>
        <p:txBody>
          <a:bodyPr/>
          <a:lstStyle>
            <a:lvl1pPr>
              <a:defRPr/>
            </a:lvl1pPr>
          </a:lstStyle>
          <a:p>
            <a:fld id="{097D2F8E-60F5-7D41-950E-3F582CFB5978}" type="slidenum">
              <a:rPr lang="en-SA" altLang="en-SA"/>
              <a:pPr/>
              <a:t>‹#›</a:t>
            </a:fld>
            <a:endParaRPr lang="en-SA" altLang="en-SA"/>
          </a:p>
        </p:txBody>
      </p:sp>
    </p:spTree>
    <p:extLst>
      <p:ext uri="{BB962C8B-B14F-4D97-AF65-F5344CB8AC3E}">
        <p14:creationId xmlns:p14="http://schemas.microsoft.com/office/powerpoint/2010/main" val="206756001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8" name="Slide Subtitle"/>
          <p:cNvSpPr txBox="1">
            <a:spLocks noGrp="1"/>
          </p:cNvSpPr>
          <p:nvPr>
            <p:ph type="body" sz="quarter" idx="2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59"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0"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pPr lvl="0"/>
            <a:endParaRPr noProof="0">
              <a:sym typeface="Helvetica Neue"/>
            </a:endParaRPr>
          </a:p>
        </p:txBody>
      </p:sp>
      <p:sp>
        <p:nvSpPr>
          <p:cNvPr id="61" name="Slide Title"/>
          <p:cNvSpPr txBox="1">
            <a:spLocks noGrp="1"/>
          </p:cNvSpPr>
          <p:nvPr>
            <p:ph type="title"/>
          </p:nvPr>
        </p:nvSpPr>
        <p:spPr>
          <a:xfrm>
            <a:off x="1206500" y="1079500"/>
            <a:ext cx="9779000" cy="1435100"/>
          </a:xfrm>
          <a:prstGeom prst="rect">
            <a:avLst/>
          </a:prstGeom>
        </p:spPr>
        <p:txBody>
          <a:bodyPr/>
          <a:lstStyle/>
          <a:p>
            <a:r>
              <a:rPr lang="en-US"/>
              <a:t>Click to edit Master title style</a:t>
            </a:r>
            <a:endParaRPr/>
          </a:p>
        </p:txBody>
      </p:sp>
      <p:sp>
        <p:nvSpPr>
          <p:cNvPr id="2" name="Slide Number">
            <a:extLst>
              <a:ext uri="{FF2B5EF4-FFF2-40B4-BE49-F238E27FC236}">
                <a16:creationId xmlns:a16="http://schemas.microsoft.com/office/drawing/2014/main" id="{B7BB3673-0EC7-E8B4-2FEE-86235BE856D4}"/>
              </a:ext>
            </a:extLst>
          </p:cNvPr>
          <p:cNvSpPr txBox="1">
            <a:spLocks noGrp="1" noChangeArrowheads="1"/>
          </p:cNvSpPr>
          <p:nvPr>
            <p:ph type="sldNum" sz="quarter" idx="23"/>
          </p:nvPr>
        </p:nvSpPr>
        <p:spPr>
          <a:ln/>
        </p:spPr>
        <p:txBody>
          <a:bodyPr/>
          <a:lstStyle>
            <a:lvl1pPr>
              <a:defRPr/>
            </a:lvl1pPr>
          </a:lstStyle>
          <a:p>
            <a:fld id="{0FF82154-2D54-164F-B80F-BFDC2200DDAA}" type="slidenum">
              <a:rPr lang="en-SA" altLang="en-SA"/>
              <a:pPr/>
              <a:t>‹#›</a:t>
            </a:fld>
            <a:endParaRPr lang="en-SA" altLang="en-SA"/>
          </a:p>
        </p:txBody>
      </p:sp>
    </p:spTree>
    <p:extLst>
      <p:ext uri="{BB962C8B-B14F-4D97-AF65-F5344CB8AC3E}">
        <p14:creationId xmlns:p14="http://schemas.microsoft.com/office/powerpoint/2010/main" val="185877220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9" name="Section Title"/>
          <p:cNvSpPr txBox="1">
            <a:spLocks noGrp="1"/>
          </p:cNvSpPr>
          <p:nvPr>
            <p:ph type="title"/>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rPr lang="en-US"/>
              <a:t>Click to edit Master title style</a:t>
            </a:r>
            <a:endParaRPr/>
          </a:p>
        </p:txBody>
      </p:sp>
      <p:sp>
        <p:nvSpPr>
          <p:cNvPr id="2" name="Slide Number">
            <a:extLst>
              <a:ext uri="{FF2B5EF4-FFF2-40B4-BE49-F238E27FC236}">
                <a16:creationId xmlns:a16="http://schemas.microsoft.com/office/drawing/2014/main" id="{B1BA9C65-65B3-6695-983A-3E1A8D1307FE}"/>
              </a:ext>
            </a:extLst>
          </p:cNvPr>
          <p:cNvSpPr txBox="1">
            <a:spLocks noGrp="1" noChangeArrowheads="1"/>
          </p:cNvSpPr>
          <p:nvPr>
            <p:ph type="sldNum" sz="quarter" idx="10"/>
          </p:nvPr>
        </p:nvSpPr>
        <p:spPr>
          <a:xfrm>
            <a:off x="12001500" y="13085763"/>
            <a:ext cx="368300" cy="374650"/>
          </a:xfrm>
        </p:spPr>
        <p:txBody>
          <a:bodyPr/>
          <a:lstStyle>
            <a:lvl1pPr>
              <a:defRPr/>
            </a:lvl1pPr>
          </a:lstStyle>
          <a:p>
            <a:fld id="{F00D5EEB-6525-824C-834C-3C54C22E40C3}" type="slidenum">
              <a:rPr lang="en-SA" altLang="en-SA"/>
              <a:pPr/>
              <a:t>‹#›</a:t>
            </a:fld>
            <a:endParaRPr lang="en-SA" altLang="en-SA"/>
          </a:p>
        </p:txBody>
      </p:sp>
    </p:spTree>
    <p:extLst>
      <p:ext uri="{BB962C8B-B14F-4D97-AF65-F5344CB8AC3E}">
        <p14:creationId xmlns:p14="http://schemas.microsoft.com/office/powerpoint/2010/main" val="67257178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Slide Title"/>
          <p:cNvSpPr txBox="1">
            <a:spLocks noGrp="1"/>
          </p:cNvSpPr>
          <p:nvPr>
            <p:ph type="title"/>
          </p:nvPr>
        </p:nvSpPr>
        <p:spPr>
          <a:xfrm>
            <a:off x="1206500" y="1079500"/>
            <a:ext cx="21971000" cy="1434949"/>
          </a:xfrm>
          <a:prstGeom prst="rect">
            <a:avLst/>
          </a:prstGeom>
        </p:spPr>
        <p:txBody>
          <a:bodyPr/>
          <a:lstStyle/>
          <a:p>
            <a:r>
              <a:rPr lang="en-US"/>
              <a:t>Click to edit Master title style</a:t>
            </a:r>
            <a:endParaRPr/>
          </a:p>
        </p:txBody>
      </p:sp>
      <p:sp>
        <p:nvSpPr>
          <p:cNvPr id="78"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3F027C73-177D-17A1-C9BF-F662994EEACB}"/>
              </a:ext>
            </a:extLst>
          </p:cNvPr>
          <p:cNvSpPr txBox="1">
            <a:spLocks noGrp="1" noChangeArrowheads="1"/>
          </p:cNvSpPr>
          <p:nvPr>
            <p:ph type="sldNum" sz="quarter" idx="22"/>
          </p:nvPr>
        </p:nvSpPr>
        <p:spPr>
          <a:ln/>
        </p:spPr>
        <p:txBody>
          <a:bodyPr/>
          <a:lstStyle>
            <a:lvl1pPr>
              <a:defRPr/>
            </a:lvl1pPr>
          </a:lstStyle>
          <a:p>
            <a:fld id="{2DB81075-647A-D445-8447-CCABEC854CD7}" type="slidenum">
              <a:rPr lang="en-SA" altLang="en-SA"/>
              <a:pPr/>
              <a:t>‹#›</a:t>
            </a:fld>
            <a:endParaRPr lang="en-SA" altLang="en-SA"/>
          </a:p>
        </p:txBody>
      </p:sp>
    </p:spTree>
    <p:extLst>
      <p:ext uri="{BB962C8B-B14F-4D97-AF65-F5344CB8AC3E}">
        <p14:creationId xmlns:p14="http://schemas.microsoft.com/office/powerpoint/2010/main" val="88078114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6" name="Agenda Title"/>
          <p:cNvSpPr txBox="1">
            <a:spLocks noGrp="1"/>
          </p:cNvSpPr>
          <p:nvPr>
            <p:ph type="title"/>
          </p:nvPr>
        </p:nvSpPr>
        <p:spPr>
          <a:xfrm>
            <a:off x="1206500" y="1079500"/>
            <a:ext cx="21971000" cy="1435100"/>
          </a:xfrm>
          <a:prstGeom prst="rect">
            <a:avLst/>
          </a:prstGeom>
        </p:spPr>
        <p:txBody>
          <a:bodyPr/>
          <a:lstStyle/>
          <a:p>
            <a:r>
              <a:rPr lang="en-US"/>
              <a:t>Click to edit Master title style</a:t>
            </a:r>
            <a:endParaRPr/>
          </a:p>
        </p:txBody>
      </p:sp>
      <p:sp>
        <p:nvSpPr>
          <p:cNvPr id="87" name="Agenda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88" name="Body Level One…"/>
          <p:cNvSpPr txBox="1">
            <a:spLocks noGrp="1"/>
          </p:cNvSpPr>
          <p:nvPr>
            <p:ph type="body" idx="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4A75CBD3-C1B7-88CE-C77E-3F15C58B6655}"/>
              </a:ext>
            </a:extLst>
          </p:cNvPr>
          <p:cNvSpPr txBox="1">
            <a:spLocks noGrp="1" noChangeArrowheads="1"/>
          </p:cNvSpPr>
          <p:nvPr>
            <p:ph type="sldNum" sz="quarter" idx="22"/>
          </p:nvPr>
        </p:nvSpPr>
        <p:spPr>
          <a:ln/>
        </p:spPr>
        <p:txBody>
          <a:bodyPr/>
          <a:lstStyle>
            <a:lvl1pPr>
              <a:defRPr/>
            </a:lvl1pPr>
          </a:lstStyle>
          <a:p>
            <a:fld id="{0C274532-A3B1-E74F-A18F-A6FA1135DF2D}" type="slidenum">
              <a:rPr lang="en-SA" altLang="en-SA"/>
              <a:pPr/>
              <a:t>‹#›</a:t>
            </a:fld>
            <a:endParaRPr lang="en-SA" altLang="en-SA"/>
          </a:p>
        </p:txBody>
      </p:sp>
    </p:spTree>
    <p:extLst>
      <p:ext uri="{BB962C8B-B14F-4D97-AF65-F5344CB8AC3E}">
        <p14:creationId xmlns:p14="http://schemas.microsoft.com/office/powerpoint/2010/main" val="195015211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BE7B4C7-694B-AEEA-BDBC-AFBC9DD446A5}"/>
              </a:ext>
            </a:extLst>
          </p:cNvPr>
          <p:cNvSpPr txBox="1">
            <a:spLocks noGrp="1"/>
          </p:cNvSpPr>
          <p:nvPr>
            <p:ph type="title" hasCustomPrompt="1"/>
          </p:nvPr>
        </p:nvSpPr>
        <p:spPr>
          <a:xfrm>
            <a:off x="1206500" y="1079500"/>
            <a:ext cx="21971000" cy="1433513"/>
          </a:xfrm>
          <a:prstGeom prst="rect">
            <a:avLst/>
          </a:prstGeom>
          <a:ln w="12700">
            <a:miter lim="400000"/>
          </a:ln>
        </p:spPr>
        <p:txBody>
          <a:bodyPr lIns="50800" tIns="50800" rIns="50800" bIns="50800">
            <a:normAutofit/>
          </a:bodyPr>
          <a:lstStyle/>
          <a:p>
            <a:r>
              <a:t>Slide Title</a:t>
            </a:r>
          </a:p>
        </p:txBody>
      </p:sp>
      <p:sp>
        <p:nvSpPr>
          <p:cNvPr id="1027" name="Body Level One…">
            <a:extLst>
              <a:ext uri="{FF2B5EF4-FFF2-40B4-BE49-F238E27FC236}">
                <a16:creationId xmlns:a16="http://schemas.microsoft.com/office/drawing/2014/main" id="{CFF45DC6-54B9-AB72-14B6-ADE6171F89FE}"/>
              </a:ext>
            </a:extLst>
          </p:cNvPr>
          <p:cNvSpPr txBox="1">
            <a:spLocks noGrp="1" noChangeArrowheads="1"/>
          </p:cNvSpPr>
          <p:nvPr>
            <p:ph type="body" idx="1"/>
          </p:nvPr>
        </p:nvSpPr>
        <p:spPr bwMode="auto">
          <a:xfrm>
            <a:off x="1206500" y="4248150"/>
            <a:ext cx="21971000" cy="825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SA" altLang="en-SA">
                <a:sym typeface="Helvetica Neue" panose="02000503000000020004" pitchFamily="2" charset="0"/>
              </a:rPr>
              <a:t>Slide bullet text</a:t>
            </a:r>
          </a:p>
          <a:p>
            <a:pPr lvl="1"/>
            <a:endParaRPr lang="en-SA" altLang="en-SA">
              <a:sym typeface="Helvetica Neue" panose="02000503000000020004" pitchFamily="2" charset="0"/>
            </a:endParaRPr>
          </a:p>
          <a:p>
            <a:pPr lvl="2"/>
            <a:endParaRPr lang="en-SA" altLang="en-SA">
              <a:sym typeface="Helvetica Neue" panose="02000503000000020004" pitchFamily="2" charset="0"/>
            </a:endParaRPr>
          </a:p>
          <a:p>
            <a:pPr lvl="3"/>
            <a:endParaRPr lang="en-SA" altLang="en-SA">
              <a:sym typeface="Helvetica Neue" panose="02000503000000020004" pitchFamily="2" charset="0"/>
            </a:endParaRPr>
          </a:p>
          <a:p>
            <a:pPr lvl="4"/>
            <a:endParaRPr lang="en-SA" altLang="en-SA">
              <a:sym typeface="Helvetica Neue" panose="02000503000000020004" pitchFamily="2" charset="0"/>
            </a:endParaRPr>
          </a:p>
        </p:txBody>
      </p:sp>
      <p:sp>
        <p:nvSpPr>
          <p:cNvPr id="1028" name="Slide Number">
            <a:extLst>
              <a:ext uri="{FF2B5EF4-FFF2-40B4-BE49-F238E27FC236}">
                <a16:creationId xmlns:a16="http://schemas.microsoft.com/office/drawing/2014/main" id="{E7D8C73B-F249-48ED-B346-25D2D7C17722}"/>
              </a:ext>
            </a:extLst>
          </p:cNvPr>
          <p:cNvSpPr txBox="1">
            <a:spLocks noGrp="1" noChangeArrowheads="1"/>
          </p:cNvSpPr>
          <p:nvPr>
            <p:ph type="sldNum" sz="quarter" idx="2"/>
          </p:nvPr>
        </p:nvSpPr>
        <p:spPr bwMode="auto">
          <a:xfrm>
            <a:off x="12001500" y="13081000"/>
            <a:ext cx="3683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50800" tIns="50800" rIns="50800" bIns="50800" numCol="1" anchor="b" anchorCtr="0" compatLnSpc="1">
            <a:prstTxWarp prst="textNoShape">
              <a:avLst/>
            </a:prstTxWarp>
            <a:spAutoFit/>
          </a:bodyPr>
          <a:lstStyle>
            <a:lvl1pPr algn="ctr" defTabSz="584200" eaLnBrk="1">
              <a:defRPr sz="1800">
                <a:solidFill>
                  <a:srgbClr val="000000"/>
                </a:solidFill>
              </a:defRPr>
            </a:lvl1pPr>
          </a:lstStyle>
          <a:p>
            <a:fld id="{C41EA7BC-1933-EC44-96A0-6D727BC90BED}" type="slidenum">
              <a:rPr lang="en-SA" altLang="en-SA"/>
              <a:pPr/>
              <a:t>‹#›</a:t>
            </a:fld>
            <a:endParaRPr lang="en-SA" altLang="en-SA"/>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71" r:id="rId4"/>
    <p:sldLayoutId id="2147483672" r:id="rId5"/>
    <p:sldLayoutId id="2147483673" r:id="rId6"/>
    <p:sldLayoutId id="2147483684" r:id="rId7"/>
    <p:sldLayoutId id="2147483674" r:id="rId8"/>
    <p:sldLayoutId id="2147483675" r:id="rId9"/>
    <p:sldLayoutId id="2147483676" r:id="rId10"/>
    <p:sldLayoutId id="2147483677" r:id="rId11"/>
    <p:sldLayoutId id="2147483678" r:id="rId12"/>
    <p:sldLayoutId id="2147483679" r:id="rId13"/>
    <p:sldLayoutId id="2147483685" r:id="rId14"/>
    <p:sldLayoutId id="2147483680" r:id="rId15"/>
    <p:sldLayoutId id="2147483686" r:id="rId16"/>
  </p:sldLayoutIdLst>
  <p:transition spd="med"/>
  <p:txStyles>
    <p:titleStyle>
      <a:lvl1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1pPr>
      <a:lvl2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2pPr>
      <a:lvl3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3pPr>
      <a:lvl4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4pPr>
      <a:lvl5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1pPr>
      <a:lvl2pPr marL="12192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2pPr>
      <a:lvl3pPr marL="18288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3pPr>
      <a:lvl4pPr marL="24384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4pPr>
      <a:lvl5pPr marL="30480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analytixlabs.co.in/blog/activation-function-in-neural-network/"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مقدمة في تعلم الآلة">
            <a:extLst>
              <a:ext uri="{FF2B5EF4-FFF2-40B4-BE49-F238E27FC236}">
                <a16:creationId xmlns:a16="http://schemas.microsoft.com/office/drawing/2014/main" id="{101B146E-B092-A486-5EBF-3BFB97560093}"/>
              </a:ext>
            </a:extLst>
          </p:cNvPr>
          <p:cNvSpPr txBox="1"/>
          <p:nvPr/>
        </p:nvSpPr>
        <p:spPr>
          <a:xfrm>
            <a:off x="6030473" y="6298872"/>
            <a:ext cx="12323053" cy="1118255"/>
          </a:xfrm>
          <a:prstGeom prst="rect">
            <a:avLst/>
          </a:prstGeom>
          <a:ln w="12700">
            <a:miter lim="400000"/>
          </a:ln>
        </p:spPr>
        <p:txBody>
          <a:bodyPr wrap="none" lIns="50800" tIns="50800" rIns="50800" bIns="50800" anchor="ctr">
            <a:spAutoFit/>
          </a:bodyPr>
          <a:lstStyle/>
          <a:p>
            <a:r>
              <a:rPr lang="en-US" sz="6600" b="1" i="0" u="none" strike="noStrike" dirty="0">
                <a:solidFill>
                  <a:schemeClr val="bg1"/>
                </a:solidFill>
                <a:effectLst/>
                <a:latin typeface="Söhne"/>
              </a:rPr>
              <a:t>Recurrent Neural Networks (RNNs)</a:t>
            </a:r>
            <a:endParaRPr lang="en-GB" sz="8000" dirty="0">
              <a:solidFill>
                <a:schemeClr val="bg1"/>
              </a:solidFill>
              <a:effectLst/>
              <a:latin typeface="Helvetica" pitchFamily="2"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t>Embedding Layer</a:t>
            </a:r>
            <a:endParaRPr lang="en-GB" dirty="0"/>
          </a:p>
        </p:txBody>
      </p:sp>
      <p:sp>
        <p:nvSpPr>
          <p:cNvPr id="3" name="TextBox 2">
            <a:extLst>
              <a:ext uri="{FF2B5EF4-FFF2-40B4-BE49-F238E27FC236}">
                <a16:creationId xmlns:a16="http://schemas.microsoft.com/office/drawing/2014/main" id="{DE626D6A-0C5F-E454-74DF-BF0C585E46EF}"/>
              </a:ext>
            </a:extLst>
          </p:cNvPr>
          <p:cNvSpPr txBox="1"/>
          <p:nvPr/>
        </p:nvSpPr>
        <p:spPr>
          <a:xfrm>
            <a:off x="1206500" y="4756150"/>
            <a:ext cx="12509500"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b="1" dirty="0">
                <a:effectLst/>
              </a:rPr>
              <a:t>Embedding Layer:</a:t>
            </a:r>
            <a:r>
              <a:rPr lang="en-US" sz="3600" dirty="0">
                <a:effectLst/>
              </a:rPr>
              <a:t> Transforms integer indices into dense vectors in a continuous vector space.</a:t>
            </a:r>
          </a:p>
          <a:p>
            <a:pPr>
              <a:buFont typeface="Arial" panose="020B0604020202020204" pitchFamily="34" charset="0"/>
              <a:buChar char="•"/>
            </a:pPr>
            <a:endParaRPr lang="en-US" sz="3600" dirty="0">
              <a:effectLst/>
            </a:endParaRPr>
          </a:p>
          <a:p>
            <a:r>
              <a:rPr lang="en-US" sz="3600" b="1" dirty="0">
                <a:effectLst/>
              </a:rPr>
              <a:t>Training:</a:t>
            </a:r>
            <a:endParaRPr lang="en-US" sz="3600" dirty="0">
              <a:effectLst/>
            </a:endParaRPr>
          </a:p>
          <a:p>
            <a:r>
              <a:rPr lang="en-US" sz="3600" b="1" dirty="0">
                <a:effectLst/>
              </a:rPr>
              <a:t>Learnable Parameters:</a:t>
            </a:r>
            <a:r>
              <a:rPr lang="en-US" sz="3600" dirty="0">
                <a:effectLst/>
              </a:rPr>
              <a:t> Adjusted during model training to capture semantic relationships.</a:t>
            </a:r>
          </a:p>
          <a:p>
            <a:pPr>
              <a:buFont typeface="Arial" panose="020B0604020202020204" pitchFamily="34" charset="0"/>
              <a:buChar char="•"/>
            </a:pPr>
            <a:endParaRPr lang="en-US" sz="3600" dirty="0">
              <a:effectLst/>
            </a:endParaRPr>
          </a:p>
          <a:p>
            <a:r>
              <a:rPr lang="en-US" sz="3600" b="1" dirty="0">
                <a:effectLst/>
              </a:rPr>
              <a:t>Example:</a:t>
            </a:r>
            <a:endParaRPr lang="en-US" sz="3600" dirty="0">
              <a:effectLst/>
            </a:endParaRPr>
          </a:p>
          <a:p>
            <a:r>
              <a:rPr lang="en-US" sz="3600" dirty="0">
                <a:effectLst/>
              </a:rPr>
              <a:t>Integer Sequence: [1, 2, 3, 4, 5]</a:t>
            </a:r>
          </a:p>
          <a:p>
            <a:r>
              <a:rPr lang="en-US" sz="3600" dirty="0">
                <a:effectLst/>
              </a:rPr>
              <a:t>Embedding Vectors: [0.12, -0.45, 0.67, 0.98, 0.32]</a:t>
            </a:r>
            <a:endParaRPr kumimoji="0" lang="en-US" sz="4400" b="0" u="none" strike="noStrike" cap="none" spc="0" normalizeH="0" baseline="0" dirty="0">
              <a:ln>
                <a:noFill/>
              </a:ln>
              <a:solidFill>
                <a:srgbClr val="5E5E5E"/>
              </a:solidFill>
              <a:effectLst/>
              <a:uFillTx/>
              <a:latin typeface="+mn-lt"/>
              <a:ea typeface="+mn-ea"/>
              <a:cs typeface="+mn-cs"/>
              <a:sym typeface="Helvetica Neue"/>
            </a:endParaRPr>
          </a:p>
        </p:txBody>
      </p:sp>
      <p:pic>
        <p:nvPicPr>
          <p:cNvPr id="3074" name="Picture 2">
            <a:extLst>
              <a:ext uri="{FF2B5EF4-FFF2-40B4-BE49-F238E27FC236}">
                <a16:creationId xmlns:a16="http://schemas.microsoft.com/office/drawing/2014/main" id="{70BE150F-3E4B-FCCA-6F72-DF85DADC1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943588" y="5059779"/>
            <a:ext cx="10126472" cy="566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0069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t>Embedding Layer</a:t>
            </a:r>
            <a:endParaRPr lang="en-GB" dirty="0"/>
          </a:p>
        </p:txBody>
      </p:sp>
      <p:pic>
        <p:nvPicPr>
          <p:cNvPr id="2050" name="Picture 2">
            <a:extLst>
              <a:ext uri="{FF2B5EF4-FFF2-40B4-BE49-F238E27FC236}">
                <a16:creationId xmlns:a16="http://schemas.microsoft.com/office/drawing/2014/main" id="{00D3D71B-24AA-BB3A-FCE0-1435A286F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532" y="3780653"/>
            <a:ext cx="9568935" cy="751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4341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GB" dirty="0"/>
              <a:t>Recap: How ANNs/DNNs works</a:t>
            </a:r>
          </a:p>
        </p:txBody>
      </p:sp>
      <p:pic>
        <p:nvPicPr>
          <p:cNvPr id="1026" name="Picture 2">
            <a:extLst>
              <a:ext uri="{FF2B5EF4-FFF2-40B4-BE49-F238E27FC236}">
                <a16:creationId xmlns:a16="http://schemas.microsoft.com/office/drawing/2014/main" id="{3124C93D-25FA-617E-E2CB-F4A3F7B2AC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079"/>
          <a:stretch/>
        </p:blipFill>
        <p:spPr bwMode="auto">
          <a:xfrm>
            <a:off x="7893537" y="4756150"/>
            <a:ext cx="8596926" cy="50034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DDCBFC3-ADF3-6B6C-B7B2-BA757835DE18}"/>
                  </a:ext>
                </a:extLst>
              </p:cNvPr>
              <p:cNvSpPr txBox="1"/>
              <p:nvPr/>
            </p:nvSpPr>
            <p:spPr>
              <a:xfrm>
                <a:off x="8173252" y="10573185"/>
                <a:ext cx="8037496"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ctrlPr>
                        </m:sSubPr>
                        <m:e>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h</m:t>
                          </m:r>
                        </m:e>
                        <m: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𝑡</m:t>
                          </m:r>
                        </m:sub>
                      </m:s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m:t>
                      </m:r>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𝑓</m:t>
                      </m:r>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m:t>
                      </m:r>
                      <m:sSub>
                        <m:sSubPr>
                          <m:ctrlP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ctrlPr>
                        </m:sSubPr>
                        <m:e>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𝑥</m:t>
                          </m:r>
                        </m:e>
                        <m: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𝑡</m:t>
                          </m:r>
                        </m:sub>
                      </m:s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m:t>
                      </m:r>
                    </m:oMath>
                  </m:oMathPara>
                </a14:m>
                <a:endParaRPr kumimoji="0" lang="en-SA" sz="7200" b="0" i="0" u="none" strike="noStrike" cap="none" spc="0" normalizeH="0" baseline="0" dirty="0">
                  <a:ln>
                    <a:noFill/>
                  </a:ln>
                  <a:solidFill>
                    <a:srgbClr val="5E5E5E"/>
                  </a:solidFill>
                  <a:effectLst/>
                  <a:uFillTx/>
                  <a:latin typeface="+mn-lt"/>
                  <a:ea typeface="+mn-ea"/>
                  <a:cs typeface="+mn-cs"/>
                  <a:sym typeface="Helvetica Neue"/>
                </a:endParaRPr>
              </a:p>
            </p:txBody>
          </p:sp>
        </mc:Choice>
        <mc:Fallback>
          <p:sp>
            <p:nvSpPr>
              <p:cNvPr id="2" name="TextBox 1">
                <a:extLst>
                  <a:ext uri="{FF2B5EF4-FFF2-40B4-BE49-F238E27FC236}">
                    <a16:creationId xmlns:a16="http://schemas.microsoft.com/office/drawing/2014/main" id="{9DDCBFC3-ADF3-6B6C-B7B2-BA757835DE18}"/>
                  </a:ext>
                </a:extLst>
              </p:cNvPr>
              <p:cNvSpPr txBox="1">
                <a:spLocks noRot="1" noChangeAspect="1" noMove="1" noResize="1" noEditPoints="1" noAdjustHandles="1" noChangeArrowheads="1" noChangeShapeType="1" noTextEdit="1"/>
              </p:cNvSpPr>
              <p:nvPr/>
            </p:nvSpPr>
            <p:spPr>
              <a:xfrm>
                <a:off x="8173252" y="10573185"/>
                <a:ext cx="8037496" cy="1107996"/>
              </a:xfrm>
              <a:prstGeom prst="rect">
                <a:avLst/>
              </a:prstGeom>
              <a:blipFill>
                <a:blip r:embed="rId4"/>
                <a:stretch>
                  <a:fillRect b="-37500"/>
                </a:stretch>
              </a:blipFill>
              <a:ln w="12700" cap="flat">
                <a:noFill/>
                <a:miter lim="400000"/>
              </a:ln>
              <a:effectLst/>
            </p:spPr>
            <p:txBody>
              <a:bodyPr/>
              <a:lstStyle/>
              <a:p>
                <a:r>
                  <a:rPr lang="en-SA">
                    <a:noFill/>
                  </a:rPr>
                  <a:t> </a:t>
                </a:r>
              </a:p>
            </p:txBody>
          </p:sp>
        </mc:Fallback>
      </mc:AlternateContent>
    </p:spTree>
    <p:extLst>
      <p:ext uri="{BB962C8B-B14F-4D97-AF65-F5344CB8AC3E}">
        <p14:creationId xmlns:p14="http://schemas.microsoft.com/office/powerpoint/2010/main" val="15918166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GB" dirty="0"/>
              <a:t>Explain How RNNs works</a:t>
            </a:r>
          </a:p>
        </p:txBody>
      </p:sp>
      <p:pic>
        <p:nvPicPr>
          <p:cNvPr id="1026" name="Picture 2">
            <a:extLst>
              <a:ext uri="{FF2B5EF4-FFF2-40B4-BE49-F238E27FC236}">
                <a16:creationId xmlns:a16="http://schemas.microsoft.com/office/drawing/2014/main" id="{3124C93D-25FA-617E-E2CB-F4A3F7B2A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896652" y="5070830"/>
            <a:ext cx="14590696" cy="50034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DDCBFC3-ADF3-6B6C-B7B2-BA757835DE18}"/>
                  </a:ext>
                </a:extLst>
              </p:cNvPr>
              <p:cNvSpPr txBox="1"/>
              <p:nvPr/>
            </p:nvSpPr>
            <p:spPr>
              <a:xfrm>
                <a:off x="8173252" y="10573185"/>
                <a:ext cx="8037496"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ctrlPr>
                        </m:sSubPr>
                        <m:e>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h</m:t>
                          </m:r>
                        </m:e>
                        <m: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𝑡</m:t>
                          </m:r>
                        </m:sub>
                      </m:s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m:t>
                      </m:r>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𝑓</m:t>
                      </m:r>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m:t>
                      </m:r>
                      <m:sSub>
                        <m:sSubPr>
                          <m:ctrlP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ctrlPr>
                        </m:sSubPr>
                        <m:e>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h</m:t>
                          </m:r>
                        </m:e>
                        <m: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𝑡</m:t>
                          </m:r>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−1</m:t>
                          </m:r>
                        </m:sub>
                      </m:s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 </m:t>
                      </m:r>
                      <m:sSub>
                        <m:sSubPr>
                          <m:ctrlP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ctrlPr>
                        </m:sSubPr>
                        <m:e>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𝑥</m:t>
                          </m:r>
                        </m:e>
                        <m: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𝑡</m:t>
                          </m:r>
                        </m:sub>
                      </m:sSub>
                      <m:r>
                        <a:rPr kumimoji="0" lang="en-US" sz="7200" b="0" i="1" u="none" strike="noStrike" cap="none" spc="0" normalizeH="0" baseline="0" smtClean="0">
                          <a:ln>
                            <a:noFill/>
                          </a:ln>
                          <a:solidFill>
                            <a:srgbClr val="5E5E5E"/>
                          </a:solidFill>
                          <a:effectLst/>
                          <a:uFillTx/>
                          <a:latin typeface="Cambria Math" panose="02040503050406030204" pitchFamily="18" charset="0"/>
                          <a:ea typeface="+mn-ea"/>
                          <a:cs typeface="+mn-cs"/>
                          <a:sym typeface="Helvetica Neue"/>
                        </a:rPr>
                        <m:t>)</m:t>
                      </m:r>
                    </m:oMath>
                  </m:oMathPara>
                </a14:m>
                <a:endParaRPr kumimoji="0" lang="en-SA" sz="7200" b="0" i="0" u="none" strike="noStrike" cap="none" spc="0" normalizeH="0" baseline="0" dirty="0">
                  <a:ln>
                    <a:noFill/>
                  </a:ln>
                  <a:solidFill>
                    <a:srgbClr val="5E5E5E"/>
                  </a:solidFill>
                  <a:effectLst/>
                  <a:uFillTx/>
                  <a:latin typeface="+mn-lt"/>
                  <a:ea typeface="+mn-ea"/>
                  <a:cs typeface="+mn-cs"/>
                  <a:sym typeface="Helvetica Neue"/>
                </a:endParaRPr>
              </a:p>
            </p:txBody>
          </p:sp>
        </mc:Choice>
        <mc:Fallback xmlns="">
          <p:sp>
            <p:nvSpPr>
              <p:cNvPr id="2" name="TextBox 1">
                <a:extLst>
                  <a:ext uri="{FF2B5EF4-FFF2-40B4-BE49-F238E27FC236}">
                    <a16:creationId xmlns:a16="http://schemas.microsoft.com/office/drawing/2014/main" id="{9DDCBFC3-ADF3-6B6C-B7B2-BA757835DE18}"/>
                  </a:ext>
                </a:extLst>
              </p:cNvPr>
              <p:cNvSpPr txBox="1">
                <a:spLocks noRot="1" noChangeAspect="1" noMove="1" noResize="1" noEditPoints="1" noAdjustHandles="1" noChangeArrowheads="1" noChangeShapeType="1" noTextEdit="1"/>
              </p:cNvSpPr>
              <p:nvPr/>
            </p:nvSpPr>
            <p:spPr>
              <a:xfrm>
                <a:off x="8173252" y="10573185"/>
                <a:ext cx="8037496" cy="1107996"/>
              </a:xfrm>
              <a:prstGeom prst="rect">
                <a:avLst/>
              </a:prstGeom>
              <a:blipFill>
                <a:blip r:embed="rId4"/>
                <a:stretch>
                  <a:fillRect b="-37500"/>
                </a:stretch>
              </a:blipFill>
              <a:ln w="12700" cap="flat">
                <a:noFill/>
                <a:miter lim="400000"/>
              </a:ln>
              <a:effectLst/>
            </p:spPr>
            <p:txBody>
              <a:bodyPr/>
              <a:lstStyle/>
              <a:p>
                <a:r>
                  <a:rPr lang="en-SA">
                    <a:noFill/>
                  </a:rPr>
                  <a:t> </a:t>
                </a:r>
              </a:p>
            </p:txBody>
          </p:sp>
        </mc:Fallback>
      </mc:AlternateContent>
    </p:spTree>
    <p:extLst>
      <p:ext uri="{BB962C8B-B14F-4D97-AF65-F5344CB8AC3E}">
        <p14:creationId xmlns:p14="http://schemas.microsoft.com/office/powerpoint/2010/main" val="25610776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GB" dirty="0"/>
              <a:t>Backpropagation Through Time (BPTT)</a:t>
            </a:r>
          </a:p>
        </p:txBody>
      </p:sp>
      <p:pic>
        <p:nvPicPr>
          <p:cNvPr id="3" name="Picture 2" descr="9: Backpropagation Through Time (BPTT) in standard BRNNs. | Download  Scientific Diagram">
            <a:extLst>
              <a:ext uri="{FF2B5EF4-FFF2-40B4-BE49-F238E27FC236}">
                <a16:creationId xmlns:a16="http://schemas.microsoft.com/office/drawing/2014/main" id="{3D974CF4-D080-8907-49D6-130428804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336" y="4078683"/>
            <a:ext cx="10795000" cy="7048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2DF450-FB4A-8478-EED2-AFB97B5F8212}"/>
              </a:ext>
            </a:extLst>
          </p:cNvPr>
          <p:cNvSpPr txBox="1"/>
          <p:nvPr/>
        </p:nvSpPr>
        <p:spPr>
          <a:xfrm>
            <a:off x="928544" y="4921471"/>
            <a:ext cx="10454121"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fontAlgn="auto">
              <a:spcBef>
                <a:spcPts val="0"/>
              </a:spcBef>
              <a:spcAft>
                <a:spcPts val="0"/>
              </a:spcAft>
            </a:pPr>
            <a:r>
              <a:rPr lang="en-US" sz="4400" b="1" i="0" u="none" strike="noStrike" dirty="0">
                <a:solidFill>
                  <a:schemeClr val="tx1"/>
                </a:solidFill>
                <a:effectLst/>
                <a:latin typeface="Söhne"/>
              </a:rPr>
              <a:t>Backpropagation Through Time (BPTT):</a:t>
            </a:r>
          </a:p>
          <a:p>
            <a:pPr defTabSz="2438338" fontAlgn="auto">
              <a:spcBef>
                <a:spcPts val="0"/>
              </a:spcBef>
              <a:spcAft>
                <a:spcPts val="0"/>
              </a:spcAft>
            </a:pPr>
            <a:r>
              <a:rPr lang="en-US" sz="4400" b="0" i="0" u="none" strike="noStrike" dirty="0">
                <a:solidFill>
                  <a:schemeClr val="tx1"/>
                </a:solidFill>
                <a:effectLst/>
                <a:latin typeface="Söhne"/>
              </a:rPr>
              <a:t>Training an RNN involves using the backpropagation algorithm extended through time (BPTT). It's a variant of backpropagation that takes into account the sequential nature of the data.</a:t>
            </a:r>
          </a:p>
          <a:p>
            <a:pPr marL="0" marR="0" indent="0" algn="ctr" defTabSz="2438338" rtl="0" fontAlgn="auto" latinLnBrk="0" hangingPunct="0">
              <a:lnSpc>
                <a:spcPct val="100000"/>
              </a:lnSpc>
              <a:spcBef>
                <a:spcPts val="0"/>
              </a:spcBef>
              <a:spcAft>
                <a:spcPts val="0"/>
              </a:spcAft>
              <a:buClrTx/>
              <a:buSzTx/>
              <a:buFontTx/>
              <a:buNone/>
              <a:tabLst/>
            </a:pPr>
            <a:endParaRPr kumimoji="0" lang="en-SA" sz="36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1545509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GB" dirty="0"/>
              <a:t>Vanishing and Exploding Gradients</a:t>
            </a:r>
          </a:p>
        </p:txBody>
      </p:sp>
      <p:sp>
        <p:nvSpPr>
          <p:cNvPr id="3" name="TextBox 2">
            <a:extLst>
              <a:ext uri="{FF2B5EF4-FFF2-40B4-BE49-F238E27FC236}">
                <a16:creationId xmlns:a16="http://schemas.microsoft.com/office/drawing/2014/main" id="{48D71EDE-2B79-5A10-1FDC-1F695731DEAA}"/>
              </a:ext>
            </a:extLst>
          </p:cNvPr>
          <p:cNvSpPr txBox="1"/>
          <p:nvPr/>
        </p:nvSpPr>
        <p:spPr>
          <a:xfrm>
            <a:off x="1697910" y="4937045"/>
            <a:ext cx="9626600"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2438338" fontAlgn="auto">
              <a:spcBef>
                <a:spcPts val="0"/>
              </a:spcBef>
              <a:spcAft>
                <a:spcPts val="0"/>
              </a:spcAf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a:p>
            <a:pPr defTabSz="2438338" fontAlgn="auto">
              <a:spcBef>
                <a:spcPts val="0"/>
              </a:spcBef>
              <a:spcAft>
                <a:spcPts val="0"/>
              </a:spcAft>
            </a:pPr>
            <a:r>
              <a:rPr kumimoji="0" lang="en-US" sz="3600" b="0" i="0" u="none" strike="noStrike" cap="none" spc="0" normalizeH="0" baseline="0" dirty="0">
                <a:ln>
                  <a:noFill/>
                </a:ln>
                <a:solidFill>
                  <a:srgbClr val="5E5E5E"/>
                </a:solidFill>
                <a:effectLst/>
                <a:uFillTx/>
                <a:latin typeface="+mn-lt"/>
                <a:ea typeface="+mn-ea"/>
                <a:cs typeface="+mn-cs"/>
                <a:sym typeface="Helvetica Neue"/>
              </a:rPr>
              <a:t>One challenge with RNNs is the vanishing and exploding gradient problem. Gradients can become very small or very large during training, making it difficult for the network to learn long-term dependencies. Techniques like gradient clipping and more advanced architectures (e.g., LSTM and GRU) are used to address these issues.</a:t>
            </a:r>
          </a:p>
          <a:p>
            <a:pPr algn="ctr" defTabSz="2438338" fontAlgn="auto">
              <a:spcBef>
                <a:spcPts val="0"/>
              </a:spcBef>
              <a:spcAft>
                <a:spcPts val="0"/>
              </a:spcAft>
            </a:pPr>
            <a:br>
              <a:rPr kumimoji="0" lang="en-US" sz="2400" b="0" i="0" u="none" strike="noStrike" cap="none" spc="0" normalizeH="0" baseline="0" dirty="0">
                <a:ln>
                  <a:noFill/>
                </a:ln>
                <a:solidFill>
                  <a:srgbClr val="5E5E5E"/>
                </a:solidFill>
                <a:effectLst/>
                <a:uFillTx/>
                <a:latin typeface="+mn-lt"/>
                <a:ea typeface="+mn-ea"/>
                <a:cs typeface="+mn-cs"/>
                <a:sym typeface="Helvetica Neue"/>
              </a:rPr>
            </a:br>
            <a:endParaRPr kumimoji="0" lang="en-SA"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2050" name="Picture 2" descr="The Problem of Vanishing Gradients | by Animesh Agarwal | Towards Data  Science">
            <a:extLst>
              <a:ext uri="{FF2B5EF4-FFF2-40B4-BE49-F238E27FC236}">
                <a16:creationId xmlns:a16="http://schemas.microsoft.com/office/drawing/2014/main" id="{C91A9333-FBEA-BAAE-2A7D-8FDAB27A9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3110" y="4867711"/>
            <a:ext cx="11852990" cy="578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271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GB" dirty="0"/>
              <a:t>LSTM (</a:t>
            </a:r>
            <a:r>
              <a:rPr lang="en-US" i="0" u="none" strike="noStrike" dirty="0">
                <a:effectLst/>
                <a:latin typeface="Söhne"/>
              </a:rPr>
              <a:t>Long Short-Term Memory)</a:t>
            </a:r>
            <a:endParaRPr lang="en-GB" dirty="0"/>
          </a:p>
        </p:txBody>
      </p:sp>
      <p:sp>
        <p:nvSpPr>
          <p:cNvPr id="3" name="TextBox 2">
            <a:extLst>
              <a:ext uri="{FF2B5EF4-FFF2-40B4-BE49-F238E27FC236}">
                <a16:creationId xmlns:a16="http://schemas.microsoft.com/office/drawing/2014/main" id="{DE626D6A-0C5F-E454-74DF-BF0C585E46EF}"/>
              </a:ext>
            </a:extLst>
          </p:cNvPr>
          <p:cNvSpPr txBox="1"/>
          <p:nvPr/>
        </p:nvSpPr>
        <p:spPr>
          <a:xfrm>
            <a:off x="1206500" y="5059779"/>
            <a:ext cx="12509500" cy="48423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fontAlgn="auto">
              <a:spcBef>
                <a:spcPts val="0"/>
              </a:spcBef>
              <a:spcAft>
                <a:spcPts val="0"/>
              </a:spcAft>
            </a:pPr>
            <a:endParaRPr kumimoji="0" lang="en-US" sz="4400" b="0" i="0" u="none" strike="noStrike" cap="none" spc="0" normalizeH="0" baseline="0" dirty="0">
              <a:ln>
                <a:noFill/>
              </a:ln>
              <a:solidFill>
                <a:srgbClr val="5E5E5E"/>
              </a:solidFill>
              <a:effectLst/>
              <a:uFillTx/>
              <a:latin typeface="+mn-lt"/>
              <a:ea typeface="+mn-ea"/>
              <a:cs typeface="+mn-cs"/>
              <a:sym typeface="Helvetica Neue"/>
            </a:endParaRPr>
          </a:p>
          <a:p>
            <a:pPr defTabSz="2438338" fontAlgn="auto">
              <a:spcBef>
                <a:spcPts val="0"/>
              </a:spcBef>
              <a:spcAft>
                <a:spcPts val="0"/>
              </a:spcAft>
            </a:pPr>
            <a:r>
              <a:rPr kumimoji="0" lang="en-US" sz="4400" b="0" i="0" u="none" strike="noStrike" cap="none" spc="0" normalizeH="0" baseline="0" dirty="0">
                <a:ln>
                  <a:noFill/>
                </a:ln>
                <a:solidFill>
                  <a:srgbClr val="5E5E5E"/>
                </a:solidFill>
                <a:effectLst/>
                <a:uFillTx/>
                <a:latin typeface="+mn-lt"/>
                <a:ea typeface="+mn-ea"/>
                <a:cs typeface="+mn-cs"/>
                <a:sym typeface="Helvetica Neue"/>
              </a:rPr>
              <a:t>LSTM and GRU are specialized RNN architectures designed to address the vanishing gradient problem by incorporating mechanisms to selectively remember and forget information.</a:t>
            </a:r>
          </a:p>
          <a:p>
            <a:pPr defTabSz="2438338" fontAlgn="auto">
              <a:spcBef>
                <a:spcPts val="0"/>
              </a:spcBef>
              <a:spcAft>
                <a:spcPts val="0"/>
              </a:spcAft>
            </a:pPr>
            <a:br>
              <a:rPr kumimoji="0" lang="en-US" sz="4400" b="0" i="0" u="none" strike="noStrike" cap="none" spc="0" normalizeH="0" baseline="0" dirty="0">
                <a:ln>
                  <a:noFill/>
                </a:ln>
                <a:solidFill>
                  <a:srgbClr val="5E5E5E"/>
                </a:solidFill>
                <a:effectLst/>
                <a:uFillTx/>
                <a:latin typeface="+mn-lt"/>
                <a:ea typeface="+mn-ea"/>
                <a:cs typeface="+mn-cs"/>
                <a:sym typeface="Helvetica Neue"/>
              </a:rPr>
            </a:br>
            <a:endParaRPr kumimoji="0" lang="en-SA" sz="4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074" name="Picture 2" descr="Understanding LSTM and its diagrams | by Shi Yan | ML Review">
            <a:extLst>
              <a:ext uri="{FF2B5EF4-FFF2-40B4-BE49-F238E27FC236}">
                <a16:creationId xmlns:a16="http://schemas.microsoft.com/office/drawing/2014/main" id="{70BE150F-3E4B-FCCA-6F72-DF85DADC1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7858" y="3602549"/>
            <a:ext cx="8739642" cy="775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768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a:extLst>
              <a:ext uri="{FF2B5EF4-FFF2-40B4-BE49-F238E27FC236}">
                <a16:creationId xmlns:a16="http://schemas.microsoft.com/office/drawing/2014/main" id="{8544889C-135C-629E-7C7C-559FC284AF1B}"/>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1267" name="Text">
            <a:extLst>
              <a:ext uri="{FF2B5EF4-FFF2-40B4-BE49-F238E27FC236}">
                <a16:creationId xmlns:a16="http://schemas.microsoft.com/office/drawing/2014/main" id="{3BF9D238-D389-ADF0-777E-4B607ABC2A4B}"/>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69" name="خوارزميات التصنيف (k-nearest neighbors algorithm (KNN))">
            <a:extLst>
              <a:ext uri="{FF2B5EF4-FFF2-40B4-BE49-F238E27FC236}">
                <a16:creationId xmlns:a16="http://schemas.microsoft.com/office/drawing/2014/main" id="{0BEBA1AB-2AFE-60BB-690C-1D87D97BAC11}"/>
              </a:ext>
            </a:extLst>
          </p:cNvPr>
          <p:cNvSpPr txBox="1"/>
          <p:nvPr/>
        </p:nvSpPr>
        <p:spPr>
          <a:xfrm>
            <a:off x="1206500" y="2971800"/>
            <a:ext cx="8864600" cy="1784350"/>
          </a:xfrm>
          <a:prstGeom prst="rect">
            <a:avLst/>
          </a:prstGeom>
          <a:ln w="12700">
            <a:miter lim="400000"/>
          </a:ln>
        </p:spPr>
        <p:txBody>
          <a:bodyPr lIns="50800" tIns="50800" rIns="50800" bIns="50800" anchor="b">
            <a:normAutofit/>
          </a:bodyPr>
          <a:lstStyle/>
          <a:p>
            <a:pPr algn="ctr" rtl="1" eaLnBrk="1">
              <a:lnSpc>
                <a:spcPct val="80000"/>
              </a:lnSpc>
            </a:pPr>
            <a:r>
              <a:rPr lang="en-GB" altLang="en-SA" sz="7000" dirty="0">
                <a:solidFill>
                  <a:srgbClr val="5D4FD6"/>
                </a:solidFill>
                <a:latin typeface="Helvetica" pitchFamily="2" charset="0"/>
                <a:sym typeface="Helvetica" pitchFamily="2" charset="0"/>
              </a:rPr>
              <a:t>Advantages of RNNs</a:t>
            </a:r>
          </a:p>
        </p:txBody>
      </p:sp>
      <p:sp>
        <p:nvSpPr>
          <p:cNvPr id="4" name="TextBox 3">
            <a:extLst>
              <a:ext uri="{FF2B5EF4-FFF2-40B4-BE49-F238E27FC236}">
                <a16:creationId xmlns:a16="http://schemas.microsoft.com/office/drawing/2014/main" id="{094C3667-653C-3E60-CD44-34C4B6E8A44E}"/>
              </a:ext>
            </a:extLst>
          </p:cNvPr>
          <p:cNvSpPr txBox="1"/>
          <p:nvPr/>
        </p:nvSpPr>
        <p:spPr>
          <a:xfrm>
            <a:off x="1206499" y="5986688"/>
            <a:ext cx="9499600" cy="4398283"/>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4000" dirty="0">
                <a:solidFill>
                  <a:schemeClr val="tx1"/>
                </a:solidFill>
                <a:latin typeface="Söhne"/>
              </a:rPr>
              <a:t>- RNNs can handle any length of input.</a:t>
            </a:r>
          </a:p>
          <a:p>
            <a:pPr algn="l"/>
            <a:r>
              <a:rPr lang="en-US" sz="4000" i="0" u="none" strike="noStrike" dirty="0">
                <a:solidFill>
                  <a:schemeClr val="tx1"/>
                </a:solidFill>
                <a:effectLst/>
                <a:latin typeface="Söhne"/>
              </a:rPr>
              <a:t>- RNNs model designed to remember each piece of information forever, which is extremely useful in any time series prediction.</a:t>
            </a:r>
          </a:p>
          <a:p>
            <a:pPr algn="l"/>
            <a:r>
              <a:rPr lang="en-US" sz="4000" dirty="0">
                <a:solidFill>
                  <a:schemeClr val="tx1"/>
                </a:solidFill>
                <a:latin typeface="Söhne"/>
              </a:rPr>
              <a:t>- The model size does not increase as input size grows.</a:t>
            </a:r>
          </a:p>
        </p:txBody>
      </p:sp>
      <p:sp>
        <p:nvSpPr>
          <p:cNvPr id="5" name="خوارزميات التصنيف (k-nearest neighbors algorithm (KNN))">
            <a:extLst>
              <a:ext uri="{FF2B5EF4-FFF2-40B4-BE49-F238E27FC236}">
                <a16:creationId xmlns:a16="http://schemas.microsoft.com/office/drawing/2014/main" id="{46B192A6-5028-EA18-20FC-460171C1A087}"/>
              </a:ext>
            </a:extLst>
          </p:cNvPr>
          <p:cNvSpPr txBox="1"/>
          <p:nvPr/>
        </p:nvSpPr>
        <p:spPr>
          <a:xfrm>
            <a:off x="13550902" y="3004457"/>
            <a:ext cx="9677400" cy="1784350"/>
          </a:xfrm>
          <a:prstGeom prst="rect">
            <a:avLst/>
          </a:prstGeom>
          <a:ln w="12700">
            <a:miter lim="400000"/>
          </a:ln>
        </p:spPr>
        <p:txBody>
          <a:bodyPr lIns="50800" tIns="50800" rIns="50800" bIns="50800" anchor="b">
            <a:normAutofit/>
          </a:bodyPr>
          <a:lstStyle/>
          <a:p>
            <a:pPr algn="ctr" rtl="1" eaLnBrk="1">
              <a:lnSpc>
                <a:spcPct val="80000"/>
              </a:lnSpc>
            </a:pPr>
            <a:r>
              <a:rPr lang="en-GB" altLang="en-SA" sz="7000" dirty="0">
                <a:solidFill>
                  <a:srgbClr val="5D4FD6"/>
                </a:solidFill>
                <a:latin typeface="Helvetica" pitchFamily="2" charset="0"/>
                <a:sym typeface="Helvetica" pitchFamily="2" charset="0"/>
              </a:rPr>
              <a:t>Disadvantages of RNNs</a:t>
            </a:r>
          </a:p>
        </p:txBody>
      </p:sp>
      <p:sp>
        <p:nvSpPr>
          <p:cNvPr id="6" name="TextBox 5">
            <a:extLst>
              <a:ext uri="{FF2B5EF4-FFF2-40B4-BE49-F238E27FC236}">
                <a16:creationId xmlns:a16="http://schemas.microsoft.com/office/drawing/2014/main" id="{2E17893D-0715-ECBB-7EF0-E6ED7E892EE6}"/>
              </a:ext>
            </a:extLst>
          </p:cNvPr>
          <p:cNvSpPr txBox="1"/>
          <p:nvPr/>
        </p:nvSpPr>
        <p:spPr>
          <a:xfrm>
            <a:off x="13550902" y="5986688"/>
            <a:ext cx="9499600" cy="3375479"/>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4000" dirty="0">
                <a:solidFill>
                  <a:schemeClr val="tx1"/>
                </a:solidFill>
                <a:latin typeface="Söhne"/>
              </a:rPr>
              <a:t>- The computation is slow due to its recurrent nature.</a:t>
            </a:r>
          </a:p>
          <a:p>
            <a:pPr algn="l"/>
            <a:r>
              <a:rPr lang="en-US" sz="4000" dirty="0">
                <a:solidFill>
                  <a:schemeClr val="tx1"/>
                </a:solidFill>
                <a:latin typeface="Söhne"/>
              </a:rPr>
              <a:t>- RNNs models can be challenging to train.</a:t>
            </a:r>
          </a:p>
          <a:p>
            <a:pPr algn="l"/>
            <a:r>
              <a:rPr lang="en-US" sz="4000" dirty="0">
                <a:solidFill>
                  <a:schemeClr val="tx1"/>
                </a:solidFill>
                <a:latin typeface="Söhne"/>
              </a:rPr>
              <a:t>- problem like exploding and gradient vanishing are common.</a:t>
            </a:r>
          </a:p>
        </p:txBody>
      </p:sp>
    </p:spTree>
    <p:extLst>
      <p:ext uri="{BB962C8B-B14F-4D97-AF65-F5344CB8AC3E}">
        <p14:creationId xmlns:p14="http://schemas.microsoft.com/office/powerpoint/2010/main" val="6761541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a:extLst>
              <a:ext uri="{FF2B5EF4-FFF2-40B4-BE49-F238E27FC236}">
                <a16:creationId xmlns:a16="http://schemas.microsoft.com/office/drawing/2014/main" id="{8544889C-135C-629E-7C7C-559FC284AF1B}"/>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1267" name="Text">
            <a:extLst>
              <a:ext uri="{FF2B5EF4-FFF2-40B4-BE49-F238E27FC236}">
                <a16:creationId xmlns:a16="http://schemas.microsoft.com/office/drawing/2014/main" id="{3BF9D238-D389-ADF0-777E-4B607ABC2A4B}"/>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69" name="خوارزميات التصنيف (k-nearest neighbors algorithm (KNN))">
            <a:extLst>
              <a:ext uri="{FF2B5EF4-FFF2-40B4-BE49-F238E27FC236}">
                <a16:creationId xmlns:a16="http://schemas.microsoft.com/office/drawing/2014/main" id="{0BEBA1AB-2AFE-60BB-690C-1D87D97BAC11}"/>
              </a:ext>
            </a:extLst>
          </p:cNvPr>
          <p:cNvSpPr txBox="1"/>
          <p:nvPr/>
        </p:nvSpPr>
        <p:spPr>
          <a:xfrm>
            <a:off x="1206500" y="930275"/>
            <a:ext cx="21971000" cy="1784350"/>
          </a:xfrm>
          <a:prstGeom prst="rect">
            <a:avLst/>
          </a:prstGeom>
          <a:ln w="12700">
            <a:miter lim="400000"/>
          </a:ln>
        </p:spPr>
        <p:txBody>
          <a:bodyPr lIns="50800" tIns="50800" rIns="50800" bIns="50800" anchor="b">
            <a:normAutofit/>
          </a:bodyPr>
          <a:lstStyle/>
          <a:p>
            <a:pPr algn="ctr" rtl="1" eaLnBrk="1">
              <a:lnSpc>
                <a:spcPct val="80000"/>
              </a:lnSpc>
            </a:pPr>
            <a:r>
              <a:rPr lang="en-GB" altLang="en-SA" sz="7000" dirty="0">
                <a:solidFill>
                  <a:srgbClr val="5D4FD6"/>
                </a:solidFill>
                <a:latin typeface="Helvetica" pitchFamily="2" charset="0"/>
                <a:sym typeface="Helvetica" pitchFamily="2" charset="0"/>
              </a:rPr>
              <a:t>Building a code RNN</a:t>
            </a:r>
          </a:p>
        </p:txBody>
      </p:sp>
      <p:sp>
        <p:nvSpPr>
          <p:cNvPr id="3" name="TextBox 2">
            <a:extLst>
              <a:ext uri="{FF2B5EF4-FFF2-40B4-BE49-F238E27FC236}">
                <a16:creationId xmlns:a16="http://schemas.microsoft.com/office/drawing/2014/main" id="{7AC68BF5-3AF8-24E3-E550-7D9ADC938124}"/>
              </a:ext>
            </a:extLst>
          </p:cNvPr>
          <p:cNvSpPr txBox="1"/>
          <p:nvPr/>
        </p:nvSpPr>
        <p:spPr>
          <a:xfrm>
            <a:off x="10627558" y="1364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SA"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6" name="Picture 5" descr="A computer screen shot of a black rectangular with colorful text&#10;&#10;Description automatically generated">
            <a:extLst>
              <a:ext uri="{FF2B5EF4-FFF2-40B4-BE49-F238E27FC236}">
                <a16:creationId xmlns:a16="http://schemas.microsoft.com/office/drawing/2014/main" id="{1E7339AA-29F2-2C1A-24E8-3AC3DF6E9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612" y="4484473"/>
            <a:ext cx="18418775" cy="6259727"/>
          </a:xfrm>
          <a:prstGeom prst="rect">
            <a:avLst/>
          </a:prstGeom>
        </p:spPr>
      </p:pic>
    </p:spTree>
    <p:extLst>
      <p:ext uri="{BB962C8B-B14F-4D97-AF65-F5344CB8AC3E}">
        <p14:creationId xmlns:p14="http://schemas.microsoft.com/office/powerpoint/2010/main" val="3287978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a:extLst>
              <a:ext uri="{FF2B5EF4-FFF2-40B4-BE49-F238E27FC236}">
                <a16:creationId xmlns:a16="http://schemas.microsoft.com/office/drawing/2014/main" id="{8544889C-135C-629E-7C7C-559FC284AF1B}"/>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1267" name="Text">
            <a:extLst>
              <a:ext uri="{FF2B5EF4-FFF2-40B4-BE49-F238E27FC236}">
                <a16:creationId xmlns:a16="http://schemas.microsoft.com/office/drawing/2014/main" id="{3BF9D238-D389-ADF0-777E-4B607ABC2A4B}"/>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69" name="خوارزميات التصنيف (k-nearest neighbors algorithm (KNN))">
            <a:extLst>
              <a:ext uri="{FF2B5EF4-FFF2-40B4-BE49-F238E27FC236}">
                <a16:creationId xmlns:a16="http://schemas.microsoft.com/office/drawing/2014/main" id="{0BEBA1AB-2AFE-60BB-690C-1D87D97BAC11}"/>
              </a:ext>
            </a:extLst>
          </p:cNvPr>
          <p:cNvSpPr txBox="1"/>
          <p:nvPr/>
        </p:nvSpPr>
        <p:spPr>
          <a:xfrm>
            <a:off x="1206500" y="930275"/>
            <a:ext cx="21971000" cy="1784350"/>
          </a:xfrm>
          <a:prstGeom prst="rect">
            <a:avLst/>
          </a:prstGeom>
          <a:ln w="12700">
            <a:miter lim="400000"/>
          </a:ln>
        </p:spPr>
        <p:txBody>
          <a:bodyPr lIns="50800" tIns="50800" rIns="50800" bIns="50800" anchor="b">
            <a:normAutofit/>
          </a:bodyPr>
          <a:lstStyle/>
          <a:p>
            <a:pPr algn="ctr" rtl="1" eaLnBrk="1">
              <a:lnSpc>
                <a:spcPct val="80000"/>
              </a:lnSpc>
            </a:pPr>
            <a:r>
              <a:rPr lang="en-GB" altLang="en-SA" sz="7000" dirty="0">
                <a:solidFill>
                  <a:srgbClr val="5D4FD6"/>
                </a:solidFill>
                <a:latin typeface="Helvetica" pitchFamily="2" charset="0"/>
                <a:sym typeface="Helvetica" pitchFamily="2" charset="0"/>
              </a:rPr>
              <a:t>Building a code LSTM</a:t>
            </a:r>
          </a:p>
        </p:txBody>
      </p:sp>
      <p:sp>
        <p:nvSpPr>
          <p:cNvPr id="3" name="TextBox 2">
            <a:extLst>
              <a:ext uri="{FF2B5EF4-FFF2-40B4-BE49-F238E27FC236}">
                <a16:creationId xmlns:a16="http://schemas.microsoft.com/office/drawing/2014/main" id="{7AC68BF5-3AF8-24E3-E550-7D9ADC938124}"/>
              </a:ext>
            </a:extLst>
          </p:cNvPr>
          <p:cNvSpPr txBox="1"/>
          <p:nvPr/>
        </p:nvSpPr>
        <p:spPr>
          <a:xfrm>
            <a:off x="10627558" y="1364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SA"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8" name="Picture 7" descr="A black rectangular with colorful text&#10;&#10;Description automatically generated with medium confidence">
            <a:extLst>
              <a:ext uri="{FF2B5EF4-FFF2-40B4-BE49-F238E27FC236}">
                <a16:creationId xmlns:a16="http://schemas.microsoft.com/office/drawing/2014/main" id="{2DD8D003-062F-E134-9A87-F3040A2AE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04" y="4574059"/>
            <a:ext cx="19202592" cy="6170141"/>
          </a:xfrm>
          <a:prstGeom prst="rect">
            <a:avLst/>
          </a:prstGeom>
        </p:spPr>
      </p:pic>
    </p:spTree>
    <p:extLst>
      <p:ext uri="{BB962C8B-B14F-4D97-AF65-F5344CB8AC3E}">
        <p14:creationId xmlns:p14="http://schemas.microsoft.com/office/powerpoint/2010/main" val="7774645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a:solidFill>
                  <a:srgbClr val="5D4FD6"/>
                </a:solidFill>
                <a:latin typeface="Helvetica" pitchFamily="2" charset="0"/>
              </a:rPr>
              <a:t>Recurrent </a:t>
            </a:r>
            <a:r>
              <a:rPr lang="en-GB" sz="7000" dirty="0">
                <a:solidFill>
                  <a:srgbClr val="5D4FD6"/>
                </a:solidFill>
                <a:latin typeface="Helvetica" pitchFamily="2" charset="0"/>
              </a:rPr>
              <a:t>Neural </a:t>
            </a:r>
            <a:r>
              <a:rPr lang="en-GB" sz="7000">
                <a:solidFill>
                  <a:srgbClr val="5D4FD6"/>
                </a:solidFill>
                <a:latin typeface="Helvetica" pitchFamily="2" charset="0"/>
              </a:rPr>
              <a:t>Networks (RNNs</a:t>
            </a:r>
            <a:r>
              <a:rPr lang="en-GB" sz="7000" dirty="0">
                <a:solidFill>
                  <a:srgbClr val="5D4FD6"/>
                </a:solidFill>
                <a:latin typeface="Helvetica" pitchFamily="2" charset="0"/>
              </a:rPr>
              <a:t>)</a:t>
            </a:r>
          </a:p>
        </p:txBody>
      </p:sp>
      <p:sp>
        <p:nvSpPr>
          <p:cNvPr id="2" name="TextBox 1">
            <a:extLst>
              <a:ext uri="{FF2B5EF4-FFF2-40B4-BE49-F238E27FC236}">
                <a16:creationId xmlns:a16="http://schemas.microsoft.com/office/drawing/2014/main" id="{36971899-E55C-A86A-B172-C157CCF4C068}"/>
              </a:ext>
            </a:extLst>
          </p:cNvPr>
          <p:cNvSpPr txBox="1"/>
          <p:nvPr/>
        </p:nvSpPr>
        <p:spPr>
          <a:xfrm>
            <a:off x="1344613" y="4756150"/>
            <a:ext cx="19431000" cy="6590722"/>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4400" b="0" i="0" u="none" strike="noStrike" dirty="0">
                <a:solidFill>
                  <a:schemeClr val="tx1"/>
                </a:solidFill>
                <a:effectLst/>
                <a:latin typeface="Söhne"/>
              </a:rPr>
              <a:t>A </a:t>
            </a:r>
            <a:r>
              <a:rPr lang="en-US" sz="4400" b="1" i="0" u="none" strike="noStrike" dirty="0">
                <a:solidFill>
                  <a:schemeClr val="tx1"/>
                </a:solidFill>
                <a:effectLst/>
                <a:latin typeface="Söhne"/>
              </a:rPr>
              <a:t>Recurrent Neural Network (RNN) </a:t>
            </a:r>
            <a:r>
              <a:rPr lang="en-US" sz="4400" b="0" i="0" u="none" strike="noStrike" dirty="0">
                <a:solidFill>
                  <a:schemeClr val="tx1"/>
                </a:solidFill>
                <a:effectLst/>
                <a:latin typeface="Söhne"/>
              </a:rPr>
              <a:t>is a type of artificial neural network designed for sequential or time series data, commonly applied in tasks like language translation, natural language processing (NLP), speech recognition, and image captioning. Unlike traditional neural networks, RNNs have a </a:t>
            </a:r>
            <a:r>
              <a:rPr lang="en-US" sz="4400" b="1" i="1" u="sng" strike="noStrike" dirty="0">
                <a:solidFill>
                  <a:schemeClr val="tx1"/>
                </a:solidFill>
                <a:effectLst/>
                <a:latin typeface="Söhne"/>
              </a:rPr>
              <a:t>"memory"</a:t>
            </a:r>
            <a:r>
              <a:rPr lang="en-US" sz="4400" b="0" i="0" u="none" strike="noStrike" dirty="0">
                <a:solidFill>
                  <a:schemeClr val="tx1"/>
                </a:solidFill>
                <a:effectLst/>
                <a:latin typeface="Söhne"/>
              </a:rPr>
              <a:t> that considers prior inputs to influence current input and output, making them suitable for tasks where order matters. They share parameters across layers, contrasting with feedforward networks, and use backpropagation through time (BPTT) for gradient determination, addressing sequence-specific challenges. However, RNNs face problems like exploding and vanishing gradients, impacting learning.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a:extLst>
              <a:ext uri="{FF2B5EF4-FFF2-40B4-BE49-F238E27FC236}">
                <a16:creationId xmlns:a16="http://schemas.microsoft.com/office/drawing/2014/main" id="{60D4DDA5-43DB-862D-6329-1DE3B304D229}"/>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5363" name="Text">
            <a:extLst>
              <a:ext uri="{FF2B5EF4-FFF2-40B4-BE49-F238E27FC236}">
                <a16:creationId xmlns:a16="http://schemas.microsoft.com/office/drawing/2014/main" id="{60F2F990-8191-DEB5-83B8-4F6A3074B7FB}"/>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5364" name="Text">
            <a:extLst>
              <a:ext uri="{FF2B5EF4-FFF2-40B4-BE49-F238E27FC236}">
                <a16:creationId xmlns:a16="http://schemas.microsoft.com/office/drawing/2014/main" id="{E529EFF0-349C-D9D7-B617-A4519B838AC2}"/>
              </a:ext>
            </a:extLst>
          </p:cNvPr>
          <p:cNvSpPr txBox="1">
            <a:spLocks noChangeArrowheads="1"/>
          </p:cNvSpPr>
          <p:nvPr/>
        </p:nvSpPr>
        <p:spPr bwMode="auto">
          <a:xfrm>
            <a:off x="4572000" y="36639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91" name="Data Science: The Big Picture [https://app.pluralsight.com/library/courses/data-science-big-picture/table-of-contents].…">
            <a:extLst>
              <a:ext uri="{FF2B5EF4-FFF2-40B4-BE49-F238E27FC236}">
                <a16:creationId xmlns:a16="http://schemas.microsoft.com/office/drawing/2014/main" id="{0447A6ED-9BCD-AA26-C997-E448DC55F50B}"/>
              </a:ext>
            </a:extLst>
          </p:cNvPr>
          <p:cNvSpPr txBox="1"/>
          <p:nvPr/>
        </p:nvSpPr>
        <p:spPr>
          <a:xfrm>
            <a:off x="1968500" y="4977606"/>
            <a:ext cx="18056225" cy="3487738"/>
          </a:xfrm>
          <a:prstGeom prst="rect">
            <a:avLst/>
          </a:prstGeom>
          <a:ln w="12700">
            <a:miter lim="400000"/>
          </a:ln>
        </p:spPr>
        <p:txBody>
          <a:bodyPr lIns="50800" tIns="50800" rIns="50800" bIns="50800">
            <a:normAutofit/>
          </a:bodyPr>
          <a:lstStyle/>
          <a:p>
            <a:pPr marL="468883" indent="-468883" algn="just" defTabSz="324611" eaLnBrk="1" fontAlgn="auto">
              <a:spcBef>
                <a:spcPts val="0"/>
              </a:spcBef>
              <a:spcAft>
                <a:spcPts val="0"/>
              </a:spcAft>
              <a:buSzPct val="123000"/>
              <a:buFontTx/>
              <a:buChar char="•"/>
              <a:defRPr sz="3691">
                <a:latin typeface="Helvetica"/>
                <a:ea typeface="Helvetica"/>
                <a:cs typeface="Helvetica"/>
                <a:sym typeface="Helvetica"/>
              </a:defRPr>
            </a:pPr>
            <a:r>
              <a:rPr lang="en-GB" sz="3691" kern="0" dirty="0">
                <a:latin typeface="Helvetica"/>
                <a:ea typeface="Helvetica"/>
                <a:cs typeface="Helvetica"/>
                <a:sym typeface="Helvetica"/>
              </a:rPr>
              <a:t>Neural Networks from Scratch in Python, Harrison Kinsley &amp; Daniel </a:t>
            </a:r>
            <a:r>
              <a:rPr lang="en-GB" sz="3691" kern="0" dirty="0" err="1">
                <a:latin typeface="Helvetica"/>
                <a:ea typeface="Helvetica"/>
                <a:cs typeface="Helvetica"/>
                <a:sym typeface="Helvetica"/>
              </a:rPr>
              <a:t>Kukieła</a:t>
            </a:r>
            <a:r>
              <a:rPr lang="en-GB" sz="3691" kern="0" dirty="0">
                <a:latin typeface="Helvetica"/>
                <a:ea typeface="Helvetica"/>
                <a:cs typeface="Helvetica"/>
                <a:sym typeface="Helvetica"/>
              </a:rPr>
              <a:t>.</a:t>
            </a:r>
          </a:p>
          <a:p>
            <a:pPr marL="468883" indent="-468883" algn="just" defTabSz="324611" eaLnBrk="1" fontAlgn="auto">
              <a:spcBef>
                <a:spcPts val="0"/>
              </a:spcBef>
              <a:spcAft>
                <a:spcPts val="0"/>
              </a:spcAft>
              <a:buSzPct val="123000"/>
              <a:buFontTx/>
              <a:buChar char="•"/>
              <a:defRPr sz="3691">
                <a:latin typeface="Helvetica"/>
                <a:ea typeface="Helvetica"/>
                <a:cs typeface="Helvetica"/>
                <a:sym typeface="Helvetica"/>
              </a:defRPr>
            </a:pPr>
            <a:r>
              <a:rPr lang="en-GB" sz="3691" kern="0" dirty="0">
                <a:latin typeface="Helvetica"/>
                <a:ea typeface="Helvetica"/>
                <a:cs typeface="Helvetica"/>
                <a:sym typeface="Helvetica"/>
              </a:rPr>
              <a:t>Neural Networks and Deep Learning, </a:t>
            </a:r>
            <a:r>
              <a:rPr lang="en-GB" sz="3691" kern="0" dirty="0" err="1">
                <a:latin typeface="Helvetica"/>
                <a:ea typeface="Helvetica"/>
                <a:cs typeface="Helvetica"/>
                <a:sym typeface="Helvetica"/>
              </a:rPr>
              <a:t>Charu</a:t>
            </a:r>
            <a:r>
              <a:rPr lang="en-GB" sz="3691" kern="0" dirty="0">
                <a:latin typeface="Helvetica"/>
                <a:ea typeface="Helvetica"/>
                <a:cs typeface="Helvetica"/>
                <a:sym typeface="Helvetica"/>
              </a:rPr>
              <a:t> C. Aggarwal.</a:t>
            </a:r>
          </a:p>
          <a:p>
            <a:pPr marL="468883" indent="-468883" algn="just" defTabSz="324611" eaLnBrk="1" fontAlgn="auto">
              <a:spcBef>
                <a:spcPts val="0"/>
              </a:spcBef>
              <a:spcAft>
                <a:spcPts val="0"/>
              </a:spcAft>
              <a:buSzPct val="123000"/>
              <a:buFontTx/>
              <a:buChar char="•"/>
              <a:defRPr sz="3691">
                <a:latin typeface="Helvetica"/>
                <a:ea typeface="Helvetica"/>
                <a:cs typeface="Helvetica"/>
                <a:sym typeface="Helvetica"/>
              </a:defRPr>
            </a:pPr>
            <a:r>
              <a:rPr lang="en-GB" sz="3691" kern="0" dirty="0">
                <a:latin typeface="Helvetica"/>
                <a:ea typeface="Helvetica"/>
                <a:cs typeface="Helvetica"/>
                <a:sym typeface="Helvetica"/>
              </a:rPr>
              <a:t>grokking Deep Learning, Andrew W. Trask.</a:t>
            </a:r>
          </a:p>
          <a:p>
            <a:pPr marL="468883" indent="-468883" algn="just" defTabSz="324611" eaLnBrk="1" fontAlgn="auto">
              <a:spcBef>
                <a:spcPts val="0"/>
              </a:spcBef>
              <a:spcAft>
                <a:spcPts val="0"/>
              </a:spcAft>
              <a:buSzPct val="123000"/>
              <a:buFontTx/>
              <a:buChar char="•"/>
              <a:defRPr sz="3691">
                <a:latin typeface="Helvetica"/>
                <a:ea typeface="Helvetica"/>
                <a:cs typeface="Helvetica"/>
                <a:sym typeface="Helvetica"/>
              </a:defRPr>
            </a:pPr>
            <a:r>
              <a:rPr lang="en-GB" sz="3691" kern="0" dirty="0">
                <a:latin typeface="Helvetica"/>
                <a:ea typeface="Helvetica"/>
                <a:cs typeface="Helvetica"/>
                <a:sym typeface="Helvetica"/>
                <a:hlinkClick r:id="rId2"/>
              </a:rPr>
              <a:t>Activation Functions In Neural Networks – Its Components, Uses &amp; Types</a:t>
            </a:r>
            <a:endParaRPr lang="en-GB" sz="3691" kern="0" dirty="0">
              <a:latin typeface="Helvetica"/>
              <a:ea typeface="Helvetica"/>
              <a:cs typeface="Helvetica"/>
              <a:sym typeface="Helvetica"/>
            </a:endParaRPr>
          </a:p>
          <a:p>
            <a:pPr marL="468883" indent="-468883" algn="just" defTabSz="324611" eaLnBrk="1" fontAlgn="auto">
              <a:spcBef>
                <a:spcPts val="0"/>
              </a:spcBef>
              <a:spcAft>
                <a:spcPts val="0"/>
              </a:spcAft>
              <a:buSzPct val="123000"/>
              <a:buFontTx/>
              <a:buChar char="•"/>
              <a:defRPr sz="3691">
                <a:latin typeface="Helvetica"/>
                <a:ea typeface="Helvetica"/>
                <a:cs typeface="Helvetica"/>
                <a:sym typeface="Helvetica"/>
              </a:defRPr>
            </a:pPr>
            <a:br>
              <a:rPr lang="en-GB" sz="3691" kern="0" dirty="0">
                <a:latin typeface="Helvetica"/>
                <a:ea typeface="Helvetica"/>
                <a:cs typeface="Helvetica"/>
                <a:sym typeface="Helvetica"/>
              </a:rPr>
            </a:br>
            <a:endParaRPr lang="en-GB" sz="3691" kern="0" dirty="0">
              <a:latin typeface="Helvetica"/>
              <a:ea typeface="Helvetica"/>
              <a:cs typeface="Helvetica"/>
              <a:sym typeface="Helvetica"/>
            </a:endParaRPr>
          </a:p>
          <a:p>
            <a:pPr marL="468883" indent="-468883" algn="just" defTabSz="324611" eaLnBrk="1" fontAlgn="auto">
              <a:spcBef>
                <a:spcPts val="0"/>
              </a:spcBef>
              <a:spcAft>
                <a:spcPts val="0"/>
              </a:spcAft>
              <a:buSzPct val="123000"/>
              <a:buFontTx/>
              <a:buChar char="•"/>
              <a:defRPr sz="3691">
                <a:latin typeface="Helvetica"/>
                <a:ea typeface="Helvetica"/>
                <a:cs typeface="Helvetica"/>
                <a:sym typeface="Helvetica"/>
              </a:defRPr>
            </a:pPr>
            <a:endParaRPr lang="en-GB" sz="3691" kern="0" dirty="0">
              <a:latin typeface="Helvetica"/>
              <a:ea typeface="Helvetica"/>
              <a:cs typeface="Helvetica"/>
              <a:sym typeface="Helvetica"/>
            </a:endParaRPr>
          </a:p>
        </p:txBody>
      </p:sp>
      <p:sp>
        <p:nvSpPr>
          <p:cNvPr id="15366" name="Text">
            <a:extLst>
              <a:ext uri="{FF2B5EF4-FFF2-40B4-BE49-F238E27FC236}">
                <a16:creationId xmlns:a16="http://schemas.microsoft.com/office/drawing/2014/main" id="{94B5AD50-6F04-ACE4-4B2C-4E99316BC0F2}"/>
              </a:ext>
            </a:extLst>
          </p:cNvPr>
          <p:cNvSpPr txBox="1">
            <a:spLocks noChangeArrowheads="1"/>
          </p:cNvSpPr>
          <p:nvPr/>
        </p:nvSpPr>
        <p:spPr bwMode="auto">
          <a:xfrm>
            <a:off x="1270000" y="57912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5367" name="Text">
            <a:extLst>
              <a:ext uri="{FF2B5EF4-FFF2-40B4-BE49-F238E27FC236}">
                <a16:creationId xmlns:a16="http://schemas.microsoft.com/office/drawing/2014/main" id="{797CD738-CDC0-6E99-3404-78152D7867EE}"/>
              </a:ext>
            </a:extLst>
          </p:cNvPr>
          <p:cNvSpPr txBox="1">
            <a:spLocks noChangeArrowheads="1"/>
          </p:cNvSpPr>
          <p:nvPr/>
        </p:nvSpPr>
        <p:spPr bwMode="auto">
          <a:xfrm>
            <a:off x="1400175" y="6264275"/>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5368" name="Text">
            <a:extLst>
              <a:ext uri="{FF2B5EF4-FFF2-40B4-BE49-F238E27FC236}">
                <a16:creationId xmlns:a16="http://schemas.microsoft.com/office/drawing/2014/main" id="{2371F70E-E8A0-A794-534E-21EDDE8B1FE9}"/>
              </a:ext>
            </a:extLst>
          </p:cNvPr>
          <p:cNvSpPr txBox="1">
            <a:spLocks noChangeArrowheads="1"/>
          </p:cNvSpPr>
          <p:nvPr/>
        </p:nvSpPr>
        <p:spPr bwMode="auto">
          <a:xfrm>
            <a:off x="800100" y="1122363"/>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5369" name="Text">
            <a:extLst>
              <a:ext uri="{FF2B5EF4-FFF2-40B4-BE49-F238E27FC236}">
                <a16:creationId xmlns:a16="http://schemas.microsoft.com/office/drawing/2014/main" id="{7EBA664D-685B-25F6-43D8-4AE83AAFDCEA}"/>
              </a:ext>
            </a:extLst>
          </p:cNvPr>
          <p:cNvSpPr txBox="1">
            <a:spLocks noChangeArrowheads="1"/>
          </p:cNvSpPr>
          <p:nvPr/>
        </p:nvSpPr>
        <p:spPr bwMode="auto">
          <a:xfrm>
            <a:off x="1270000" y="6056313"/>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5370" name="Text">
            <a:extLst>
              <a:ext uri="{FF2B5EF4-FFF2-40B4-BE49-F238E27FC236}">
                <a16:creationId xmlns:a16="http://schemas.microsoft.com/office/drawing/2014/main" id="{71BCE6DA-6187-9B69-9D07-7F135EF29C1E}"/>
              </a:ext>
            </a:extLst>
          </p:cNvPr>
          <p:cNvSpPr txBox="1">
            <a:spLocks noChangeArrowheads="1"/>
          </p:cNvSpPr>
          <p:nvPr/>
        </p:nvSpPr>
        <p:spPr bwMode="auto">
          <a:xfrm>
            <a:off x="1189038" y="38544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97" name="Resources">
            <a:extLst>
              <a:ext uri="{FF2B5EF4-FFF2-40B4-BE49-F238E27FC236}">
                <a16:creationId xmlns:a16="http://schemas.microsoft.com/office/drawing/2014/main" id="{8180B205-1AA1-2A08-E447-E400A3F0AA73}"/>
              </a:ext>
            </a:extLst>
          </p:cNvPr>
          <p:cNvSpPr txBox="1"/>
          <p:nvPr/>
        </p:nvSpPr>
        <p:spPr>
          <a:xfrm>
            <a:off x="1920874" y="1622028"/>
            <a:ext cx="21971000" cy="1784350"/>
          </a:xfrm>
          <a:prstGeom prst="rect">
            <a:avLst/>
          </a:prstGeom>
          <a:ln w="12700">
            <a:miter lim="400000"/>
          </a:ln>
        </p:spPr>
        <p:txBody>
          <a:bodyPr lIns="50800" tIns="50800" rIns="50800" bIns="50800" anchor="b">
            <a:normAutofit/>
          </a:bodyPr>
          <a:lstStyle>
            <a:lvl1pPr>
              <a:lnSpc>
                <a:spcPct val="80000"/>
              </a:lnSpc>
              <a:defRPr sz="7000" spc="-140">
                <a:solidFill>
                  <a:srgbClr val="5D4FD6"/>
                </a:solidFill>
                <a:latin typeface="Helvetica"/>
                <a:ea typeface="Helvetica"/>
                <a:cs typeface="Helvetica"/>
                <a:sym typeface="Helvetica"/>
              </a:defRPr>
            </a:lvl1pPr>
          </a:lstStyle>
          <a:p>
            <a:pPr defTabSz="2438338" eaLnBrk="1" fontAlgn="auto">
              <a:spcBef>
                <a:spcPts val="0"/>
              </a:spcBef>
              <a:spcAft>
                <a:spcPts val="0"/>
              </a:spcAft>
              <a:defRPr/>
            </a:pPr>
            <a:r>
              <a:rPr kern="0" dirty="0"/>
              <a:t>Resources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0" name="مقدمة في تعلم الآلة">
            <a:extLst>
              <a:ext uri="{FF2B5EF4-FFF2-40B4-BE49-F238E27FC236}">
                <a16:creationId xmlns:a16="http://schemas.microsoft.com/office/drawing/2014/main" id="{E12076F2-AF04-882F-9E02-93A4C3AC7BD5}"/>
              </a:ext>
            </a:extLst>
          </p:cNvPr>
          <p:cNvSpPr txBox="1"/>
          <p:nvPr/>
        </p:nvSpPr>
        <p:spPr>
          <a:xfrm>
            <a:off x="8549821" y="6068041"/>
            <a:ext cx="5919826" cy="1579920"/>
          </a:xfrm>
          <a:prstGeom prst="rect">
            <a:avLst/>
          </a:prstGeom>
          <a:ln w="12700">
            <a:miter lim="400000"/>
          </a:ln>
        </p:spPr>
        <p:txBody>
          <a:bodyPr wrap="none" lIns="50800" tIns="50800" rIns="50800" bIns="50800" anchor="ctr">
            <a:spAutoFit/>
          </a:bodyPr>
          <a:lstStyle/>
          <a:p>
            <a:pPr algn="ctr"/>
            <a:r>
              <a:rPr lang="en-US" sz="9600" dirty="0">
                <a:solidFill>
                  <a:schemeClr val="bg1"/>
                </a:solidFill>
                <a:effectLst/>
                <a:latin typeface="Helvetica" pitchFamily="2" charset="0"/>
              </a:rPr>
              <a:t>Thank You</a:t>
            </a:r>
            <a:endParaRPr lang="en-GB" sz="9600" dirty="0">
              <a:solidFill>
                <a:schemeClr val="bg1"/>
              </a:solidFill>
              <a:effectLst/>
              <a:latin typeface="Helvetica" pitchFamily="2" charset="0"/>
            </a:endParaRPr>
          </a:p>
        </p:txBody>
      </p:sp>
    </p:spTree>
    <p:extLst>
      <p:ext uri="{BB962C8B-B14F-4D97-AF65-F5344CB8AC3E}">
        <p14:creationId xmlns:p14="http://schemas.microsoft.com/office/powerpoint/2010/main" val="429049839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Application of RNNs</a:t>
            </a:r>
          </a:p>
        </p:txBody>
      </p:sp>
      <p:sp>
        <p:nvSpPr>
          <p:cNvPr id="2" name="TextBox 1">
            <a:extLst>
              <a:ext uri="{FF2B5EF4-FFF2-40B4-BE49-F238E27FC236}">
                <a16:creationId xmlns:a16="http://schemas.microsoft.com/office/drawing/2014/main" id="{36971899-E55C-A86A-B172-C157CCF4C068}"/>
              </a:ext>
            </a:extLst>
          </p:cNvPr>
          <p:cNvSpPr txBox="1"/>
          <p:nvPr/>
        </p:nvSpPr>
        <p:spPr>
          <a:xfrm>
            <a:off x="1344613" y="5687292"/>
            <a:ext cx="19431000" cy="4599709"/>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4800" b="1" dirty="0">
                <a:solidFill>
                  <a:schemeClr val="tx1"/>
                </a:solidFill>
                <a:latin typeface="Söhne"/>
              </a:rPr>
              <a:t>Applications of Recurrent Neural Network:</a:t>
            </a:r>
          </a:p>
          <a:p>
            <a:pPr algn="l"/>
            <a:r>
              <a:rPr lang="en-US" sz="4800" i="0" u="none" strike="noStrike" dirty="0">
                <a:solidFill>
                  <a:schemeClr val="tx1"/>
                </a:solidFill>
                <a:effectLst/>
                <a:latin typeface="Söhne"/>
              </a:rPr>
              <a:t>- Natural Language Processing (NLP)</a:t>
            </a:r>
          </a:p>
          <a:p>
            <a:pPr algn="l"/>
            <a:r>
              <a:rPr lang="en-US" sz="4800" dirty="0">
                <a:solidFill>
                  <a:schemeClr val="tx1"/>
                </a:solidFill>
                <a:latin typeface="Söhne"/>
              </a:rPr>
              <a:t>- Speech Recognition</a:t>
            </a:r>
          </a:p>
          <a:p>
            <a:pPr algn="l"/>
            <a:r>
              <a:rPr lang="en-US" sz="4800" i="0" u="none" strike="noStrike" dirty="0">
                <a:solidFill>
                  <a:schemeClr val="tx1"/>
                </a:solidFill>
                <a:effectLst/>
                <a:latin typeface="Söhne"/>
              </a:rPr>
              <a:t>- </a:t>
            </a:r>
            <a:r>
              <a:rPr lang="en-US" sz="4800" dirty="0">
                <a:solidFill>
                  <a:schemeClr val="tx1"/>
                </a:solidFill>
                <a:latin typeface="Söhne"/>
              </a:rPr>
              <a:t>Time Series Analysis</a:t>
            </a:r>
          </a:p>
          <a:p>
            <a:pPr algn="l"/>
            <a:r>
              <a:rPr lang="en-US" sz="4800" dirty="0">
                <a:solidFill>
                  <a:schemeClr val="tx1"/>
                </a:solidFill>
                <a:latin typeface="Söhne"/>
              </a:rPr>
              <a:t>- Image and Video Captioning</a:t>
            </a:r>
          </a:p>
          <a:p>
            <a:pPr algn="l"/>
            <a:r>
              <a:rPr lang="en-US" sz="4800" dirty="0">
                <a:solidFill>
                  <a:schemeClr val="tx1"/>
                </a:solidFill>
                <a:latin typeface="Söhne"/>
              </a:rPr>
              <a:t>- Fraud Detection</a:t>
            </a:r>
            <a:endParaRPr lang="en-US" sz="4800" i="0" u="none" strike="noStrike" dirty="0">
              <a:solidFill>
                <a:schemeClr val="tx1"/>
              </a:solidFill>
              <a:effectLst/>
              <a:latin typeface="Söhne"/>
            </a:endParaRPr>
          </a:p>
        </p:txBody>
      </p:sp>
    </p:spTree>
    <p:extLst>
      <p:ext uri="{BB962C8B-B14F-4D97-AF65-F5344CB8AC3E}">
        <p14:creationId xmlns:p14="http://schemas.microsoft.com/office/powerpoint/2010/main" val="21867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pPr algn="ctr"/>
            <a:r>
              <a:rPr lang="en-GB" sz="7000" dirty="0">
                <a:solidFill>
                  <a:srgbClr val="5D4FD6"/>
                </a:solidFill>
                <a:latin typeface="Helvetica" pitchFamily="2" charset="0"/>
              </a:rPr>
              <a:t>RNN VS CNN</a:t>
            </a:r>
          </a:p>
        </p:txBody>
      </p:sp>
      <p:graphicFrame>
        <p:nvGraphicFramePr>
          <p:cNvPr id="5" name="Table 4">
            <a:extLst>
              <a:ext uri="{FF2B5EF4-FFF2-40B4-BE49-F238E27FC236}">
                <a16:creationId xmlns:a16="http://schemas.microsoft.com/office/drawing/2014/main" id="{4702CDEA-FE04-5E80-056B-828CF0E56F98}"/>
              </a:ext>
            </a:extLst>
          </p:cNvPr>
          <p:cNvGraphicFramePr>
            <a:graphicFrameLocks noGrp="1"/>
          </p:cNvGraphicFramePr>
          <p:nvPr>
            <p:extLst>
              <p:ext uri="{D42A27DB-BD31-4B8C-83A1-F6EECF244321}">
                <p14:modId xmlns:p14="http://schemas.microsoft.com/office/powerpoint/2010/main" val="3032600915"/>
              </p:ext>
            </p:extLst>
          </p:nvPr>
        </p:nvGraphicFramePr>
        <p:xfrm>
          <a:off x="2120901" y="4900612"/>
          <a:ext cx="20142198" cy="5771147"/>
        </p:xfrm>
        <a:graphic>
          <a:graphicData uri="http://schemas.openxmlformats.org/drawingml/2006/table">
            <a:tbl>
              <a:tblPr firstRow="1" bandRow="1">
                <a:tableStyleId>{5940675A-B579-460E-94D1-54222C63F5DA}</a:tableStyleId>
              </a:tblPr>
              <a:tblGrid>
                <a:gridCol w="4140199">
                  <a:extLst>
                    <a:ext uri="{9D8B030D-6E8A-4147-A177-3AD203B41FA5}">
                      <a16:colId xmlns:a16="http://schemas.microsoft.com/office/drawing/2014/main" val="120731892"/>
                    </a:ext>
                  </a:extLst>
                </a:gridCol>
                <a:gridCol w="8077200">
                  <a:extLst>
                    <a:ext uri="{9D8B030D-6E8A-4147-A177-3AD203B41FA5}">
                      <a16:colId xmlns:a16="http://schemas.microsoft.com/office/drawing/2014/main" val="1330132550"/>
                    </a:ext>
                  </a:extLst>
                </a:gridCol>
                <a:gridCol w="7924799">
                  <a:extLst>
                    <a:ext uri="{9D8B030D-6E8A-4147-A177-3AD203B41FA5}">
                      <a16:colId xmlns:a16="http://schemas.microsoft.com/office/drawing/2014/main" val="393259671"/>
                    </a:ext>
                  </a:extLst>
                </a:gridCol>
              </a:tblGrid>
              <a:tr h="837706">
                <a:tc>
                  <a:txBody>
                    <a:bodyPr/>
                    <a:lstStyle/>
                    <a:p>
                      <a:r>
                        <a:rPr lang="en-SA" sz="3600" b="1" dirty="0"/>
                        <a:t>Aspect</a:t>
                      </a:r>
                    </a:p>
                  </a:txBody>
                  <a:tcPr/>
                </a:tc>
                <a:tc>
                  <a:txBody>
                    <a:bodyPr/>
                    <a:lstStyle/>
                    <a:p>
                      <a:r>
                        <a:rPr lang="en-SA" sz="3600" b="1" dirty="0"/>
                        <a:t>CNN</a:t>
                      </a:r>
                    </a:p>
                  </a:txBody>
                  <a:tcPr/>
                </a:tc>
                <a:tc>
                  <a:txBody>
                    <a:bodyPr/>
                    <a:lstStyle/>
                    <a:p>
                      <a:r>
                        <a:rPr lang="en-SA" sz="3600" b="1" dirty="0"/>
                        <a:t>RNN</a:t>
                      </a:r>
                    </a:p>
                  </a:txBody>
                  <a:tcPr/>
                </a:tc>
                <a:extLst>
                  <a:ext uri="{0D108BD9-81ED-4DB2-BD59-A6C34878D82A}">
                    <a16:rowId xmlns:a16="http://schemas.microsoft.com/office/drawing/2014/main" val="772956820"/>
                  </a:ext>
                </a:extLst>
              </a:tr>
              <a:tr h="1367281">
                <a:tc>
                  <a:txBody>
                    <a:bodyPr/>
                    <a:lstStyle/>
                    <a:p>
                      <a:r>
                        <a:rPr lang="en-SA" sz="3600" b="1" dirty="0"/>
                        <a:t>Data Type</a:t>
                      </a:r>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Structured</a:t>
                      </a:r>
                      <a:r>
                        <a:rPr lang="en-SA" sz="3600" dirty="0"/>
                        <a:t> grid data</a:t>
                      </a:r>
                    </a:p>
                  </a:txBody>
                  <a:tcPr/>
                </a:tc>
                <a:tc>
                  <a:txBody>
                    <a:bodyPr/>
                    <a:lstStyle/>
                    <a:p>
                      <a:r>
                        <a:rPr lang="en-SA" sz="3600" dirty="0"/>
                        <a:t>Sequential or time-series data</a:t>
                      </a:r>
                    </a:p>
                  </a:txBody>
                  <a:tcPr/>
                </a:tc>
                <a:extLst>
                  <a:ext uri="{0D108BD9-81ED-4DB2-BD59-A6C34878D82A}">
                    <a16:rowId xmlns:a16="http://schemas.microsoft.com/office/drawing/2014/main" val="2660025232"/>
                  </a:ext>
                </a:extLst>
              </a:tr>
              <a:tr h="837706">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b="1" dirty="0"/>
                        <a:t>Architecture</a:t>
                      </a:r>
                      <a:endParaRPr lang="en-SA" sz="3600" b="1" dirty="0"/>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Layered structure with convolutional and pooling layers</a:t>
                      </a:r>
                      <a:endParaRPr lang="en-SA" sz="3600" dirty="0"/>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Layered structure with recurrent layers</a:t>
                      </a:r>
                      <a:endParaRPr lang="en-SA" sz="3600" dirty="0"/>
                    </a:p>
                  </a:txBody>
                  <a:tcPr/>
                </a:tc>
                <a:extLst>
                  <a:ext uri="{0D108BD9-81ED-4DB2-BD59-A6C34878D82A}">
                    <a16:rowId xmlns:a16="http://schemas.microsoft.com/office/drawing/2014/main" val="2902721456"/>
                  </a:ext>
                </a:extLst>
              </a:tr>
              <a:tr h="837706">
                <a:tc>
                  <a:txBody>
                    <a:bodyPr/>
                    <a:lstStyle/>
                    <a:p>
                      <a:r>
                        <a:rPr lang="en-SA" sz="3600" b="1" dirty="0"/>
                        <a:t>Memory</a:t>
                      </a:r>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Limited local context due to convolutional filters</a:t>
                      </a:r>
                      <a:endParaRPr lang="en-SA" sz="3600" dirty="0"/>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Long-range temporal dependencies due to hidden state</a:t>
                      </a:r>
                      <a:endParaRPr lang="en-SA" sz="3600" dirty="0"/>
                    </a:p>
                  </a:txBody>
                  <a:tcPr/>
                </a:tc>
                <a:extLst>
                  <a:ext uri="{0D108BD9-81ED-4DB2-BD59-A6C34878D82A}">
                    <a16:rowId xmlns:a16="http://schemas.microsoft.com/office/drawing/2014/main" val="4105270196"/>
                  </a:ext>
                </a:extLst>
              </a:tr>
              <a:tr h="837706">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b="1" dirty="0"/>
                        <a:t>Training</a:t>
                      </a:r>
                      <a:endParaRPr lang="en-SA" sz="3600" b="1" dirty="0"/>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Backpropagation with gradient descent</a:t>
                      </a:r>
                      <a:endParaRPr lang="en-SA" sz="3600" dirty="0"/>
                    </a:p>
                  </a:txBody>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3600" dirty="0"/>
                        <a:t>Backpropagation through time (BPTT)</a:t>
                      </a:r>
                      <a:endParaRPr lang="en-SA" sz="3600" dirty="0"/>
                    </a:p>
                  </a:txBody>
                  <a:tcPr/>
                </a:tc>
                <a:extLst>
                  <a:ext uri="{0D108BD9-81ED-4DB2-BD59-A6C34878D82A}">
                    <a16:rowId xmlns:a16="http://schemas.microsoft.com/office/drawing/2014/main" val="2214390711"/>
                  </a:ext>
                </a:extLst>
              </a:tr>
            </a:tbl>
          </a:graphicData>
        </a:graphic>
      </p:graphicFrame>
    </p:spTree>
    <p:extLst>
      <p:ext uri="{BB962C8B-B14F-4D97-AF65-F5344CB8AC3E}">
        <p14:creationId xmlns:p14="http://schemas.microsoft.com/office/powerpoint/2010/main" val="30280846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i="0" u="none" strike="noStrike" dirty="0">
                <a:effectLst/>
                <a:latin typeface="Söhne"/>
              </a:rPr>
              <a:t>Types of RNN Architecture</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4756150"/>
            <a:ext cx="10426700" cy="6146800"/>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pPr algn="l"/>
            <a:r>
              <a:rPr lang="en-US" sz="3600" b="1" i="0" u="none" strike="noStrike" dirty="0">
                <a:solidFill>
                  <a:schemeClr val="tx1"/>
                </a:solidFill>
                <a:effectLst/>
                <a:latin typeface="Söhne"/>
              </a:rPr>
              <a:t>- One to One: </a:t>
            </a:r>
            <a:r>
              <a:rPr lang="en-US" sz="3600" i="0" u="none" strike="noStrike" dirty="0">
                <a:solidFill>
                  <a:schemeClr val="tx1"/>
                </a:solidFill>
                <a:effectLst/>
                <a:latin typeface="Söhne"/>
              </a:rPr>
              <a:t>It is also known as vanilla neural network. It is used for basic machine learning problems.</a:t>
            </a:r>
          </a:p>
          <a:p>
            <a:pPr algn="l"/>
            <a:r>
              <a:rPr lang="en-US" sz="3600" b="1" i="0" u="none" strike="noStrike" dirty="0">
                <a:solidFill>
                  <a:schemeClr val="tx1"/>
                </a:solidFill>
                <a:effectLst/>
                <a:latin typeface="Söhne"/>
              </a:rPr>
              <a:t>- One to Many: </a:t>
            </a:r>
            <a:r>
              <a:rPr lang="en-US" sz="3600" i="0" u="none" strike="noStrike" dirty="0">
                <a:solidFill>
                  <a:schemeClr val="tx1"/>
                </a:solidFill>
                <a:effectLst/>
                <a:latin typeface="Söhne"/>
              </a:rPr>
              <a:t>It has single input and many outputs.</a:t>
            </a:r>
          </a:p>
          <a:p>
            <a:pPr algn="l"/>
            <a:r>
              <a:rPr lang="en-US" sz="3600" b="1" dirty="0">
                <a:solidFill>
                  <a:schemeClr val="tx1"/>
                </a:solidFill>
                <a:latin typeface="Söhne"/>
              </a:rPr>
              <a:t>- </a:t>
            </a:r>
            <a:r>
              <a:rPr lang="en-US" sz="3600" b="1" i="0" u="none" strike="noStrike" dirty="0">
                <a:solidFill>
                  <a:schemeClr val="tx1"/>
                </a:solidFill>
                <a:effectLst/>
                <a:latin typeface="Söhne"/>
              </a:rPr>
              <a:t>Many to One: </a:t>
            </a:r>
            <a:r>
              <a:rPr lang="en-US" sz="3600" i="0" u="none" strike="noStrike" dirty="0">
                <a:solidFill>
                  <a:schemeClr val="tx1"/>
                </a:solidFill>
                <a:effectLst/>
                <a:latin typeface="Söhne"/>
              </a:rPr>
              <a:t>It has many inputs and a single output. This is basically used in analyzing sentiments, where we give a sentence as an input and get sentiment regarding that as output.</a:t>
            </a:r>
          </a:p>
          <a:p>
            <a:pPr algn="l"/>
            <a:r>
              <a:rPr lang="en-US" sz="3600" b="1" i="0" u="none" strike="noStrike" dirty="0">
                <a:solidFill>
                  <a:schemeClr val="tx1"/>
                </a:solidFill>
                <a:effectLst/>
                <a:latin typeface="Söhne"/>
              </a:rPr>
              <a:t>- Many to Many: </a:t>
            </a:r>
            <a:r>
              <a:rPr lang="en-US" sz="3600" i="0" u="none" strike="noStrike" dirty="0">
                <a:solidFill>
                  <a:schemeClr val="tx1"/>
                </a:solidFill>
                <a:effectLst/>
                <a:latin typeface="Söhne"/>
              </a:rPr>
              <a:t>It takes a sequence of inputs and generate a sequence of outputs. </a:t>
            </a:r>
          </a:p>
        </p:txBody>
      </p:sp>
      <p:pic>
        <p:nvPicPr>
          <p:cNvPr id="2050" name="Picture 2">
            <a:extLst>
              <a:ext uri="{FF2B5EF4-FFF2-40B4-BE49-F238E27FC236}">
                <a16:creationId xmlns:a16="http://schemas.microsoft.com/office/drawing/2014/main" id="{380CDC80-C831-BA77-BBE3-80F4D3C86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448311" y="4780592"/>
            <a:ext cx="11143184" cy="415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689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i="0" u="none" strike="noStrike" dirty="0">
                <a:effectLst/>
                <a:latin typeface="Söhne"/>
              </a:rPr>
              <a:t>Challenge of RNNs</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5572898"/>
            <a:ext cx="10426700" cy="4044950"/>
          </a:xfrm>
          <a:prstGeom prst="rect">
            <a:avLst/>
          </a:prstGeom>
          <a:ln w="12700">
            <a:miter lim="400000"/>
          </a:ln>
        </p:spPr>
        <p:txBody>
          <a:bodyPr lIns="50800" tIns="50800" rIns="50800" bIns="50800" anchor="b">
            <a:noAutofit/>
          </a:bodyPr>
          <a:lstStyle>
            <a:defPPr>
              <a:defRPr lang="en-SA"/>
            </a:defPPr>
            <a:lvl1pPr>
              <a:defRPr sz="7000">
                <a:solidFill>
                  <a:srgbClr val="5D4FD6"/>
                </a:solidFill>
                <a:latin typeface="Helvetica" pitchFamily="2" charset="0"/>
              </a:defRPr>
            </a:lvl1pPr>
          </a:lstStyle>
          <a:p>
            <a:r>
              <a:rPr lang="en-US" sz="3600" b="1" dirty="0">
                <a:solidFill>
                  <a:schemeClr val="tx1"/>
                </a:solidFill>
                <a:effectLst/>
              </a:rPr>
              <a:t>Challenge:</a:t>
            </a:r>
            <a:endParaRPr lang="en-US" sz="3600" dirty="0">
              <a:solidFill>
                <a:schemeClr val="tx1"/>
              </a:solidFill>
              <a:effectLst/>
            </a:endParaRPr>
          </a:p>
          <a:p>
            <a:r>
              <a:rPr lang="en-US" sz="3600" b="1" dirty="0">
                <a:solidFill>
                  <a:schemeClr val="tx1"/>
                </a:solidFill>
                <a:effectLst/>
              </a:rPr>
              <a:t>- Fixed Input Size:</a:t>
            </a:r>
            <a:r>
              <a:rPr lang="en-US" sz="3600" dirty="0">
                <a:solidFill>
                  <a:schemeClr val="tx1"/>
                </a:solidFill>
                <a:effectLst/>
              </a:rPr>
              <a:t> Neural networks expect inputs of a consistent size.</a:t>
            </a:r>
          </a:p>
          <a:p>
            <a:pPr>
              <a:buFont typeface="Arial" panose="020B0604020202020204" pitchFamily="34" charset="0"/>
              <a:buChar char="•"/>
            </a:pPr>
            <a:endParaRPr lang="en-US" sz="3600" dirty="0">
              <a:solidFill>
                <a:schemeClr val="tx1"/>
              </a:solidFill>
              <a:effectLst/>
            </a:endParaRPr>
          </a:p>
          <a:p>
            <a:r>
              <a:rPr lang="en-US" sz="3600" b="1" dirty="0">
                <a:solidFill>
                  <a:schemeClr val="tx1"/>
                </a:solidFill>
                <a:effectLst/>
              </a:rPr>
              <a:t>Implication:</a:t>
            </a:r>
            <a:endParaRPr lang="en-US" sz="3600" dirty="0">
              <a:solidFill>
                <a:schemeClr val="tx1"/>
              </a:solidFill>
              <a:effectLst/>
            </a:endParaRPr>
          </a:p>
          <a:p>
            <a:r>
              <a:rPr lang="en-US" sz="3600" b="1" dirty="0">
                <a:solidFill>
                  <a:schemeClr val="tx1"/>
                </a:solidFill>
                <a:effectLst/>
              </a:rPr>
              <a:t>- Handling Variability:</a:t>
            </a:r>
            <a:r>
              <a:rPr lang="en-US" sz="3600" dirty="0">
                <a:solidFill>
                  <a:schemeClr val="tx1"/>
                </a:solidFill>
                <a:effectLst/>
              </a:rPr>
              <a:t> Need a mechanism to handle sequences of different lengths.</a:t>
            </a:r>
          </a:p>
        </p:txBody>
      </p:sp>
    </p:spTree>
    <p:extLst>
      <p:ext uri="{BB962C8B-B14F-4D97-AF65-F5344CB8AC3E}">
        <p14:creationId xmlns:p14="http://schemas.microsoft.com/office/powerpoint/2010/main" val="345236166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t>Tokenization</a:t>
            </a:r>
            <a:endParaRPr lang="en-GB" dirty="0"/>
          </a:p>
        </p:txBody>
      </p:sp>
      <p:sp>
        <p:nvSpPr>
          <p:cNvPr id="3" name="TextBox 2">
            <a:extLst>
              <a:ext uri="{FF2B5EF4-FFF2-40B4-BE49-F238E27FC236}">
                <a16:creationId xmlns:a16="http://schemas.microsoft.com/office/drawing/2014/main" id="{DE626D6A-0C5F-E454-74DF-BF0C585E46EF}"/>
              </a:ext>
            </a:extLst>
          </p:cNvPr>
          <p:cNvSpPr txBox="1"/>
          <p:nvPr/>
        </p:nvSpPr>
        <p:spPr>
          <a:xfrm>
            <a:off x="1206500" y="4737438"/>
            <a:ext cx="12509500" cy="58272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600" dirty="0">
                <a:solidFill>
                  <a:schemeClr val="tx1"/>
                </a:solidFill>
                <a:latin typeface="Söhne"/>
              </a:rPr>
              <a:t>- </a:t>
            </a:r>
            <a:r>
              <a:rPr lang="en-US" sz="3600" b="1" i="0" u="none" strike="noStrike" dirty="0">
                <a:solidFill>
                  <a:schemeClr val="tx1"/>
                </a:solidFill>
                <a:effectLst/>
                <a:latin typeface="Söhne"/>
              </a:rPr>
              <a:t>Tokenization:</a:t>
            </a:r>
            <a:r>
              <a:rPr lang="en-US" sz="3600" b="0" i="0" u="none" strike="noStrike" dirty="0">
                <a:solidFill>
                  <a:schemeClr val="tx1"/>
                </a:solidFill>
                <a:effectLst/>
                <a:latin typeface="Söhne"/>
              </a:rPr>
              <a:t> The process of breaking down text into smaller units called tokens (words or </a:t>
            </a:r>
            <a:r>
              <a:rPr lang="en-US" sz="3600" b="0" i="0" u="none" strike="noStrike" dirty="0" err="1">
                <a:solidFill>
                  <a:schemeClr val="tx1"/>
                </a:solidFill>
                <a:effectLst/>
                <a:latin typeface="Söhne"/>
              </a:rPr>
              <a:t>subwords</a:t>
            </a:r>
            <a:r>
              <a:rPr lang="en-US" sz="3600" b="0" i="0" u="none" strike="noStrike" dirty="0">
                <a:solidFill>
                  <a:schemeClr val="tx1"/>
                </a:solidFill>
                <a:effectLst/>
                <a:latin typeface="Söhne"/>
              </a:rPr>
              <a:t>).</a:t>
            </a:r>
            <a:r>
              <a:rPr lang="en-US" sz="4800" b="1" i="0" u="none" strike="noStrike" dirty="0">
                <a:solidFill>
                  <a:srgbClr val="D1D5DB"/>
                </a:solidFill>
                <a:effectLst/>
                <a:latin typeface="Söhne"/>
              </a:rPr>
              <a:t> </a:t>
            </a:r>
          </a:p>
          <a:p>
            <a:pPr algn="l"/>
            <a:endParaRPr lang="en-US" sz="4800" b="1" i="0" u="none" strike="noStrike" dirty="0">
              <a:solidFill>
                <a:srgbClr val="D1D5DB"/>
              </a:solidFill>
              <a:effectLst/>
              <a:latin typeface="Söhne"/>
            </a:endParaRPr>
          </a:p>
          <a:p>
            <a:pPr algn="l"/>
            <a:r>
              <a:rPr lang="en-US" sz="3600" b="1" i="0" u="none" strike="noStrike" dirty="0">
                <a:solidFill>
                  <a:schemeClr val="tx1"/>
                </a:solidFill>
                <a:effectLst/>
                <a:latin typeface="Söhne"/>
              </a:rPr>
              <a:t>- Example:</a:t>
            </a:r>
            <a:endParaRPr lang="en-US" sz="3600" b="0" i="0" u="none" strike="noStrike" dirty="0">
              <a:solidFill>
                <a:schemeClr val="tx1"/>
              </a:solidFill>
              <a:effectLst/>
              <a:latin typeface="Söhne"/>
            </a:endParaRPr>
          </a:p>
          <a:p>
            <a:pPr algn="l"/>
            <a:r>
              <a:rPr lang="en-US" sz="2800" b="0" u="none" strike="noStrike" dirty="0">
                <a:solidFill>
                  <a:schemeClr val="tx1"/>
                </a:solidFill>
                <a:effectLst/>
                <a:latin typeface="+mn-ea"/>
                <a:ea typeface="+mn-ea"/>
              </a:rPr>
              <a:t>Text: "</a:t>
            </a:r>
            <a:r>
              <a:rPr lang="en-US" sz="2800" dirty="0">
                <a:effectLst/>
                <a:latin typeface="+mn-ea"/>
                <a:ea typeface="+mn-ea"/>
              </a:rPr>
              <a:t> Deep learning is fascinating."</a:t>
            </a:r>
            <a:endParaRPr lang="en-US" sz="2800" b="0" u="none" strike="noStrike" dirty="0">
              <a:solidFill>
                <a:schemeClr val="tx1"/>
              </a:solidFill>
              <a:effectLst/>
              <a:latin typeface="+mn-ea"/>
              <a:ea typeface="+mn-ea"/>
            </a:endParaRPr>
          </a:p>
          <a:p>
            <a:pPr algn="l"/>
            <a:r>
              <a:rPr lang="en-US" sz="2800" b="0" u="none" strike="noStrike" dirty="0">
                <a:solidFill>
                  <a:schemeClr val="tx1"/>
                </a:solidFill>
                <a:effectLst/>
                <a:latin typeface="+mn-ea"/>
                <a:ea typeface="+mn-ea"/>
              </a:rPr>
              <a:t>Tokens: [“&lt;OOV&gt;”, "</a:t>
            </a:r>
            <a:r>
              <a:rPr lang="en-US" sz="2800" dirty="0">
                <a:effectLst/>
                <a:latin typeface="+mn-ea"/>
                <a:ea typeface="+mn-ea"/>
              </a:rPr>
              <a:t>Deep</a:t>
            </a:r>
            <a:r>
              <a:rPr lang="en-US" sz="2800" b="0" u="none" strike="noStrike" dirty="0">
                <a:solidFill>
                  <a:schemeClr val="tx1"/>
                </a:solidFill>
                <a:effectLst/>
                <a:latin typeface="+mn-ea"/>
                <a:ea typeface="+mn-ea"/>
              </a:rPr>
              <a:t>", "</a:t>
            </a:r>
            <a:r>
              <a:rPr lang="en-US" sz="2800" dirty="0">
                <a:effectLst/>
                <a:latin typeface="+mn-ea"/>
                <a:ea typeface="+mn-ea"/>
              </a:rPr>
              <a:t>learning</a:t>
            </a:r>
            <a:r>
              <a:rPr lang="en-US" sz="2800" b="0" u="none" strike="noStrike" dirty="0">
                <a:solidFill>
                  <a:schemeClr val="tx1"/>
                </a:solidFill>
                <a:effectLst/>
                <a:latin typeface="+mn-ea"/>
                <a:ea typeface="+mn-ea"/>
              </a:rPr>
              <a:t>", "</a:t>
            </a:r>
            <a:r>
              <a:rPr lang="en-US" sz="2800" dirty="0">
                <a:effectLst/>
                <a:latin typeface="+mn-ea"/>
                <a:ea typeface="+mn-ea"/>
              </a:rPr>
              <a:t>is</a:t>
            </a:r>
            <a:r>
              <a:rPr lang="en-US" sz="2800" b="0" u="none" strike="noStrike" dirty="0">
                <a:solidFill>
                  <a:schemeClr val="tx1"/>
                </a:solidFill>
                <a:effectLst/>
                <a:latin typeface="+mn-ea"/>
                <a:ea typeface="+mn-ea"/>
              </a:rPr>
              <a:t>", "</a:t>
            </a:r>
            <a:r>
              <a:rPr lang="en-US" sz="2800" dirty="0">
                <a:effectLst/>
                <a:latin typeface="+mn-ea"/>
                <a:ea typeface="+mn-ea"/>
              </a:rPr>
              <a:t>fascinating</a:t>
            </a:r>
            <a:r>
              <a:rPr lang="en-US" sz="2800" b="0" u="none" strike="noStrike" dirty="0">
                <a:solidFill>
                  <a:schemeClr val="tx1"/>
                </a:solidFill>
                <a:effectLst/>
                <a:latin typeface="+mn-ea"/>
                <a:ea typeface="+mn-ea"/>
              </a:rPr>
              <a:t>”, “.”]</a:t>
            </a:r>
          </a:p>
          <a:p>
            <a:pPr algn="l"/>
            <a:endParaRPr lang="en-US" sz="2800" dirty="0">
              <a:solidFill>
                <a:schemeClr val="tx1"/>
              </a:solidFill>
              <a:latin typeface="+mn-ea"/>
              <a:ea typeface="+mn-ea"/>
            </a:endParaRPr>
          </a:p>
          <a:p>
            <a:pPr algn="l"/>
            <a:r>
              <a:rPr lang="en-US" sz="2800" b="0" u="none" strike="noStrike" dirty="0">
                <a:solidFill>
                  <a:schemeClr val="tx1"/>
                </a:solidFill>
                <a:effectLst/>
                <a:latin typeface="+mn-ea"/>
                <a:ea typeface="+mn-ea"/>
              </a:rPr>
              <a:t>Text: ”</a:t>
            </a:r>
            <a:r>
              <a:rPr lang="en-US" sz="2800" dirty="0">
                <a:effectLst/>
                <a:latin typeface="+mn-ea"/>
                <a:ea typeface="+mn-ea"/>
              </a:rPr>
              <a:t>Machine learning is amazing." </a:t>
            </a:r>
          </a:p>
          <a:p>
            <a:r>
              <a:rPr lang="en-US" sz="2800" b="0" u="none" strike="noStrike" dirty="0">
                <a:solidFill>
                  <a:schemeClr val="tx1"/>
                </a:solidFill>
                <a:effectLst/>
                <a:latin typeface="+mn-ea"/>
                <a:ea typeface="+mn-ea"/>
              </a:rPr>
              <a:t>Tokens: [“&lt;OVV&gt;”, "</a:t>
            </a:r>
            <a:r>
              <a:rPr lang="en-US" sz="2800" dirty="0">
                <a:effectLst/>
                <a:latin typeface="+mn-ea"/>
                <a:ea typeface="+mn-ea"/>
              </a:rPr>
              <a:t>Deep</a:t>
            </a:r>
            <a:r>
              <a:rPr lang="en-US" sz="2800" b="0" u="none" strike="noStrike" dirty="0">
                <a:solidFill>
                  <a:schemeClr val="tx1"/>
                </a:solidFill>
                <a:effectLst/>
                <a:latin typeface="+mn-ea"/>
                <a:ea typeface="+mn-ea"/>
              </a:rPr>
              <a:t>", "</a:t>
            </a:r>
            <a:r>
              <a:rPr lang="en-US" sz="2800" dirty="0">
                <a:effectLst/>
                <a:latin typeface="+mn-ea"/>
                <a:ea typeface="+mn-ea"/>
              </a:rPr>
              <a:t>learning</a:t>
            </a:r>
            <a:r>
              <a:rPr lang="en-US" sz="2800" b="0" u="none" strike="noStrike" dirty="0">
                <a:solidFill>
                  <a:schemeClr val="tx1"/>
                </a:solidFill>
                <a:effectLst/>
                <a:latin typeface="+mn-ea"/>
                <a:ea typeface="+mn-ea"/>
              </a:rPr>
              <a:t>", "</a:t>
            </a:r>
            <a:r>
              <a:rPr lang="en-US" sz="2800" dirty="0">
                <a:effectLst/>
                <a:latin typeface="+mn-ea"/>
                <a:ea typeface="+mn-ea"/>
              </a:rPr>
              <a:t>is</a:t>
            </a:r>
            <a:r>
              <a:rPr lang="en-US" sz="2800" b="0" u="none" strike="noStrike" dirty="0">
                <a:solidFill>
                  <a:schemeClr val="tx1"/>
                </a:solidFill>
                <a:effectLst/>
                <a:latin typeface="+mn-ea"/>
                <a:ea typeface="+mn-ea"/>
              </a:rPr>
              <a:t>", "</a:t>
            </a:r>
            <a:r>
              <a:rPr lang="en-US" sz="2800" dirty="0">
                <a:effectLst/>
                <a:latin typeface="+mn-ea"/>
                <a:ea typeface="+mn-ea"/>
              </a:rPr>
              <a:t>fascinating</a:t>
            </a:r>
            <a:r>
              <a:rPr lang="en-US" sz="2800" b="0" u="none" strike="noStrike" dirty="0">
                <a:solidFill>
                  <a:schemeClr val="tx1"/>
                </a:solidFill>
                <a:effectLst/>
                <a:latin typeface="+mn-ea"/>
                <a:ea typeface="+mn-ea"/>
              </a:rPr>
              <a:t>”, “.”, ”Machine”, ”amazing”]</a:t>
            </a:r>
          </a:p>
          <a:p>
            <a:pPr algn="l"/>
            <a:endParaRPr lang="en-US" sz="3600" b="0" i="0" u="none" strike="noStrike" dirty="0">
              <a:solidFill>
                <a:schemeClr val="tx1"/>
              </a:solidFill>
              <a:effectLst/>
              <a:latin typeface="Söhne"/>
            </a:endParaRPr>
          </a:p>
        </p:txBody>
      </p:sp>
      <p:pic>
        <p:nvPicPr>
          <p:cNvPr id="6" name="Picture 5" descr="A computer screen shot of a black rectangular with white text&#10;&#10;Description automatically generated">
            <a:extLst>
              <a:ext uri="{FF2B5EF4-FFF2-40B4-BE49-F238E27FC236}">
                <a16:creationId xmlns:a16="http://schemas.microsoft.com/office/drawing/2014/main" id="{54A79867-A9D0-B579-3A1C-5A9B06870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0" y="4850872"/>
            <a:ext cx="9627972" cy="4813986"/>
          </a:xfrm>
          <a:prstGeom prst="rect">
            <a:avLst/>
          </a:prstGeom>
        </p:spPr>
      </p:pic>
    </p:spTree>
    <p:extLst>
      <p:ext uri="{BB962C8B-B14F-4D97-AF65-F5344CB8AC3E}">
        <p14:creationId xmlns:p14="http://schemas.microsoft.com/office/powerpoint/2010/main" val="765560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t>Text to sequence</a:t>
            </a:r>
            <a:endParaRPr lang="en-GB" dirty="0"/>
          </a:p>
        </p:txBody>
      </p:sp>
      <p:sp>
        <p:nvSpPr>
          <p:cNvPr id="3" name="TextBox 2">
            <a:extLst>
              <a:ext uri="{FF2B5EF4-FFF2-40B4-BE49-F238E27FC236}">
                <a16:creationId xmlns:a16="http://schemas.microsoft.com/office/drawing/2014/main" id="{DE626D6A-0C5F-E454-74DF-BF0C585E46EF}"/>
              </a:ext>
            </a:extLst>
          </p:cNvPr>
          <p:cNvSpPr txBox="1"/>
          <p:nvPr/>
        </p:nvSpPr>
        <p:spPr>
          <a:xfrm>
            <a:off x="1206500" y="4844338"/>
            <a:ext cx="11768093"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b="1" dirty="0">
                <a:effectLst/>
              </a:rPr>
              <a:t>- Text to Sequence:</a:t>
            </a:r>
            <a:r>
              <a:rPr lang="en-US" sz="2800" dirty="0">
                <a:effectLst/>
              </a:rPr>
              <a:t> Converting a sequence of words into a sequence of integers.</a:t>
            </a:r>
            <a:endParaRPr lang="en-US" sz="2800" dirty="0"/>
          </a:p>
          <a:p>
            <a:pPr>
              <a:buFont typeface="Arial" panose="020B0604020202020204" pitchFamily="34" charset="0"/>
              <a:buChar char="•"/>
            </a:pPr>
            <a:endParaRPr lang="en-US" sz="2800" dirty="0">
              <a:effectLst/>
            </a:endParaRPr>
          </a:p>
          <a:p>
            <a:r>
              <a:rPr lang="en-US" sz="2800" b="1" dirty="0">
                <a:effectLst/>
              </a:rPr>
              <a:t>- Example:</a:t>
            </a:r>
            <a:endParaRPr lang="en-US" sz="2800" dirty="0">
              <a:effectLst/>
            </a:endParaRPr>
          </a:p>
          <a:p>
            <a:r>
              <a:rPr lang="en-US" sz="2800" i="1" dirty="0">
                <a:effectLst/>
              </a:rPr>
              <a:t>Text:</a:t>
            </a:r>
            <a:r>
              <a:rPr lang="en-US" sz="2800" dirty="0">
                <a:effectLst/>
              </a:rPr>
              <a:t> ”Deep learning is fascinating."</a:t>
            </a:r>
          </a:p>
          <a:p>
            <a:r>
              <a:rPr lang="en-US" sz="2800" i="1" dirty="0">
                <a:effectLst/>
              </a:rPr>
              <a:t>Text to Sequence:</a:t>
            </a:r>
            <a:r>
              <a:rPr lang="en-US" sz="2800" dirty="0">
                <a:effectLst/>
              </a:rPr>
              <a:t> [1, 2, 3, 4, 5]</a:t>
            </a:r>
          </a:p>
          <a:p>
            <a:endParaRPr lang="en-US" sz="2800" dirty="0">
              <a:effectLst/>
            </a:endParaRPr>
          </a:p>
          <a:p>
            <a:r>
              <a:rPr lang="en-US" sz="2800" i="1" dirty="0">
                <a:effectLst/>
              </a:rPr>
              <a:t>Text:</a:t>
            </a:r>
            <a:r>
              <a:rPr lang="en-US" sz="2800" dirty="0">
                <a:effectLst/>
              </a:rPr>
              <a:t> "Machine learning is amazing."</a:t>
            </a:r>
          </a:p>
          <a:p>
            <a:r>
              <a:rPr lang="en-US" sz="2800" i="1" dirty="0">
                <a:effectLst/>
              </a:rPr>
              <a:t>Text to Sequence:</a:t>
            </a:r>
            <a:r>
              <a:rPr lang="en-US" sz="2800" dirty="0">
                <a:effectLst/>
              </a:rPr>
              <a:t> [6, 2, 3, 7, 5]</a:t>
            </a:r>
          </a:p>
          <a:p>
            <a:endParaRPr lang="en-US" sz="2800" dirty="0"/>
          </a:p>
          <a:p>
            <a:r>
              <a:rPr lang="en-US" sz="2800" i="1" dirty="0">
                <a:effectLst/>
              </a:rPr>
              <a:t>Text:</a:t>
            </a:r>
            <a:r>
              <a:rPr lang="en-US" sz="2800" dirty="0">
                <a:effectLst/>
              </a:rPr>
              <a:t> ”AI is amazing."</a:t>
            </a:r>
          </a:p>
          <a:p>
            <a:r>
              <a:rPr lang="en-US" sz="2800" i="1" dirty="0">
                <a:effectLst/>
              </a:rPr>
              <a:t>Text to Sequence:</a:t>
            </a:r>
            <a:r>
              <a:rPr lang="en-US" sz="2800" dirty="0">
                <a:effectLst/>
              </a:rPr>
              <a:t> [0, 2, 7, 5]</a:t>
            </a:r>
          </a:p>
        </p:txBody>
      </p:sp>
      <p:pic>
        <p:nvPicPr>
          <p:cNvPr id="4" name="Picture 3" descr="A black rectangular with white text&#10;&#10;Description automatically generated">
            <a:extLst>
              <a:ext uri="{FF2B5EF4-FFF2-40B4-BE49-F238E27FC236}">
                <a16:creationId xmlns:a16="http://schemas.microsoft.com/office/drawing/2014/main" id="{99F981DD-798A-B38F-6887-E6721D0C5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4593" y="5493117"/>
            <a:ext cx="11205965" cy="3975681"/>
          </a:xfrm>
          <a:prstGeom prst="rect">
            <a:avLst/>
          </a:prstGeom>
        </p:spPr>
      </p:pic>
    </p:spTree>
    <p:extLst>
      <p:ext uri="{BB962C8B-B14F-4D97-AF65-F5344CB8AC3E}">
        <p14:creationId xmlns:p14="http://schemas.microsoft.com/office/powerpoint/2010/main" val="29196593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pPr algn="ctr"/>
            <a:r>
              <a:rPr lang="en-US" dirty="0"/>
              <a:t>Pad sequence</a:t>
            </a:r>
            <a:endParaRPr lang="en-GB" dirty="0"/>
          </a:p>
        </p:txBody>
      </p:sp>
      <p:sp>
        <p:nvSpPr>
          <p:cNvPr id="3" name="TextBox 2">
            <a:extLst>
              <a:ext uri="{FF2B5EF4-FFF2-40B4-BE49-F238E27FC236}">
                <a16:creationId xmlns:a16="http://schemas.microsoft.com/office/drawing/2014/main" id="{DE626D6A-0C5F-E454-74DF-BF0C585E46EF}"/>
              </a:ext>
            </a:extLst>
          </p:cNvPr>
          <p:cNvSpPr txBox="1"/>
          <p:nvPr/>
        </p:nvSpPr>
        <p:spPr>
          <a:xfrm>
            <a:off x="1206499" y="4244238"/>
            <a:ext cx="13992311" cy="48423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b="1" dirty="0">
                <a:effectLst/>
              </a:rPr>
              <a:t>Challenge:</a:t>
            </a:r>
            <a:endParaRPr lang="en-US" sz="2800" dirty="0">
              <a:effectLst/>
            </a:endParaRPr>
          </a:p>
          <a:p>
            <a:r>
              <a:rPr lang="en-US" sz="2800" b="1" dirty="0">
                <a:effectLst/>
              </a:rPr>
              <a:t>- Variable Lengths:</a:t>
            </a:r>
            <a:r>
              <a:rPr lang="en-US" sz="2800" dirty="0">
                <a:effectLst/>
              </a:rPr>
              <a:t> Text sequences may have different lengths.</a:t>
            </a:r>
          </a:p>
          <a:p>
            <a:endParaRPr lang="en-US" sz="2800" dirty="0">
              <a:effectLst/>
            </a:endParaRPr>
          </a:p>
          <a:p>
            <a:r>
              <a:rPr lang="en-US" sz="2800" b="1" dirty="0">
                <a:effectLst/>
              </a:rPr>
              <a:t>Solution:</a:t>
            </a:r>
            <a:endParaRPr lang="en-US" sz="2800" dirty="0">
              <a:effectLst/>
            </a:endParaRPr>
          </a:p>
          <a:p>
            <a:r>
              <a:rPr lang="en-US" sz="2800" b="1" dirty="0">
                <a:effectLst/>
              </a:rPr>
              <a:t>- Padding:</a:t>
            </a:r>
            <a:r>
              <a:rPr lang="en-US" sz="2800" dirty="0">
                <a:effectLst/>
              </a:rPr>
              <a:t> Add zeros (or another specified value) to make all sequences equal length.</a:t>
            </a:r>
          </a:p>
          <a:p>
            <a:r>
              <a:rPr lang="en-US" sz="2800" b="1" dirty="0">
                <a:effectLst/>
              </a:rPr>
              <a:t>- Padding Sequence:</a:t>
            </a:r>
            <a:r>
              <a:rPr lang="en-US" sz="2800" dirty="0">
                <a:effectLst/>
              </a:rPr>
              <a:t> Ensures consistent input size for neural networks.</a:t>
            </a:r>
          </a:p>
          <a:p>
            <a:pPr>
              <a:buFont typeface="Arial" panose="020B0604020202020204" pitchFamily="34" charset="0"/>
              <a:buChar char="•"/>
            </a:pPr>
            <a:endParaRPr lang="en-US" sz="2800" dirty="0">
              <a:effectLst/>
            </a:endParaRPr>
          </a:p>
          <a:p>
            <a:r>
              <a:rPr lang="en-US" sz="2800" b="1" dirty="0">
                <a:effectLst/>
              </a:rPr>
              <a:t>Example:</a:t>
            </a:r>
            <a:endParaRPr lang="en-US" sz="2800" dirty="0">
              <a:effectLst/>
            </a:endParaRPr>
          </a:p>
          <a:p>
            <a:r>
              <a:rPr lang="en-US" sz="2800" i="1" dirty="0">
                <a:effectLst/>
              </a:rPr>
              <a:t>- Original Sequence:</a:t>
            </a:r>
            <a:r>
              <a:rPr lang="en-US" sz="2800" dirty="0">
                <a:effectLst/>
              </a:rPr>
              <a:t> [1, 2, 3, 4, 5]</a:t>
            </a:r>
          </a:p>
          <a:p>
            <a:r>
              <a:rPr lang="en-US" sz="2800" i="1" dirty="0"/>
              <a:t>- Post </a:t>
            </a:r>
            <a:r>
              <a:rPr lang="en-US" sz="2800" i="1" dirty="0">
                <a:effectLst/>
              </a:rPr>
              <a:t>Padded Sequence:</a:t>
            </a:r>
            <a:r>
              <a:rPr lang="en-US" sz="2800" dirty="0">
                <a:effectLst/>
              </a:rPr>
              <a:t> [1, 2, 3, 4, 5, 0, 0]</a:t>
            </a:r>
          </a:p>
          <a:p>
            <a:r>
              <a:rPr lang="en-US" sz="2800" i="1" dirty="0"/>
              <a:t>- Pre-Padded</a:t>
            </a:r>
            <a:r>
              <a:rPr lang="en-US" sz="2800" i="1" dirty="0">
                <a:effectLst/>
              </a:rPr>
              <a:t> Sequence:</a:t>
            </a:r>
            <a:r>
              <a:rPr lang="en-US" sz="2800" dirty="0">
                <a:effectLst/>
              </a:rPr>
              <a:t> [0, 0, 1, 2, 3, 4, 5,]</a:t>
            </a:r>
          </a:p>
        </p:txBody>
      </p:sp>
      <p:pic>
        <p:nvPicPr>
          <p:cNvPr id="4" name="Picture 3" descr="A black rectangular with white text&#10;&#10;Description automatically generated">
            <a:extLst>
              <a:ext uri="{FF2B5EF4-FFF2-40B4-BE49-F238E27FC236}">
                <a16:creationId xmlns:a16="http://schemas.microsoft.com/office/drawing/2014/main" id="{BA1881E7-E0E2-BA56-7825-420E0645F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9858" y="8550018"/>
            <a:ext cx="14674711" cy="3572132"/>
          </a:xfrm>
          <a:prstGeom prst="rect">
            <a:avLst/>
          </a:prstGeom>
        </p:spPr>
      </p:pic>
    </p:spTree>
    <p:extLst>
      <p:ext uri="{BB962C8B-B14F-4D97-AF65-F5344CB8AC3E}">
        <p14:creationId xmlns:p14="http://schemas.microsoft.com/office/powerpoint/2010/main" val="3435325430"/>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3490</TotalTime>
  <Words>976</Words>
  <Application>Microsoft Macintosh PowerPoint</Application>
  <PresentationFormat>Custom</PresentationFormat>
  <Paragraphs>112</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Cambria Math</vt:lpstr>
      <vt:lpstr>Helvetica</vt:lpstr>
      <vt:lpstr>Helvetica Neue</vt:lpstr>
      <vt:lpstr>Helvetica Neue Medium</vt:lpstr>
      <vt:lpstr>Söhne</vt:lpstr>
      <vt:lpstr>Times Roman</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Saleh Mohammed Fahad AlSaeed</cp:lastModifiedBy>
  <cp:revision>26</cp:revision>
  <dcterms:modified xsi:type="dcterms:W3CDTF">2023-11-30T11:09:06Z</dcterms:modified>
</cp:coreProperties>
</file>