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9" r:id="rId3"/>
    <p:sldId id="319" r:id="rId4"/>
    <p:sldId id="260" r:id="rId5"/>
    <p:sldId id="281" r:id="rId6"/>
    <p:sldId id="324" r:id="rId7"/>
    <p:sldId id="325" r:id="rId8"/>
    <p:sldId id="326" r:id="rId9"/>
    <p:sldId id="286" r:id="rId10"/>
    <p:sldId id="337" r:id="rId11"/>
    <p:sldId id="265" r:id="rId12"/>
    <p:sldId id="293" r:id="rId13"/>
    <p:sldId id="261" r:id="rId14"/>
    <p:sldId id="285" r:id="rId15"/>
    <p:sldId id="288" r:id="rId16"/>
    <p:sldId id="290" r:id="rId17"/>
    <p:sldId id="292" r:id="rId18"/>
    <p:sldId id="264" r:id="rId19"/>
    <p:sldId id="328" r:id="rId20"/>
    <p:sldId id="344" r:id="rId21"/>
    <p:sldId id="338" r:id="rId22"/>
    <p:sldId id="339" r:id="rId23"/>
    <p:sldId id="340" r:id="rId24"/>
    <p:sldId id="341" r:id="rId25"/>
    <p:sldId id="283" r:id="rId26"/>
    <p:sldId id="295" r:id="rId27"/>
    <p:sldId id="296" r:id="rId28"/>
    <p:sldId id="298" r:id="rId29"/>
    <p:sldId id="316" r:id="rId30"/>
    <p:sldId id="327" r:id="rId31"/>
    <p:sldId id="305" r:id="rId32"/>
    <p:sldId id="331" r:id="rId33"/>
    <p:sldId id="332" r:id="rId34"/>
    <p:sldId id="333" r:id="rId35"/>
    <p:sldId id="334" r:id="rId36"/>
    <p:sldId id="335" r:id="rId37"/>
    <p:sldId id="307" r:id="rId38"/>
    <p:sldId id="308" r:id="rId39"/>
    <p:sldId id="311" r:id="rId40"/>
    <p:sldId id="343" r:id="rId41"/>
    <p:sldId id="313" r:id="rId42"/>
    <p:sldId id="342" r:id="rId43"/>
    <p:sldId id="314" r:id="rId44"/>
    <p:sldId id="315" r:id="rId45"/>
    <p:sldId id="280" r:id="rId46"/>
  </p:sldIdLst>
  <p:sldSz cx="24384000" cy="13716000"/>
  <p:notesSz cx="6858000" cy="9144000"/>
  <p:defaultTextStyle>
    <a:defPPr>
      <a:defRPr lang="en-SA"/>
    </a:defPPr>
    <a:lvl1pPr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indent="4572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indent="9144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indent="13716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indent="1828800" algn="l" defTabSz="2436813" rtl="0" eaLnBrk="0" fontAlgn="base" hangingPunct="0">
      <a:spcBef>
        <a:spcPct val="0"/>
      </a:spcBef>
      <a:spcAft>
        <a:spcPct val="0"/>
      </a:spcAft>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22860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27432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32004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3657600" algn="l" defTabSz="914400" rtl="0" eaLnBrk="1" latinLnBrk="0" hangingPunct="1">
      <a:defRPr sz="2400" kern="12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828"/>
  </p:normalViewPr>
  <p:slideViewPr>
    <p:cSldViewPr snapToGrid="0">
      <p:cViewPr varScale="1">
        <p:scale>
          <a:sx n="33" d="100"/>
          <a:sy n="33" d="100"/>
        </p:scale>
        <p:origin x="1330" y="82"/>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Shape 157">
            <a:extLst>
              <a:ext uri="{FF2B5EF4-FFF2-40B4-BE49-F238E27FC236}">
                <a16:creationId xmlns:a16="http://schemas.microsoft.com/office/drawing/2014/main" id="{84169543-73AF-E904-C463-033300634B07}"/>
              </a:ext>
            </a:extLst>
          </p:cNvPr>
          <p:cNvSpPr>
            <a:spLocks noGrp="1" noRot="1" noChangeAspect="1" noChangeArrowheads="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5" name="Shape 158">
            <a:extLst>
              <a:ext uri="{FF2B5EF4-FFF2-40B4-BE49-F238E27FC236}">
                <a16:creationId xmlns:a16="http://schemas.microsoft.com/office/drawing/2014/main" id="{0A8E9EF8-3B75-956D-221C-7F20ADE91DAA}"/>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SA" altLang="en-SA">
              <a:sym typeface="Helvetica Neue" panose="02000503000000020004" pitchFamily="2" charset="0"/>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1pPr>
    <a:lvl2pPr marL="742950" indent="-28575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2pPr>
    <a:lvl3pPr marL="11430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3pPr>
    <a:lvl4pPr marL="16002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4pPr>
    <a:lvl5pPr marL="2057400" indent="-228600" algn="l" defTabSz="457200" rtl="0" eaLnBrk="0" fontAlgn="base" hangingPunct="0">
      <a:lnSpc>
        <a:spcPct val="118000"/>
      </a:lnSpc>
      <a:spcBef>
        <a:spcPct val="30000"/>
      </a:spcBef>
      <a:spcAft>
        <a:spcPct val="0"/>
      </a:spcAft>
      <a:defRPr sz="2200">
        <a:solidFill>
          <a:schemeClr val="tx1"/>
        </a:solidFill>
        <a:latin typeface="+mn-lt"/>
        <a:ea typeface="+mn-ea"/>
        <a:cs typeface="+mn-cs"/>
        <a:sym typeface="Helvetica Neue" panose="02000503000000020004" pitchFamily="2" charset="0"/>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970808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777459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126784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sz="2400" dirty="0">
              <a:solidFill>
                <a:schemeClr val="tx1"/>
              </a:solidFill>
              <a:sym typeface="Helvetica Neue"/>
            </a:endParaRPr>
          </a:p>
        </p:txBody>
      </p:sp>
    </p:spTree>
    <p:extLst>
      <p:ext uri="{BB962C8B-B14F-4D97-AF65-F5344CB8AC3E}">
        <p14:creationId xmlns:p14="http://schemas.microsoft.com/office/powerpoint/2010/main" val="830842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sz="2400" dirty="0">
              <a:solidFill>
                <a:schemeClr val="tx1"/>
              </a:solidFill>
              <a:sym typeface="Helvetica Neue"/>
            </a:endParaRPr>
          </a:p>
        </p:txBody>
      </p:sp>
    </p:spTree>
    <p:extLst>
      <p:ext uri="{BB962C8B-B14F-4D97-AF65-F5344CB8AC3E}">
        <p14:creationId xmlns:p14="http://schemas.microsoft.com/office/powerpoint/2010/main" val="1122898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sz="2400" dirty="0">
              <a:solidFill>
                <a:schemeClr val="tx1"/>
              </a:solidFill>
              <a:sym typeface="Helvetica Neue"/>
            </a:endParaRPr>
          </a:p>
        </p:txBody>
      </p:sp>
    </p:spTree>
    <p:extLst>
      <p:ext uri="{BB962C8B-B14F-4D97-AF65-F5344CB8AC3E}">
        <p14:creationId xmlns:p14="http://schemas.microsoft.com/office/powerpoint/2010/main" val="3226042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sz="2400" dirty="0">
              <a:solidFill>
                <a:schemeClr val="tx1"/>
              </a:solidFill>
              <a:sym typeface="Helvetica Neue"/>
            </a:endParaRPr>
          </a:p>
        </p:txBody>
      </p:sp>
    </p:spTree>
    <p:extLst>
      <p:ext uri="{BB962C8B-B14F-4D97-AF65-F5344CB8AC3E}">
        <p14:creationId xmlns:p14="http://schemas.microsoft.com/office/powerpoint/2010/main" val="290927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sz="2400" dirty="0">
              <a:solidFill>
                <a:schemeClr val="tx1"/>
              </a:solidFill>
              <a:sym typeface="Helvetica Neue"/>
            </a:endParaRPr>
          </a:p>
        </p:txBody>
      </p:sp>
    </p:spTree>
    <p:extLst>
      <p:ext uri="{BB962C8B-B14F-4D97-AF65-F5344CB8AC3E}">
        <p14:creationId xmlns:p14="http://schemas.microsoft.com/office/powerpoint/2010/main" val="418416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2438338" rtl="0" fontAlgn="auto" latinLnBrk="0" hangingPunct="0">
              <a:lnSpc>
                <a:spcPct val="100000"/>
              </a:lnSpc>
              <a:spcBef>
                <a:spcPts val="0"/>
              </a:spcBef>
              <a:spcAft>
                <a:spcPts val="0"/>
              </a:spcAft>
              <a:buClrTx/>
              <a:buSzTx/>
              <a:buFontTx/>
              <a:buNone/>
              <a:tabLst/>
            </a:pPr>
            <a:endParaRPr lang="en-SA" dirty="0"/>
          </a:p>
        </p:txBody>
      </p:sp>
    </p:spTree>
    <p:extLst>
      <p:ext uri="{BB962C8B-B14F-4D97-AF65-F5344CB8AC3E}">
        <p14:creationId xmlns:p14="http://schemas.microsoft.com/office/powerpoint/2010/main" val="684306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2438338" rtl="0" fontAlgn="auto" latinLnBrk="0" hangingPunct="0">
              <a:lnSpc>
                <a:spcPct val="100000"/>
              </a:lnSpc>
              <a:spcBef>
                <a:spcPts val="0"/>
              </a:spcBef>
              <a:spcAft>
                <a:spcPts val="0"/>
              </a:spcAft>
              <a:buClrTx/>
              <a:buSzTx/>
              <a:buFontTx/>
              <a:buNone/>
              <a:tabLst/>
            </a:pPr>
            <a:endParaRPr lang="en-SA" dirty="0"/>
          </a:p>
        </p:txBody>
      </p:sp>
    </p:spTree>
    <p:extLst>
      <p:ext uri="{BB962C8B-B14F-4D97-AF65-F5344CB8AC3E}">
        <p14:creationId xmlns:p14="http://schemas.microsoft.com/office/powerpoint/2010/main" val="901214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2438338" rtl="0" fontAlgn="auto" latinLnBrk="0" hangingPunct="0">
              <a:lnSpc>
                <a:spcPct val="100000"/>
              </a:lnSpc>
              <a:spcBef>
                <a:spcPts val="0"/>
              </a:spcBef>
              <a:spcAft>
                <a:spcPts val="0"/>
              </a:spcAft>
              <a:buClrTx/>
              <a:buSzTx/>
              <a:buFontTx/>
              <a:buNone/>
              <a:tabLst/>
            </a:pPr>
            <a:endParaRPr lang="en-SA" dirty="0"/>
          </a:p>
        </p:txBody>
      </p:sp>
    </p:spTree>
    <p:extLst>
      <p:ext uri="{BB962C8B-B14F-4D97-AF65-F5344CB8AC3E}">
        <p14:creationId xmlns:p14="http://schemas.microsoft.com/office/powerpoint/2010/main" val="7405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3154932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2438338" rtl="0" fontAlgn="auto" latinLnBrk="0" hangingPunct="0">
              <a:lnSpc>
                <a:spcPct val="100000"/>
              </a:lnSpc>
              <a:spcBef>
                <a:spcPts val="0"/>
              </a:spcBef>
              <a:spcAft>
                <a:spcPts val="0"/>
              </a:spcAft>
              <a:buClrTx/>
              <a:buSzTx/>
              <a:buFontTx/>
              <a:buNone/>
              <a:tabLst/>
            </a:pPr>
            <a:endParaRPr lang="en-SA" dirty="0"/>
          </a:p>
        </p:txBody>
      </p:sp>
    </p:spTree>
    <p:extLst>
      <p:ext uri="{BB962C8B-B14F-4D97-AF65-F5344CB8AC3E}">
        <p14:creationId xmlns:p14="http://schemas.microsoft.com/office/powerpoint/2010/main" val="3141779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2438338" rtl="0" fontAlgn="auto" latinLnBrk="0" hangingPunct="0">
              <a:lnSpc>
                <a:spcPct val="100000"/>
              </a:lnSpc>
              <a:spcBef>
                <a:spcPts val="0"/>
              </a:spcBef>
              <a:spcAft>
                <a:spcPts val="0"/>
              </a:spcAft>
              <a:buClrTx/>
              <a:buSzTx/>
              <a:buFontTx/>
              <a:buNone/>
              <a:tabLst/>
            </a:pPr>
            <a:endParaRPr lang="en-SA" dirty="0"/>
          </a:p>
        </p:txBody>
      </p:sp>
    </p:spTree>
    <p:extLst>
      <p:ext uri="{BB962C8B-B14F-4D97-AF65-F5344CB8AC3E}">
        <p14:creationId xmlns:p14="http://schemas.microsoft.com/office/powerpoint/2010/main" val="2723014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3876295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3867291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3781678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3416910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1793147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1221561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1654771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151130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1"/>
            <a:endParaRPr lang="en-SA" dirty="0"/>
          </a:p>
        </p:txBody>
      </p:sp>
    </p:spTree>
    <p:extLst>
      <p:ext uri="{BB962C8B-B14F-4D97-AF65-F5344CB8AC3E}">
        <p14:creationId xmlns:p14="http://schemas.microsoft.com/office/powerpoint/2010/main" val="2562968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2427282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4025248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534437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1315966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832729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dirty="0"/>
          </a:p>
        </p:txBody>
      </p:sp>
    </p:spTree>
    <p:extLst>
      <p:ext uri="{BB962C8B-B14F-4D97-AF65-F5344CB8AC3E}">
        <p14:creationId xmlns:p14="http://schemas.microsoft.com/office/powerpoint/2010/main" val="2539451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122952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273844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620994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r" rtl="0"/>
            <a:endParaRPr lang="en-SA" dirty="0"/>
          </a:p>
        </p:txBody>
      </p:sp>
    </p:spTree>
    <p:extLst>
      <p:ext uri="{BB962C8B-B14F-4D97-AF65-F5344CB8AC3E}">
        <p14:creationId xmlns:p14="http://schemas.microsoft.com/office/powerpoint/2010/main" val="385109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A" sz="2400" dirty="0">
              <a:solidFill>
                <a:schemeClr val="tx1"/>
              </a:solidFill>
              <a:sym typeface="Helvetica Neue"/>
            </a:endParaRPr>
          </a:p>
        </p:txBody>
      </p:sp>
    </p:spTree>
    <p:extLst>
      <p:ext uri="{BB962C8B-B14F-4D97-AF65-F5344CB8AC3E}">
        <p14:creationId xmlns:p14="http://schemas.microsoft.com/office/powerpoint/2010/main" val="4076263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2438338" rtl="0" fontAlgn="auto" latinLnBrk="0" hangingPunct="0">
              <a:lnSpc>
                <a:spcPct val="100000"/>
              </a:lnSpc>
              <a:spcBef>
                <a:spcPts val="0"/>
              </a:spcBef>
              <a:spcAft>
                <a:spcPts val="0"/>
              </a:spcAft>
              <a:buClrTx/>
              <a:buSzTx/>
              <a:buFontTx/>
              <a:buNone/>
              <a:tabLst/>
            </a:pPr>
            <a:endParaRPr lang="en-SA" dirty="0"/>
          </a:p>
        </p:txBody>
      </p:sp>
    </p:spTree>
    <p:extLst>
      <p:ext uri="{BB962C8B-B14F-4D97-AF65-F5344CB8AC3E}">
        <p14:creationId xmlns:p14="http://schemas.microsoft.com/office/powerpoint/2010/main" val="712115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Author and Date"/>
          <p:cNvSpPr txBox="1">
            <a:spLocks noGrp="1"/>
          </p:cNvSpPr>
          <p:nvPr>
            <p:ph type="body" sz="quarter" idx="2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atin typeface="Helvetica"/>
                <a:ea typeface="Helvetica"/>
                <a:cs typeface="Helvetica"/>
                <a:sym typeface="Helvetica"/>
              </a:defRPr>
            </a:lvl1pPr>
          </a:lstStyle>
          <a:p>
            <a:pPr lvl="0"/>
            <a:r>
              <a:rPr lang="en-US"/>
              <a:t>Click to edit Master text styles</a:t>
            </a:r>
          </a:p>
        </p:txBody>
      </p:sp>
      <p:sp>
        <p:nvSpPr>
          <p:cNvPr id="12" name="Presentation Title"/>
          <p:cNvSpPr txBox="1">
            <a:spLocks noGrp="1"/>
          </p:cNvSpPr>
          <p:nvPr>
            <p:ph type="title"/>
          </p:nvPr>
        </p:nvSpPr>
        <p:spPr>
          <a:xfrm>
            <a:off x="1206496" y="2574991"/>
            <a:ext cx="21971004" cy="4648201"/>
          </a:xfrm>
          <a:prstGeom prst="rect">
            <a:avLst/>
          </a:prstGeom>
        </p:spPr>
        <p:txBody>
          <a:bodyPr anchor="b"/>
          <a:lstStyle>
            <a:lvl1pPr>
              <a:defRPr sz="11600" spc="-232">
                <a:latin typeface="Helvetica"/>
                <a:ea typeface="Helvetica"/>
                <a:cs typeface="Helvetica"/>
                <a:sym typeface="Helvetica"/>
              </a:defRPr>
            </a:lvl1pPr>
          </a:lstStyle>
          <a:p>
            <a:r>
              <a:rPr lang="en-US"/>
              <a:t>Click to edit Master title style</a:t>
            </a:r>
            <a:endParaRPr/>
          </a:p>
        </p:txBody>
      </p:sp>
      <p:sp>
        <p:nvSpPr>
          <p:cNvPr id="13" name="Body Level One…"/>
          <p:cNvSpPr txBox="1">
            <a:spLocks noGrp="1"/>
          </p:cNvSpPr>
          <p:nvPr>
            <p:ph type="body" sz="quarter" idx="1"/>
          </p:nvPr>
        </p:nvSpPr>
        <p:spPr>
          <a:xfrm>
            <a:off x="1201342" y="7223190"/>
            <a:ext cx="21971001" cy="2350800"/>
          </a:xfrm>
          <a:prstGeom prst="rect">
            <a:avLst/>
          </a:prstGeom>
        </p:spPr>
        <p:txBody>
          <a:bodyPr/>
          <a:lstStyle>
            <a:lvl1pPr marL="0" indent="0" defTabSz="825500">
              <a:lnSpc>
                <a:spcPct val="100000"/>
              </a:lnSpc>
              <a:spcBef>
                <a:spcPts val="0"/>
              </a:spcBef>
              <a:buSzTx/>
              <a:buNone/>
              <a:defRPr sz="5500" b="1">
                <a:latin typeface="Helvetica"/>
                <a:ea typeface="Helvetica"/>
                <a:cs typeface="Helvetica"/>
                <a:sym typeface="Helvetica"/>
              </a:defRPr>
            </a:lvl1pPr>
            <a:lvl2pPr marL="0" indent="457200" defTabSz="825500">
              <a:lnSpc>
                <a:spcPct val="100000"/>
              </a:lnSpc>
              <a:spcBef>
                <a:spcPts val="0"/>
              </a:spcBef>
              <a:buSzTx/>
              <a:buNone/>
              <a:defRPr sz="5500" b="1">
                <a:latin typeface="Helvetica"/>
                <a:ea typeface="Helvetica"/>
                <a:cs typeface="Helvetica"/>
                <a:sym typeface="Helvetica"/>
              </a:defRPr>
            </a:lvl2pPr>
            <a:lvl3pPr marL="0" indent="914400" defTabSz="825500">
              <a:lnSpc>
                <a:spcPct val="100000"/>
              </a:lnSpc>
              <a:spcBef>
                <a:spcPts val="0"/>
              </a:spcBef>
              <a:buSzTx/>
              <a:buNone/>
              <a:defRPr sz="5500" b="1">
                <a:latin typeface="Helvetica"/>
                <a:ea typeface="Helvetica"/>
                <a:cs typeface="Helvetica"/>
                <a:sym typeface="Helvetica"/>
              </a:defRPr>
            </a:lvl3pPr>
            <a:lvl4pPr marL="0" indent="1371600" defTabSz="825500">
              <a:lnSpc>
                <a:spcPct val="100000"/>
              </a:lnSpc>
              <a:spcBef>
                <a:spcPts val="0"/>
              </a:spcBef>
              <a:buSzTx/>
              <a:buNone/>
              <a:defRPr sz="5500" b="1">
                <a:latin typeface="Helvetica"/>
                <a:ea typeface="Helvetica"/>
                <a:cs typeface="Helvetica"/>
                <a:sym typeface="Helvetica"/>
              </a:defRPr>
            </a:lvl4pPr>
            <a:lvl5pPr marL="0" indent="1828800" defTabSz="825500">
              <a:lnSpc>
                <a:spcPct val="100000"/>
              </a:lnSpc>
              <a:spcBef>
                <a:spcPts val="0"/>
              </a:spcBef>
              <a:buSzTx/>
              <a:buNone/>
              <a:defRPr sz="5500" b="1">
                <a:latin typeface="Helvetica"/>
                <a:ea typeface="Helvetica"/>
                <a:cs typeface="Helvetica"/>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4E6813DE-E2C4-795A-26A7-0C0BB1A67FF6}"/>
              </a:ext>
            </a:extLst>
          </p:cNvPr>
          <p:cNvSpPr txBox="1">
            <a:spLocks noGrp="1" noChangeArrowheads="1"/>
          </p:cNvSpPr>
          <p:nvPr>
            <p:ph type="sldNum" sz="quarter" idx="22"/>
          </p:nvPr>
        </p:nvSpPr>
        <p:spPr/>
        <p:txBody>
          <a:bodyPr/>
          <a:lstStyle>
            <a:lvl1pPr>
              <a:defRPr/>
            </a:lvl1pPr>
          </a:lstStyle>
          <a:p>
            <a:fld id="{604136F6-F4FC-E34B-8B2F-72C648CE8FA0}" type="slidenum">
              <a:rPr lang="en-SA" altLang="en-SA"/>
              <a:pPr/>
              <a:t>‹#›</a:t>
            </a:fld>
            <a:endParaRPr lang="en-SA" altLang="en-SA"/>
          </a:p>
        </p:txBody>
      </p:sp>
    </p:spTree>
    <p:extLst>
      <p:ext uri="{BB962C8B-B14F-4D97-AF65-F5344CB8AC3E}">
        <p14:creationId xmlns:p14="http://schemas.microsoft.com/office/powerpoint/2010/main" val="208887297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6" name="Body Level One…"/>
          <p:cNvSpPr txBox="1">
            <a:spLocks noGrp="1"/>
          </p:cNvSpPr>
          <p:nvPr>
            <p:ph type="body" sz="half" idx="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D8ED9D1D-C422-B8EA-E376-86ABE27785BF}"/>
              </a:ext>
            </a:extLst>
          </p:cNvPr>
          <p:cNvSpPr txBox="1">
            <a:spLocks noGrp="1" noChangeArrowheads="1"/>
          </p:cNvSpPr>
          <p:nvPr>
            <p:ph type="sldNum" sz="quarter" idx="10"/>
          </p:nvPr>
        </p:nvSpPr>
        <p:spPr>
          <a:ln/>
        </p:spPr>
        <p:txBody>
          <a:bodyPr/>
          <a:lstStyle>
            <a:lvl1pPr>
              <a:defRPr/>
            </a:lvl1pPr>
          </a:lstStyle>
          <a:p>
            <a:fld id="{057C0DDA-643C-8D40-89BC-420BB7D56839}" type="slidenum">
              <a:rPr lang="en-SA" altLang="en-SA"/>
              <a:pPr/>
              <a:t>‹#›</a:t>
            </a:fld>
            <a:endParaRPr lang="en-SA" altLang="en-SA"/>
          </a:p>
        </p:txBody>
      </p:sp>
    </p:spTree>
    <p:extLst>
      <p:ext uri="{BB962C8B-B14F-4D97-AF65-F5344CB8AC3E}">
        <p14:creationId xmlns:p14="http://schemas.microsoft.com/office/powerpoint/2010/main" val="389258390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4" name="Body Level One…"/>
          <p:cNvSpPr txBox="1">
            <a:spLocks noGrp="1"/>
          </p:cNvSpPr>
          <p:nvPr>
            <p:ph type="body" idx="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5" name="Fact information"/>
          <p:cNvSpPr txBox="1">
            <a:spLocks noGrp="1"/>
          </p:cNvSpPr>
          <p:nvPr>
            <p:ph type="body" sz="quarter" idx="2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pPr lvl="0"/>
            <a:r>
              <a:rPr lang="en-US"/>
              <a:t>Click to edit Master text styles</a:t>
            </a:r>
          </a:p>
        </p:txBody>
      </p:sp>
      <p:sp>
        <p:nvSpPr>
          <p:cNvPr id="2" name="Slide Number">
            <a:extLst>
              <a:ext uri="{FF2B5EF4-FFF2-40B4-BE49-F238E27FC236}">
                <a16:creationId xmlns:a16="http://schemas.microsoft.com/office/drawing/2014/main" id="{B026A267-2278-716B-2885-4AE188CB1D95}"/>
              </a:ext>
            </a:extLst>
          </p:cNvPr>
          <p:cNvSpPr txBox="1">
            <a:spLocks noGrp="1" noChangeArrowheads="1"/>
          </p:cNvSpPr>
          <p:nvPr>
            <p:ph type="sldNum" sz="quarter" idx="22"/>
          </p:nvPr>
        </p:nvSpPr>
        <p:spPr>
          <a:ln/>
        </p:spPr>
        <p:txBody>
          <a:bodyPr/>
          <a:lstStyle>
            <a:lvl1pPr>
              <a:defRPr/>
            </a:lvl1pPr>
          </a:lstStyle>
          <a:p>
            <a:fld id="{7D184510-69F3-1C46-B79F-EE289C555A2F}" type="slidenum">
              <a:rPr lang="en-SA" altLang="en-SA"/>
              <a:pPr/>
              <a:t>‹#›</a:t>
            </a:fld>
            <a:endParaRPr lang="en-SA" altLang="en-SA"/>
          </a:p>
        </p:txBody>
      </p:sp>
    </p:spTree>
    <p:extLst>
      <p:ext uri="{BB962C8B-B14F-4D97-AF65-F5344CB8AC3E}">
        <p14:creationId xmlns:p14="http://schemas.microsoft.com/office/powerpoint/2010/main" val="175045528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3" name="Attribution"/>
          <p:cNvSpPr txBox="1">
            <a:spLocks noGrp="1"/>
          </p:cNvSpPr>
          <p:nvPr>
            <p:ph type="body" sz="quarter" idx="2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pPr lvl="0"/>
            <a:r>
              <a:rPr lang="en-US"/>
              <a:t>Click to edit Master text styles</a:t>
            </a:r>
          </a:p>
        </p:txBody>
      </p:sp>
      <p:sp>
        <p:nvSpPr>
          <p:cNvPr id="114" name="Body Level One…"/>
          <p:cNvSpPr txBox="1">
            <a:spLocks noGrp="1"/>
          </p:cNvSpPr>
          <p:nvPr>
            <p:ph type="body" sz="half" idx="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91CC24B8-DD6C-FFC5-0341-81B57B867E73}"/>
              </a:ext>
            </a:extLst>
          </p:cNvPr>
          <p:cNvSpPr txBox="1">
            <a:spLocks noGrp="1" noChangeArrowheads="1"/>
          </p:cNvSpPr>
          <p:nvPr>
            <p:ph type="sldNum" sz="quarter" idx="22"/>
          </p:nvPr>
        </p:nvSpPr>
        <p:spPr>
          <a:ln/>
        </p:spPr>
        <p:txBody>
          <a:bodyPr/>
          <a:lstStyle>
            <a:lvl1pPr>
              <a:defRPr/>
            </a:lvl1pPr>
          </a:lstStyle>
          <a:p>
            <a:fld id="{7BF8F27C-62D8-644F-A6D1-D92AA7A5FE1B}" type="slidenum">
              <a:rPr lang="en-SA" altLang="en-SA"/>
              <a:pPr/>
              <a:t>‹#›</a:t>
            </a:fld>
            <a:endParaRPr lang="en-SA" altLang="en-SA"/>
          </a:p>
        </p:txBody>
      </p:sp>
    </p:spTree>
    <p:extLst>
      <p:ext uri="{BB962C8B-B14F-4D97-AF65-F5344CB8AC3E}">
        <p14:creationId xmlns:p14="http://schemas.microsoft.com/office/powerpoint/2010/main" val="17044488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2"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pPr lvl="0"/>
            <a:endParaRPr noProof="0">
              <a:sym typeface="Helvetica Neue"/>
            </a:endParaRPr>
          </a:p>
        </p:txBody>
      </p:sp>
      <p:sp>
        <p:nvSpPr>
          <p:cNvPr id="123"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pPr lvl="0"/>
            <a:endParaRPr noProof="0">
              <a:sym typeface="Helvetica Neue"/>
            </a:endParaRPr>
          </a:p>
        </p:txBody>
      </p:sp>
      <p:sp>
        <p:nvSpPr>
          <p:cNvPr id="124"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pPr lvl="0"/>
            <a:endParaRPr noProof="0">
              <a:sym typeface="Helvetica Neue"/>
            </a:endParaRPr>
          </a:p>
        </p:txBody>
      </p:sp>
      <p:sp>
        <p:nvSpPr>
          <p:cNvPr id="2" name="Slide Number">
            <a:extLst>
              <a:ext uri="{FF2B5EF4-FFF2-40B4-BE49-F238E27FC236}">
                <a16:creationId xmlns:a16="http://schemas.microsoft.com/office/drawing/2014/main" id="{61FBB281-F440-F9AF-28BC-D1E344FAF777}"/>
              </a:ext>
            </a:extLst>
          </p:cNvPr>
          <p:cNvSpPr txBox="1">
            <a:spLocks noGrp="1" noChangeArrowheads="1"/>
          </p:cNvSpPr>
          <p:nvPr>
            <p:ph type="sldNum" sz="quarter" idx="24"/>
          </p:nvPr>
        </p:nvSpPr>
        <p:spPr>
          <a:ln/>
        </p:spPr>
        <p:txBody>
          <a:bodyPr/>
          <a:lstStyle>
            <a:lvl1pPr>
              <a:defRPr/>
            </a:lvl1pPr>
          </a:lstStyle>
          <a:p>
            <a:fld id="{EBC9335A-67A2-4344-BC06-5254A3CD7559}" type="slidenum">
              <a:rPr lang="en-SA" altLang="en-SA"/>
              <a:pPr/>
              <a:t>‹#›</a:t>
            </a:fld>
            <a:endParaRPr lang="en-SA" altLang="en-SA"/>
          </a:p>
        </p:txBody>
      </p:sp>
    </p:spTree>
    <p:extLst>
      <p:ext uri="{BB962C8B-B14F-4D97-AF65-F5344CB8AC3E}">
        <p14:creationId xmlns:p14="http://schemas.microsoft.com/office/powerpoint/2010/main" val="40976089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2"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pPr lvl="0"/>
            <a:endParaRPr noProof="0">
              <a:sym typeface="Helvetica Neue"/>
            </a:endParaRPr>
          </a:p>
        </p:txBody>
      </p:sp>
      <p:sp>
        <p:nvSpPr>
          <p:cNvPr id="2" name="Slide Number">
            <a:extLst>
              <a:ext uri="{FF2B5EF4-FFF2-40B4-BE49-F238E27FC236}">
                <a16:creationId xmlns:a16="http://schemas.microsoft.com/office/drawing/2014/main" id="{29ACDBE9-B81B-15AF-9C2D-78F5ED52A3C7}"/>
              </a:ext>
            </a:extLst>
          </p:cNvPr>
          <p:cNvSpPr txBox="1">
            <a:spLocks noGrp="1" noChangeArrowheads="1"/>
          </p:cNvSpPr>
          <p:nvPr>
            <p:ph type="sldNum" sz="quarter" idx="22"/>
          </p:nvPr>
        </p:nvSpPr>
        <p:spPr/>
        <p:txBody>
          <a:bodyPr/>
          <a:lstStyle>
            <a:lvl1pPr>
              <a:defRPr>
                <a:solidFill>
                  <a:srgbClr val="FFFFFF"/>
                </a:solidFill>
              </a:defRPr>
            </a:lvl1pPr>
          </a:lstStyle>
          <a:p>
            <a:fld id="{85E5F08B-F1B0-E74B-A321-4A3432C1ABDE}" type="slidenum">
              <a:rPr lang="en-SA" altLang="en-SA"/>
              <a:pPr/>
              <a:t>‹#›</a:t>
            </a:fld>
            <a:endParaRPr lang="en-SA" altLang="en-SA"/>
          </a:p>
        </p:txBody>
      </p:sp>
    </p:spTree>
    <p:extLst>
      <p:ext uri="{BB962C8B-B14F-4D97-AF65-F5344CB8AC3E}">
        <p14:creationId xmlns:p14="http://schemas.microsoft.com/office/powerpoint/2010/main" val="24967370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199790EE-081C-1630-2A61-32A9B2191D81}"/>
              </a:ext>
            </a:extLst>
          </p:cNvPr>
          <p:cNvSpPr txBox="1">
            <a:spLocks noGrp="1" noChangeArrowheads="1"/>
          </p:cNvSpPr>
          <p:nvPr>
            <p:ph type="sldNum" sz="quarter" idx="10"/>
          </p:nvPr>
        </p:nvSpPr>
        <p:spPr>
          <a:ln/>
        </p:spPr>
        <p:txBody>
          <a:bodyPr/>
          <a:lstStyle>
            <a:lvl1pPr>
              <a:defRPr/>
            </a:lvl1pPr>
          </a:lstStyle>
          <a:p>
            <a:fld id="{69BDCFE5-DBDE-654A-A339-FEBED341A6E3}" type="slidenum">
              <a:rPr lang="en-SA" altLang="en-SA"/>
              <a:pPr/>
              <a:t>‹#›</a:t>
            </a:fld>
            <a:endParaRPr lang="en-SA" altLang="en-SA"/>
          </a:p>
        </p:txBody>
      </p:sp>
    </p:spTree>
    <p:extLst>
      <p:ext uri="{BB962C8B-B14F-4D97-AF65-F5344CB8AC3E}">
        <p14:creationId xmlns:p14="http://schemas.microsoft.com/office/powerpoint/2010/main" val="88985296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70E66AA0-7E7C-56FD-2F63-1FD27C97EF71}"/>
              </a:ext>
            </a:extLst>
          </p:cNvPr>
          <p:cNvSpPr>
            <a:spLocks noChangeArrowheads="1"/>
          </p:cNvSpPr>
          <p:nvPr/>
        </p:nvSpPr>
        <p:spPr bwMode="auto">
          <a:xfrm>
            <a:off x="21848763" y="-111125"/>
            <a:ext cx="2543175" cy="13938250"/>
          </a:xfrm>
          <a:prstGeom prst="rect">
            <a:avLst/>
          </a:prstGeom>
          <a:solidFill>
            <a:srgbClr val="6BABC8"/>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lvl1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8255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8255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8255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8255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8255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endParaRPr lang="en-SA" altLang="en-SA" sz="3200">
              <a:solidFill>
                <a:srgbClr val="FFFFFF"/>
              </a:solidFill>
              <a:latin typeface="Helvetica Neue Medium" panose="02000503000000020004" pitchFamily="2" charset="0"/>
              <a:ea typeface="Helvetica Neue Medium" panose="02000503000000020004" pitchFamily="2" charset="0"/>
              <a:cs typeface="Helvetica Neue Medium" panose="02000503000000020004" pitchFamily="2" charset="0"/>
              <a:sym typeface="Helvetica Neue Medium" panose="02000503000000020004" pitchFamily="2" charset="0"/>
            </a:endParaRPr>
          </a:p>
        </p:txBody>
      </p:sp>
      <p:sp>
        <p:nvSpPr>
          <p:cNvPr id="147" name="Presentation Title"/>
          <p:cNvSpPr txBox="1">
            <a:spLocks noGrp="1"/>
          </p:cNvSpPr>
          <p:nvPr>
            <p:ph type="title"/>
          </p:nvPr>
        </p:nvSpPr>
        <p:spPr>
          <a:xfrm>
            <a:off x="1206500" y="7123707"/>
            <a:ext cx="19570511" cy="4648201"/>
          </a:xfrm>
          <a:prstGeom prst="rect">
            <a:avLst/>
          </a:prstGeom>
        </p:spPr>
        <p:txBody>
          <a:bodyPr anchor="b"/>
          <a:lstStyle>
            <a:lvl1pPr algn="r" rtl="1">
              <a:defRPr sz="11600" spc="-232">
                <a:solidFill>
                  <a:srgbClr val="5E5E5E"/>
                </a:solidFill>
                <a:latin typeface="Helvetica"/>
                <a:ea typeface="Helvetica"/>
                <a:cs typeface="Helvetica"/>
                <a:sym typeface="Helvetica"/>
              </a:defRPr>
            </a:lvl1pPr>
          </a:lstStyle>
          <a:p>
            <a:r>
              <a:rPr lang="en-US"/>
              <a:t>Click to edit Master title style</a:t>
            </a:r>
            <a:endParaRPr/>
          </a:p>
        </p:txBody>
      </p:sp>
      <p:sp>
        <p:nvSpPr>
          <p:cNvPr id="148" name="Author and Date"/>
          <p:cNvSpPr txBox="1">
            <a:spLocks noGrp="1"/>
          </p:cNvSpPr>
          <p:nvPr>
            <p:ph type="body" sz="quarter" idx="21"/>
          </p:nvPr>
        </p:nvSpPr>
        <p:spPr>
          <a:xfrm>
            <a:off x="1207690" y="1106137"/>
            <a:ext cx="19568131" cy="636979"/>
          </a:xfrm>
          <a:prstGeom prst="rect">
            <a:avLst/>
          </a:prstGeom>
        </p:spPr>
        <p:txBody>
          <a:bodyPr lIns="45719" tIns="45719" rIns="45719" bIns="45719"/>
          <a:lstStyle>
            <a:lvl1pPr marL="0" indent="0" defTabSz="825500">
              <a:lnSpc>
                <a:spcPct val="100000"/>
              </a:lnSpc>
              <a:spcBef>
                <a:spcPts val="0"/>
              </a:spcBef>
              <a:buSzTx/>
              <a:buNone/>
              <a:defRPr sz="3600" b="1">
                <a:solidFill>
                  <a:srgbClr val="5E5E5E"/>
                </a:solidFill>
                <a:latin typeface="Helvetica"/>
                <a:ea typeface="Helvetica"/>
                <a:cs typeface="Helvetica"/>
                <a:sym typeface="Helvetica"/>
              </a:defRPr>
            </a:lvl1pPr>
          </a:lstStyle>
          <a:p>
            <a:pPr lvl="0"/>
            <a:r>
              <a:rPr lang="en-US"/>
              <a:t>Click to edit Master text styles</a:t>
            </a:r>
          </a:p>
        </p:txBody>
      </p:sp>
      <p:sp>
        <p:nvSpPr>
          <p:cNvPr id="149" name="Body Level One…"/>
          <p:cNvSpPr txBox="1">
            <a:spLocks noGrp="1"/>
          </p:cNvSpPr>
          <p:nvPr>
            <p:ph type="body" sz="quarter" idx="1"/>
          </p:nvPr>
        </p:nvSpPr>
        <p:spPr>
          <a:xfrm>
            <a:off x="1206500" y="11609910"/>
            <a:ext cx="19570511" cy="1116952"/>
          </a:xfrm>
          <a:prstGeom prst="rect">
            <a:avLst/>
          </a:prstGeom>
        </p:spPr>
        <p:txBody>
          <a:bodyPr/>
          <a:lstStyle>
            <a:lvl1pPr marL="0" indent="0" algn="r" defTabSz="825500" rtl="1">
              <a:lnSpc>
                <a:spcPct val="100000"/>
              </a:lnSpc>
              <a:spcBef>
                <a:spcPts val="0"/>
              </a:spcBef>
              <a:buSzTx/>
              <a:buNone/>
              <a:defRPr sz="5500" b="1">
                <a:solidFill>
                  <a:srgbClr val="5E5E5E"/>
                </a:solidFill>
                <a:latin typeface="Helvetica"/>
                <a:ea typeface="Helvetica"/>
                <a:cs typeface="Helvetica"/>
                <a:sym typeface="Helvetica"/>
              </a:defRPr>
            </a:lvl1pPr>
            <a:lvl2pPr marL="0" indent="457200" algn="r" defTabSz="825500" rtl="1">
              <a:lnSpc>
                <a:spcPct val="100000"/>
              </a:lnSpc>
              <a:spcBef>
                <a:spcPts val="0"/>
              </a:spcBef>
              <a:buSzTx/>
              <a:buNone/>
              <a:defRPr sz="5500" b="1">
                <a:solidFill>
                  <a:srgbClr val="5E5E5E"/>
                </a:solidFill>
                <a:latin typeface="Helvetica"/>
                <a:ea typeface="Helvetica"/>
                <a:cs typeface="Helvetica"/>
                <a:sym typeface="Helvetica"/>
              </a:defRPr>
            </a:lvl2pPr>
            <a:lvl3pPr marL="0" indent="914400" algn="r" defTabSz="825500" rtl="1">
              <a:lnSpc>
                <a:spcPct val="100000"/>
              </a:lnSpc>
              <a:spcBef>
                <a:spcPts val="0"/>
              </a:spcBef>
              <a:buSzTx/>
              <a:buNone/>
              <a:defRPr sz="5500" b="1">
                <a:solidFill>
                  <a:srgbClr val="5E5E5E"/>
                </a:solidFill>
                <a:latin typeface="Helvetica"/>
                <a:ea typeface="Helvetica"/>
                <a:cs typeface="Helvetica"/>
                <a:sym typeface="Helvetica"/>
              </a:defRPr>
            </a:lvl3pPr>
            <a:lvl4pPr marL="0" indent="1371600" algn="r" defTabSz="825500" rtl="1">
              <a:lnSpc>
                <a:spcPct val="100000"/>
              </a:lnSpc>
              <a:spcBef>
                <a:spcPts val="0"/>
              </a:spcBef>
              <a:buSzTx/>
              <a:buNone/>
              <a:defRPr sz="5500" b="1">
                <a:solidFill>
                  <a:srgbClr val="5E5E5E"/>
                </a:solidFill>
                <a:latin typeface="Helvetica"/>
                <a:ea typeface="Helvetica"/>
                <a:cs typeface="Helvetica"/>
                <a:sym typeface="Helvetica"/>
              </a:defRPr>
            </a:lvl4pPr>
            <a:lvl5pPr marL="0" indent="1828800" algn="r" defTabSz="825500" rtl="1">
              <a:lnSpc>
                <a:spcPct val="100000"/>
              </a:lnSpc>
              <a:spcBef>
                <a:spcPts val="0"/>
              </a:spcBef>
              <a:buSzTx/>
              <a:buNone/>
              <a:defRPr sz="5500" b="1">
                <a:solidFill>
                  <a:srgbClr val="5E5E5E"/>
                </a:solidFill>
                <a:latin typeface="Helvetica"/>
                <a:ea typeface="Helvetica"/>
                <a:cs typeface="Helvetica"/>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Slide Number">
            <a:extLst>
              <a:ext uri="{FF2B5EF4-FFF2-40B4-BE49-F238E27FC236}">
                <a16:creationId xmlns:a16="http://schemas.microsoft.com/office/drawing/2014/main" id="{A963823A-83D8-061A-AF95-D881C195F4ED}"/>
              </a:ext>
            </a:extLst>
          </p:cNvPr>
          <p:cNvSpPr txBox="1">
            <a:spLocks noGrp="1" noChangeArrowheads="1"/>
          </p:cNvSpPr>
          <p:nvPr>
            <p:ph type="sldNum" sz="quarter" idx="22"/>
          </p:nvPr>
        </p:nvSpPr>
        <p:spPr/>
        <p:txBody>
          <a:bodyPr/>
          <a:lstStyle>
            <a:lvl1pPr>
              <a:defRPr/>
            </a:lvl1pPr>
          </a:lstStyle>
          <a:p>
            <a:fld id="{F8C9AB14-0C73-6648-9B45-51BB84432184}" type="slidenum">
              <a:rPr lang="en-SA" altLang="en-SA"/>
              <a:pPr/>
              <a:t>‹#›</a:t>
            </a:fld>
            <a:endParaRPr lang="en-SA" altLang="en-SA"/>
          </a:p>
        </p:txBody>
      </p:sp>
    </p:spTree>
    <p:extLst>
      <p:ext uri="{BB962C8B-B14F-4D97-AF65-F5344CB8AC3E}">
        <p14:creationId xmlns:p14="http://schemas.microsoft.com/office/powerpoint/2010/main" val="25273650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 name="Presentation Title"/>
          <p:cNvSpPr txBox="1">
            <a:spLocks noGrp="1"/>
          </p:cNvSpPr>
          <p:nvPr>
            <p:ph type="title"/>
          </p:nvPr>
        </p:nvSpPr>
        <p:spPr>
          <a:xfrm>
            <a:off x="1206500" y="7124700"/>
            <a:ext cx="21971000" cy="4648200"/>
          </a:xfrm>
          <a:prstGeom prst="rect">
            <a:avLst/>
          </a:prstGeom>
        </p:spPr>
        <p:txBody>
          <a:bodyPr anchor="b"/>
          <a:lstStyle>
            <a:lvl1pPr>
              <a:defRPr sz="11600" spc="-232">
                <a:latin typeface="Helvetica"/>
                <a:ea typeface="Helvetica"/>
                <a:cs typeface="Helvetica"/>
                <a:sym typeface="Helvetica"/>
              </a:defRPr>
            </a:lvl1pPr>
          </a:lstStyle>
          <a:p>
            <a:r>
              <a:rPr lang="en-US"/>
              <a:t>Click to edit Master title style</a:t>
            </a:r>
            <a:endParaRPr/>
          </a:p>
        </p:txBody>
      </p:sp>
      <p:sp>
        <p:nvSpPr>
          <p:cNvPr id="22" name="Author and Date"/>
          <p:cNvSpPr txBox="1">
            <a:spLocks noGrp="1"/>
          </p:cNvSpPr>
          <p:nvPr>
            <p:ph type="body" sz="quarter" idx="2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atin typeface="Helvetica"/>
                <a:ea typeface="Helvetica"/>
                <a:cs typeface="Helvetica"/>
                <a:sym typeface="Helvetica"/>
              </a:defRPr>
            </a:lvl1pPr>
          </a:lstStyle>
          <a:p>
            <a:pPr lvl="0"/>
            <a:r>
              <a:rPr lang="en-US"/>
              <a:t>Click to edit Master text styles</a:t>
            </a:r>
          </a:p>
        </p:txBody>
      </p:sp>
      <p:sp>
        <p:nvSpPr>
          <p:cNvPr id="23" name="Body Level One…"/>
          <p:cNvSpPr txBox="1">
            <a:spLocks noGrp="1"/>
          </p:cNvSpPr>
          <p:nvPr>
            <p:ph type="body" sz="quarter" idx="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atin typeface="Helvetica"/>
                <a:ea typeface="Helvetica"/>
                <a:cs typeface="Helvetica"/>
                <a:sym typeface="Helvetica"/>
              </a:defRPr>
            </a:lvl1pPr>
            <a:lvl2pPr marL="0" indent="457200" defTabSz="825500">
              <a:lnSpc>
                <a:spcPct val="100000"/>
              </a:lnSpc>
              <a:spcBef>
                <a:spcPts val="0"/>
              </a:spcBef>
              <a:buSzTx/>
              <a:buNone/>
              <a:defRPr sz="5500" b="1">
                <a:latin typeface="Helvetica"/>
                <a:ea typeface="Helvetica"/>
                <a:cs typeface="Helvetica"/>
                <a:sym typeface="Helvetica"/>
              </a:defRPr>
            </a:lvl2pPr>
            <a:lvl3pPr marL="0" indent="914400" defTabSz="825500">
              <a:lnSpc>
                <a:spcPct val="100000"/>
              </a:lnSpc>
              <a:spcBef>
                <a:spcPts val="0"/>
              </a:spcBef>
              <a:buSzTx/>
              <a:buNone/>
              <a:defRPr sz="5500" b="1">
                <a:latin typeface="Helvetica"/>
                <a:ea typeface="Helvetica"/>
                <a:cs typeface="Helvetica"/>
                <a:sym typeface="Helvetica"/>
              </a:defRPr>
            </a:lvl3pPr>
            <a:lvl4pPr marL="0" indent="1371600" defTabSz="825500">
              <a:lnSpc>
                <a:spcPct val="100000"/>
              </a:lnSpc>
              <a:spcBef>
                <a:spcPts val="0"/>
              </a:spcBef>
              <a:buSzTx/>
              <a:buNone/>
              <a:defRPr sz="5500" b="1">
                <a:latin typeface="Helvetica"/>
                <a:ea typeface="Helvetica"/>
                <a:cs typeface="Helvetica"/>
                <a:sym typeface="Helvetica"/>
              </a:defRPr>
            </a:lvl4pPr>
            <a:lvl5pPr marL="0" indent="1828800" defTabSz="825500">
              <a:lnSpc>
                <a:spcPct val="100000"/>
              </a:lnSpc>
              <a:spcBef>
                <a:spcPts val="0"/>
              </a:spcBef>
              <a:buSzTx/>
              <a:buNone/>
              <a:defRPr sz="5500" b="1">
                <a:latin typeface="Helvetica"/>
                <a:ea typeface="Helvetica"/>
                <a:cs typeface="Helvetica"/>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56024064-B170-D02A-B962-8591AE60EDAA}"/>
              </a:ext>
            </a:extLst>
          </p:cNvPr>
          <p:cNvSpPr txBox="1">
            <a:spLocks noGrp="1" noChangeArrowheads="1"/>
          </p:cNvSpPr>
          <p:nvPr>
            <p:ph type="sldNum" sz="quarter" idx="22"/>
          </p:nvPr>
        </p:nvSpPr>
        <p:spPr/>
        <p:txBody>
          <a:bodyPr/>
          <a:lstStyle>
            <a:lvl1pPr>
              <a:defRPr/>
            </a:lvl1pPr>
          </a:lstStyle>
          <a:p>
            <a:fld id="{99C4404B-D5FA-A24E-92E6-A0CC2E148825}" type="slidenum">
              <a:rPr lang="en-SA" altLang="en-SA"/>
              <a:pPr/>
              <a:t>‹#›</a:t>
            </a:fld>
            <a:endParaRPr lang="en-SA" altLang="en-SA"/>
          </a:p>
        </p:txBody>
      </p:sp>
    </p:spTree>
    <p:extLst>
      <p:ext uri="{BB962C8B-B14F-4D97-AF65-F5344CB8AC3E}">
        <p14:creationId xmlns:p14="http://schemas.microsoft.com/office/powerpoint/2010/main" val="533335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 name="Slide Title"/>
          <p:cNvSpPr txBox="1">
            <a:spLocks noGrp="1"/>
          </p:cNvSpPr>
          <p:nvPr>
            <p:ph type="title"/>
          </p:nvPr>
        </p:nvSpPr>
        <p:spPr>
          <a:xfrm>
            <a:off x="1206500" y="1270000"/>
            <a:ext cx="9779000" cy="5882273"/>
          </a:xfrm>
          <a:prstGeom prst="rect">
            <a:avLst/>
          </a:prstGeom>
        </p:spPr>
        <p:txBody>
          <a:bodyPr anchor="b"/>
          <a:lstStyle>
            <a:lvl1pPr>
              <a:defRPr>
                <a:latin typeface="Helvetica"/>
                <a:ea typeface="Helvetica"/>
                <a:cs typeface="Helvetica"/>
                <a:sym typeface="Helvetica"/>
              </a:defRPr>
            </a:lvl1pPr>
          </a:lstStyle>
          <a:p>
            <a:r>
              <a:rPr lang="en-US"/>
              <a:t>Click to edit Master title style</a:t>
            </a:r>
            <a:endParaRPr/>
          </a:p>
        </p:txBody>
      </p:sp>
      <p:sp>
        <p:nvSpPr>
          <p:cNvPr id="32" name="Body Level One…"/>
          <p:cNvSpPr txBox="1">
            <a:spLocks noGrp="1"/>
          </p:cNvSpPr>
          <p:nvPr>
            <p:ph type="body" sz="quarter" idx="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a:latin typeface="Helvetica"/>
                <a:ea typeface="Helvetica"/>
                <a:cs typeface="Helvetica"/>
                <a:sym typeface="Helvetica"/>
              </a:defRPr>
            </a:lvl1pPr>
            <a:lvl2pPr marL="0" indent="457200" defTabSz="825500">
              <a:lnSpc>
                <a:spcPct val="100000"/>
              </a:lnSpc>
              <a:spcBef>
                <a:spcPts val="0"/>
              </a:spcBef>
              <a:buSzTx/>
              <a:buNone/>
              <a:defRPr sz="5500">
                <a:latin typeface="Helvetica"/>
                <a:ea typeface="Helvetica"/>
                <a:cs typeface="Helvetica"/>
                <a:sym typeface="Helvetica"/>
              </a:defRPr>
            </a:lvl2pPr>
            <a:lvl3pPr marL="0" indent="914400" defTabSz="825500">
              <a:lnSpc>
                <a:spcPct val="100000"/>
              </a:lnSpc>
              <a:spcBef>
                <a:spcPts val="0"/>
              </a:spcBef>
              <a:buSzTx/>
              <a:buNone/>
              <a:defRPr sz="5500">
                <a:latin typeface="Helvetica"/>
                <a:ea typeface="Helvetica"/>
                <a:cs typeface="Helvetica"/>
                <a:sym typeface="Helvetica"/>
              </a:defRPr>
            </a:lvl3pPr>
            <a:lvl4pPr marL="0" indent="1371600" defTabSz="825500">
              <a:lnSpc>
                <a:spcPct val="100000"/>
              </a:lnSpc>
              <a:spcBef>
                <a:spcPts val="0"/>
              </a:spcBef>
              <a:buSzTx/>
              <a:buNone/>
              <a:defRPr sz="5500">
                <a:latin typeface="Helvetica"/>
                <a:ea typeface="Helvetica"/>
                <a:cs typeface="Helvetica"/>
                <a:sym typeface="Helvetica"/>
              </a:defRPr>
            </a:lvl4pPr>
            <a:lvl5pPr marL="0" indent="1828800" defTabSz="825500">
              <a:lnSpc>
                <a:spcPct val="100000"/>
              </a:lnSpc>
              <a:spcBef>
                <a:spcPts val="0"/>
              </a:spcBef>
              <a:buSzTx/>
              <a:buNone/>
              <a:defRPr sz="5500">
                <a:latin typeface="Helvetica"/>
                <a:ea typeface="Helvetica"/>
                <a:cs typeface="Helvetica"/>
                <a:sym typeface="Helvetic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CFC19211-3160-A75B-FF4D-F7A53A5718EB}"/>
              </a:ext>
            </a:extLst>
          </p:cNvPr>
          <p:cNvSpPr txBox="1">
            <a:spLocks noGrp="1" noChangeArrowheads="1"/>
          </p:cNvSpPr>
          <p:nvPr>
            <p:ph type="sldNum" sz="quarter" idx="10"/>
          </p:nvPr>
        </p:nvSpPr>
        <p:spPr>
          <a:xfrm>
            <a:off x="12001500" y="13085763"/>
            <a:ext cx="368300" cy="374650"/>
          </a:xfrm>
        </p:spPr>
        <p:txBody>
          <a:bodyPr/>
          <a:lstStyle>
            <a:lvl1pPr>
              <a:defRPr/>
            </a:lvl1pPr>
          </a:lstStyle>
          <a:p>
            <a:fld id="{A48C736E-ADE8-5842-8016-135DF9C70E3D}" type="slidenum">
              <a:rPr lang="en-SA" altLang="en-SA"/>
              <a:pPr/>
              <a:t>‹#›</a:t>
            </a:fld>
            <a:endParaRPr lang="en-SA" altLang="en-SA"/>
          </a:p>
        </p:txBody>
      </p:sp>
    </p:spTree>
    <p:extLst>
      <p:ext uri="{BB962C8B-B14F-4D97-AF65-F5344CB8AC3E}">
        <p14:creationId xmlns:p14="http://schemas.microsoft.com/office/powerpoint/2010/main" val="311877183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0" name="Slide Title"/>
          <p:cNvSpPr txBox="1">
            <a:spLocks noGrp="1"/>
          </p:cNvSpPr>
          <p:nvPr>
            <p:ph type="title"/>
          </p:nvPr>
        </p:nvSpPr>
        <p:spPr>
          <a:prstGeom prst="rect">
            <a:avLst/>
          </a:prstGeom>
        </p:spPr>
        <p:txBody>
          <a:bodyPr/>
          <a:lstStyle/>
          <a:p>
            <a:r>
              <a:rPr lang="en-US"/>
              <a:t>Click to edit Master title style</a:t>
            </a:r>
            <a:endParaRPr/>
          </a:p>
        </p:txBody>
      </p:sp>
      <p:sp>
        <p:nvSpPr>
          <p:cNvPr id="41" name="Slide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42" name="Body Level One…"/>
          <p:cNvSpPr txBox="1">
            <a:spLocks noGrp="1"/>
          </p:cNvSpPr>
          <p:nvPr>
            <p:ph type="body" idx="1"/>
          </p:nvPr>
        </p:nvSpPr>
        <p:spPr>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08F6E45D-5921-B46D-02D9-9A0E689B1BA2}"/>
              </a:ext>
            </a:extLst>
          </p:cNvPr>
          <p:cNvSpPr txBox="1">
            <a:spLocks noGrp="1" noChangeArrowheads="1"/>
          </p:cNvSpPr>
          <p:nvPr>
            <p:ph type="sldNum" sz="quarter" idx="22"/>
          </p:nvPr>
        </p:nvSpPr>
        <p:spPr>
          <a:ln/>
        </p:spPr>
        <p:txBody>
          <a:bodyPr/>
          <a:lstStyle>
            <a:lvl1pPr>
              <a:defRPr/>
            </a:lvl1pPr>
          </a:lstStyle>
          <a:p>
            <a:fld id="{92507410-C729-E34D-85A4-FFF2E423BA4A}" type="slidenum">
              <a:rPr lang="en-SA" altLang="en-SA"/>
              <a:pPr/>
              <a:t>‹#›</a:t>
            </a:fld>
            <a:endParaRPr lang="en-SA" altLang="en-SA"/>
          </a:p>
        </p:txBody>
      </p:sp>
    </p:spTree>
    <p:extLst>
      <p:ext uri="{BB962C8B-B14F-4D97-AF65-F5344CB8AC3E}">
        <p14:creationId xmlns:p14="http://schemas.microsoft.com/office/powerpoint/2010/main" val="375878649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0" name="Body Level One…"/>
          <p:cNvSpPr txBox="1">
            <a:spLocks noGrp="1"/>
          </p:cNvSpPr>
          <p:nvPr>
            <p:ph type="body" idx="1"/>
          </p:nvPr>
        </p:nvSpPr>
        <p:spPr>
          <a:prstGeom prst="rect">
            <a:avLst/>
          </a:prstGeom>
        </p:spPr>
        <p:txBody>
          <a:bodyPr numCol="2" spcCol="109855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89153707-EE5E-C604-E1DF-11D913C6EB07}"/>
              </a:ext>
            </a:extLst>
          </p:cNvPr>
          <p:cNvSpPr txBox="1">
            <a:spLocks noGrp="1" noChangeArrowheads="1"/>
          </p:cNvSpPr>
          <p:nvPr>
            <p:ph type="sldNum" sz="quarter" idx="10"/>
          </p:nvPr>
        </p:nvSpPr>
        <p:spPr>
          <a:ln/>
        </p:spPr>
        <p:txBody>
          <a:bodyPr/>
          <a:lstStyle>
            <a:lvl1pPr>
              <a:defRPr/>
            </a:lvl1pPr>
          </a:lstStyle>
          <a:p>
            <a:fld id="{097D2F8E-60F5-7D41-950E-3F582CFB5978}" type="slidenum">
              <a:rPr lang="en-SA" altLang="en-SA"/>
              <a:pPr/>
              <a:t>‹#›</a:t>
            </a:fld>
            <a:endParaRPr lang="en-SA" altLang="en-SA"/>
          </a:p>
        </p:txBody>
      </p:sp>
    </p:spTree>
    <p:extLst>
      <p:ext uri="{BB962C8B-B14F-4D97-AF65-F5344CB8AC3E}">
        <p14:creationId xmlns:p14="http://schemas.microsoft.com/office/powerpoint/2010/main" val="206756001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8" name="Slide Subtitle"/>
          <p:cNvSpPr txBox="1">
            <a:spLocks noGrp="1"/>
          </p:cNvSpPr>
          <p:nvPr>
            <p:ph type="body" sz="quarter" idx="2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59" name="Body Level One…"/>
          <p:cNvSpPr txBox="1">
            <a:spLocks noGrp="1"/>
          </p:cNvSpPr>
          <p:nvPr>
            <p:ph type="body" sz="half" idx="1"/>
          </p:nvPr>
        </p:nvSpPr>
        <p:spPr>
          <a:xfrm>
            <a:off x="1206500" y="4248504"/>
            <a:ext cx="9779000" cy="82566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0"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pPr lvl="0"/>
            <a:endParaRPr noProof="0">
              <a:sym typeface="Helvetica Neue"/>
            </a:endParaRPr>
          </a:p>
        </p:txBody>
      </p:sp>
      <p:sp>
        <p:nvSpPr>
          <p:cNvPr id="61" name="Slide Title"/>
          <p:cNvSpPr txBox="1">
            <a:spLocks noGrp="1"/>
          </p:cNvSpPr>
          <p:nvPr>
            <p:ph type="title"/>
          </p:nvPr>
        </p:nvSpPr>
        <p:spPr>
          <a:xfrm>
            <a:off x="1206500" y="1079500"/>
            <a:ext cx="9779000" cy="1435100"/>
          </a:xfrm>
          <a:prstGeom prst="rect">
            <a:avLst/>
          </a:prstGeom>
        </p:spPr>
        <p:txBody>
          <a:bodyPr/>
          <a:lstStyle/>
          <a:p>
            <a:r>
              <a:rPr lang="en-US"/>
              <a:t>Click to edit Master title style</a:t>
            </a:r>
            <a:endParaRPr/>
          </a:p>
        </p:txBody>
      </p:sp>
      <p:sp>
        <p:nvSpPr>
          <p:cNvPr id="2" name="Slide Number">
            <a:extLst>
              <a:ext uri="{FF2B5EF4-FFF2-40B4-BE49-F238E27FC236}">
                <a16:creationId xmlns:a16="http://schemas.microsoft.com/office/drawing/2014/main" id="{B7BB3673-0EC7-E8B4-2FEE-86235BE856D4}"/>
              </a:ext>
            </a:extLst>
          </p:cNvPr>
          <p:cNvSpPr txBox="1">
            <a:spLocks noGrp="1" noChangeArrowheads="1"/>
          </p:cNvSpPr>
          <p:nvPr>
            <p:ph type="sldNum" sz="quarter" idx="23"/>
          </p:nvPr>
        </p:nvSpPr>
        <p:spPr>
          <a:ln/>
        </p:spPr>
        <p:txBody>
          <a:bodyPr/>
          <a:lstStyle>
            <a:lvl1pPr>
              <a:defRPr/>
            </a:lvl1pPr>
          </a:lstStyle>
          <a:p>
            <a:fld id="{0FF82154-2D54-164F-B80F-BFDC2200DDAA}" type="slidenum">
              <a:rPr lang="en-SA" altLang="en-SA"/>
              <a:pPr/>
              <a:t>‹#›</a:t>
            </a:fld>
            <a:endParaRPr lang="en-SA" altLang="en-SA"/>
          </a:p>
        </p:txBody>
      </p:sp>
    </p:spTree>
    <p:extLst>
      <p:ext uri="{BB962C8B-B14F-4D97-AF65-F5344CB8AC3E}">
        <p14:creationId xmlns:p14="http://schemas.microsoft.com/office/powerpoint/2010/main" val="185877220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69" name="Section Title"/>
          <p:cNvSpPr txBox="1">
            <a:spLocks noGrp="1"/>
          </p:cNvSpPr>
          <p:nvPr>
            <p:ph type="title"/>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rPr lang="en-US"/>
              <a:t>Click to edit Master title style</a:t>
            </a:r>
            <a:endParaRPr/>
          </a:p>
        </p:txBody>
      </p:sp>
      <p:sp>
        <p:nvSpPr>
          <p:cNvPr id="2" name="Slide Number">
            <a:extLst>
              <a:ext uri="{FF2B5EF4-FFF2-40B4-BE49-F238E27FC236}">
                <a16:creationId xmlns:a16="http://schemas.microsoft.com/office/drawing/2014/main" id="{B1BA9C65-65B3-6695-983A-3E1A8D1307FE}"/>
              </a:ext>
            </a:extLst>
          </p:cNvPr>
          <p:cNvSpPr txBox="1">
            <a:spLocks noGrp="1" noChangeArrowheads="1"/>
          </p:cNvSpPr>
          <p:nvPr>
            <p:ph type="sldNum" sz="quarter" idx="10"/>
          </p:nvPr>
        </p:nvSpPr>
        <p:spPr>
          <a:xfrm>
            <a:off x="12001500" y="13085763"/>
            <a:ext cx="368300" cy="374650"/>
          </a:xfrm>
        </p:spPr>
        <p:txBody>
          <a:bodyPr/>
          <a:lstStyle>
            <a:lvl1pPr>
              <a:defRPr/>
            </a:lvl1pPr>
          </a:lstStyle>
          <a:p>
            <a:fld id="{F00D5EEB-6525-824C-834C-3C54C22E40C3}" type="slidenum">
              <a:rPr lang="en-SA" altLang="en-SA"/>
              <a:pPr/>
              <a:t>‹#›</a:t>
            </a:fld>
            <a:endParaRPr lang="en-SA" altLang="en-SA"/>
          </a:p>
        </p:txBody>
      </p:sp>
    </p:spTree>
    <p:extLst>
      <p:ext uri="{BB962C8B-B14F-4D97-AF65-F5344CB8AC3E}">
        <p14:creationId xmlns:p14="http://schemas.microsoft.com/office/powerpoint/2010/main" val="67257178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7" name="Slide Title"/>
          <p:cNvSpPr txBox="1">
            <a:spLocks noGrp="1"/>
          </p:cNvSpPr>
          <p:nvPr>
            <p:ph type="title"/>
          </p:nvPr>
        </p:nvSpPr>
        <p:spPr>
          <a:xfrm>
            <a:off x="1206500" y="1079500"/>
            <a:ext cx="21971000" cy="1434949"/>
          </a:xfrm>
          <a:prstGeom prst="rect">
            <a:avLst/>
          </a:prstGeom>
        </p:spPr>
        <p:txBody>
          <a:bodyPr/>
          <a:lstStyle/>
          <a:p>
            <a:r>
              <a:rPr lang="en-US"/>
              <a:t>Click to edit Master title style</a:t>
            </a:r>
            <a:endParaRPr/>
          </a:p>
        </p:txBody>
      </p:sp>
      <p:sp>
        <p:nvSpPr>
          <p:cNvPr id="78" name="Slide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2" name="Slide Number">
            <a:extLst>
              <a:ext uri="{FF2B5EF4-FFF2-40B4-BE49-F238E27FC236}">
                <a16:creationId xmlns:a16="http://schemas.microsoft.com/office/drawing/2014/main" id="{3F027C73-177D-17A1-C9BF-F662994EEACB}"/>
              </a:ext>
            </a:extLst>
          </p:cNvPr>
          <p:cNvSpPr txBox="1">
            <a:spLocks noGrp="1" noChangeArrowheads="1"/>
          </p:cNvSpPr>
          <p:nvPr>
            <p:ph type="sldNum" sz="quarter" idx="22"/>
          </p:nvPr>
        </p:nvSpPr>
        <p:spPr>
          <a:ln/>
        </p:spPr>
        <p:txBody>
          <a:bodyPr/>
          <a:lstStyle>
            <a:lvl1pPr>
              <a:defRPr/>
            </a:lvl1pPr>
          </a:lstStyle>
          <a:p>
            <a:fld id="{2DB81075-647A-D445-8447-CCABEC854CD7}" type="slidenum">
              <a:rPr lang="en-SA" altLang="en-SA"/>
              <a:pPr/>
              <a:t>‹#›</a:t>
            </a:fld>
            <a:endParaRPr lang="en-SA" altLang="en-SA"/>
          </a:p>
        </p:txBody>
      </p:sp>
    </p:spTree>
    <p:extLst>
      <p:ext uri="{BB962C8B-B14F-4D97-AF65-F5344CB8AC3E}">
        <p14:creationId xmlns:p14="http://schemas.microsoft.com/office/powerpoint/2010/main" val="88078114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6" name="Agenda Title"/>
          <p:cNvSpPr txBox="1">
            <a:spLocks noGrp="1"/>
          </p:cNvSpPr>
          <p:nvPr>
            <p:ph type="title"/>
          </p:nvPr>
        </p:nvSpPr>
        <p:spPr>
          <a:xfrm>
            <a:off x="1206500" y="1079500"/>
            <a:ext cx="21971000" cy="1435100"/>
          </a:xfrm>
          <a:prstGeom prst="rect">
            <a:avLst/>
          </a:prstGeom>
        </p:spPr>
        <p:txBody>
          <a:bodyPr/>
          <a:lstStyle/>
          <a:p>
            <a:r>
              <a:rPr lang="en-US"/>
              <a:t>Click to edit Master title style</a:t>
            </a:r>
            <a:endParaRPr/>
          </a:p>
        </p:txBody>
      </p:sp>
      <p:sp>
        <p:nvSpPr>
          <p:cNvPr id="87" name="Agenda Subtitle"/>
          <p:cNvSpPr txBox="1">
            <a:spLocks noGrp="1"/>
          </p:cNvSpPr>
          <p:nvPr>
            <p:ph type="body" sz="quarter" idx="2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pPr lvl="0"/>
            <a:r>
              <a:rPr lang="en-US"/>
              <a:t>Click to edit Master text styles</a:t>
            </a:r>
          </a:p>
        </p:txBody>
      </p:sp>
      <p:sp>
        <p:nvSpPr>
          <p:cNvPr id="88" name="Body Level One…"/>
          <p:cNvSpPr txBox="1">
            <a:spLocks noGrp="1"/>
          </p:cNvSpPr>
          <p:nvPr>
            <p:ph type="body" idx="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Slide Number">
            <a:extLst>
              <a:ext uri="{FF2B5EF4-FFF2-40B4-BE49-F238E27FC236}">
                <a16:creationId xmlns:a16="http://schemas.microsoft.com/office/drawing/2014/main" id="{4A75CBD3-C1B7-88CE-C77E-3F15C58B6655}"/>
              </a:ext>
            </a:extLst>
          </p:cNvPr>
          <p:cNvSpPr txBox="1">
            <a:spLocks noGrp="1" noChangeArrowheads="1"/>
          </p:cNvSpPr>
          <p:nvPr>
            <p:ph type="sldNum" sz="quarter" idx="22"/>
          </p:nvPr>
        </p:nvSpPr>
        <p:spPr>
          <a:ln/>
        </p:spPr>
        <p:txBody>
          <a:bodyPr/>
          <a:lstStyle>
            <a:lvl1pPr>
              <a:defRPr/>
            </a:lvl1pPr>
          </a:lstStyle>
          <a:p>
            <a:fld id="{0C274532-A3B1-E74F-A18F-A6FA1135DF2D}" type="slidenum">
              <a:rPr lang="en-SA" altLang="en-SA"/>
              <a:pPr/>
              <a:t>‹#›</a:t>
            </a:fld>
            <a:endParaRPr lang="en-SA" altLang="en-SA"/>
          </a:p>
        </p:txBody>
      </p:sp>
    </p:spTree>
    <p:extLst>
      <p:ext uri="{BB962C8B-B14F-4D97-AF65-F5344CB8AC3E}">
        <p14:creationId xmlns:p14="http://schemas.microsoft.com/office/powerpoint/2010/main" val="195015211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BE7B4C7-694B-AEEA-BDBC-AFBC9DD446A5}"/>
              </a:ext>
            </a:extLst>
          </p:cNvPr>
          <p:cNvSpPr txBox="1">
            <a:spLocks noGrp="1"/>
          </p:cNvSpPr>
          <p:nvPr>
            <p:ph type="title" hasCustomPrompt="1"/>
          </p:nvPr>
        </p:nvSpPr>
        <p:spPr>
          <a:xfrm>
            <a:off x="1206500" y="1079500"/>
            <a:ext cx="21971000" cy="1433513"/>
          </a:xfrm>
          <a:prstGeom prst="rect">
            <a:avLst/>
          </a:prstGeom>
          <a:ln w="12700">
            <a:miter lim="400000"/>
          </a:ln>
        </p:spPr>
        <p:txBody>
          <a:bodyPr lIns="50800" tIns="50800" rIns="50800" bIns="50800">
            <a:normAutofit/>
          </a:bodyPr>
          <a:lstStyle/>
          <a:p>
            <a:r>
              <a:t>Slide Title</a:t>
            </a:r>
          </a:p>
        </p:txBody>
      </p:sp>
      <p:sp>
        <p:nvSpPr>
          <p:cNvPr id="1027" name="Body Level One…">
            <a:extLst>
              <a:ext uri="{FF2B5EF4-FFF2-40B4-BE49-F238E27FC236}">
                <a16:creationId xmlns:a16="http://schemas.microsoft.com/office/drawing/2014/main" id="{CFF45DC6-54B9-AB72-14B6-ADE6171F89FE}"/>
              </a:ext>
            </a:extLst>
          </p:cNvPr>
          <p:cNvSpPr txBox="1">
            <a:spLocks noGrp="1" noChangeArrowheads="1"/>
          </p:cNvSpPr>
          <p:nvPr>
            <p:ph type="body" idx="1"/>
          </p:nvPr>
        </p:nvSpPr>
        <p:spPr bwMode="auto">
          <a:xfrm>
            <a:off x="1206500" y="4248150"/>
            <a:ext cx="21971000" cy="825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t" anchorCtr="0" compatLnSpc="1">
            <a:prstTxWarp prst="textNoShape">
              <a:avLst/>
            </a:prstTxWarp>
          </a:bodyPr>
          <a:lstStyle/>
          <a:p>
            <a:pPr lvl="0"/>
            <a:r>
              <a:rPr lang="en-SA" altLang="en-SA">
                <a:sym typeface="Helvetica Neue" panose="02000503000000020004" pitchFamily="2" charset="0"/>
              </a:rPr>
              <a:t>Slide bullet text</a:t>
            </a:r>
          </a:p>
          <a:p>
            <a:pPr lvl="1"/>
            <a:endParaRPr lang="en-SA" altLang="en-SA">
              <a:sym typeface="Helvetica Neue" panose="02000503000000020004" pitchFamily="2" charset="0"/>
            </a:endParaRPr>
          </a:p>
          <a:p>
            <a:pPr lvl="2"/>
            <a:endParaRPr lang="en-SA" altLang="en-SA">
              <a:sym typeface="Helvetica Neue" panose="02000503000000020004" pitchFamily="2" charset="0"/>
            </a:endParaRPr>
          </a:p>
          <a:p>
            <a:pPr lvl="3"/>
            <a:endParaRPr lang="en-SA" altLang="en-SA">
              <a:sym typeface="Helvetica Neue" panose="02000503000000020004" pitchFamily="2" charset="0"/>
            </a:endParaRPr>
          </a:p>
          <a:p>
            <a:pPr lvl="4"/>
            <a:endParaRPr lang="en-SA" altLang="en-SA">
              <a:sym typeface="Helvetica Neue" panose="02000503000000020004" pitchFamily="2" charset="0"/>
            </a:endParaRPr>
          </a:p>
        </p:txBody>
      </p:sp>
      <p:sp>
        <p:nvSpPr>
          <p:cNvPr id="1028" name="Slide Number">
            <a:extLst>
              <a:ext uri="{FF2B5EF4-FFF2-40B4-BE49-F238E27FC236}">
                <a16:creationId xmlns:a16="http://schemas.microsoft.com/office/drawing/2014/main" id="{E7D8C73B-F249-48ED-B346-25D2D7C17722}"/>
              </a:ext>
            </a:extLst>
          </p:cNvPr>
          <p:cNvSpPr txBox="1">
            <a:spLocks noGrp="1" noChangeArrowheads="1"/>
          </p:cNvSpPr>
          <p:nvPr>
            <p:ph type="sldNum" sz="quarter" idx="2"/>
          </p:nvPr>
        </p:nvSpPr>
        <p:spPr bwMode="auto">
          <a:xfrm>
            <a:off x="12001500" y="13081000"/>
            <a:ext cx="3683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50800" tIns="50800" rIns="50800" bIns="50800" numCol="1" anchor="b" anchorCtr="0" compatLnSpc="1">
            <a:prstTxWarp prst="textNoShape">
              <a:avLst/>
            </a:prstTxWarp>
            <a:spAutoFit/>
          </a:bodyPr>
          <a:lstStyle>
            <a:lvl1pPr algn="ctr" defTabSz="584200" eaLnBrk="1">
              <a:defRPr sz="1800">
                <a:solidFill>
                  <a:srgbClr val="000000"/>
                </a:solidFill>
              </a:defRPr>
            </a:lvl1pPr>
          </a:lstStyle>
          <a:p>
            <a:fld id="{C41EA7BC-1933-EC44-96A0-6D727BC90BED}" type="slidenum">
              <a:rPr lang="en-SA" altLang="en-SA"/>
              <a:pPr/>
              <a:t>‹#›</a:t>
            </a:fld>
            <a:endParaRPr lang="en-SA" altLang="en-SA"/>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71" r:id="rId4"/>
    <p:sldLayoutId id="2147483672" r:id="rId5"/>
    <p:sldLayoutId id="2147483673" r:id="rId6"/>
    <p:sldLayoutId id="2147483684" r:id="rId7"/>
    <p:sldLayoutId id="2147483674" r:id="rId8"/>
    <p:sldLayoutId id="2147483675" r:id="rId9"/>
    <p:sldLayoutId id="2147483676" r:id="rId10"/>
    <p:sldLayoutId id="2147483677" r:id="rId11"/>
    <p:sldLayoutId id="2147483678" r:id="rId12"/>
    <p:sldLayoutId id="2147483679" r:id="rId13"/>
    <p:sldLayoutId id="2147483685" r:id="rId14"/>
    <p:sldLayoutId id="2147483680" r:id="rId15"/>
    <p:sldLayoutId id="2147483686" r:id="rId16"/>
  </p:sldLayoutIdLst>
  <p:transition spd="med"/>
  <p:txStyles>
    <p:titleStyle>
      <a:lvl1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1pPr>
      <a:lvl2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2pPr>
      <a:lvl3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3pPr>
      <a:lvl4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4pPr>
      <a:lvl5pPr algn="l" defTabSz="2436813" rtl="0" eaLnBrk="0" fontAlgn="base" hangingPunct="0">
        <a:lnSpc>
          <a:spcPct val="80000"/>
        </a:lnSpc>
        <a:spcBef>
          <a:spcPct val="0"/>
        </a:spcBef>
        <a:spcAft>
          <a:spcPct val="0"/>
        </a:spcAft>
        <a:defRPr sz="8500" b="1" spc="-170">
          <a:solidFill>
            <a:srgbClr val="000000"/>
          </a:solidFill>
          <a:latin typeface="+mn-lt"/>
          <a:ea typeface="+mn-ea"/>
          <a:cs typeface="+mn-cs"/>
          <a:sym typeface="Helvetica Neue" panose="02000503000000020004" pitchFamily="2" charset="0"/>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1pPr>
      <a:lvl2pPr marL="12192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2pPr>
      <a:lvl3pPr marL="18288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3pPr>
      <a:lvl4pPr marL="24384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4pPr>
      <a:lvl5pPr marL="3048000" indent="-609600" algn="l" defTabSz="2436813" rtl="0" eaLnBrk="0" fontAlgn="base" hangingPunct="0">
        <a:lnSpc>
          <a:spcPct val="90000"/>
        </a:lnSpc>
        <a:spcBef>
          <a:spcPts val="4500"/>
        </a:spcBef>
        <a:spcAft>
          <a:spcPct val="0"/>
        </a:spcAft>
        <a:buSzPct val="123000"/>
        <a:buChar char="•"/>
        <a:defRPr sz="4800">
          <a:solidFill>
            <a:srgbClr val="000000"/>
          </a:solidFill>
          <a:latin typeface="+mn-lt"/>
          <a:ea typeface="+mn-ea"/>
          <a:cs typeface="+mn-cs"/>
          <a:sym typeface="Helvetica Neue" panose="02000503000000020004" pitchFamily="2" charset="0"/>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0" name="مقدمة في تعلم الآلة">
            <a:extLst>
              <a:ext uri="{FF2B5EF4-FFF2-40B4-BE49-F238E27FC236}">
                <a16:creationId xmlns:a16="http://schemas.microsoft.com/office/drawing/2014/main" id="{E12076F2-AF04-882F-9E02-93A4C3AC7BD5}"/>
              </a:ext>
            </a:extLst>
          </p:cNvPr>
          <p:cNvSpPr txBox="1"/>
          <p:nvPr/>
        </p:nvSpPr>
        <p:spPr>
          <a:xfrm>
            <a:off x="3899666" y="6191151"/>
            <a:ext cx="16584668" cy="1333698"/>
          </a:xfrm>
          <a:prstGeom prst="rect">
            <a:avLst/>
          </a:prstGeom>
          <a:ln w="12700">
            <a:miter lim="400000"/>
          </a:ln>
        </p:spPr>
        <p:txBody>
          <a:bodyPr wrap="none" lIns="50800" tIns="50800" rIns="50800" bIns="50800" anchor="ctr">
            <a:spAutoFit/>
          </a:bodyPr>
          <a:lstStyle/>
          <a:p>
            <a:r>
              <a:rPr lang="en-GB" sz="8000" dirty="0">
                <a:solidFill>
                  <a:schemeClr val="bg1"/>
                </a:solidFill>
                <a:latin typeface="Helvetica" pitchFamily="2" charset="0"/>
              </a:rPr>
              <a:t>Natural Language Processing (NLP)</a:t>
            </a:r>
            <a:endParaRPr lang="en-GB" sz="8000" dirty="0">
              <a:solidFill>
                <a:schemeClr val="bg1"/>
              </a:solidFill>
              <a:effectLst/>
              <a:latin typeface="Helvetica" pitchFamily="2"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5905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effectLst/>
                <a:latin typeface="Helvetica" pitchFamily="2" charset="0"/>
              </a:defRPr>
            </a:lvl1pPr>
          </a:lstStyle>
          <a:p>
            <a:r>
              <a:rPr lang="en-GB" dirty="0"/>
              <a:t>Text Cleaning.</a:t>
            </a:r>
          </a:p>
        </p:txBody>
      </p:sp>
      <p:sp>
        <p:nvSpPr>
          <p:cNvPr id="2" name="TextBox 1">
            <a:extLst>
              <a:ext uri="{FF2B5EF4-FFF2-40B4-BE49-F238E27FC236}">
                <a16:creationId xmlns:a16="http://schemas.microsoft.com/office/drawing/2014/main" id="{EDCF49A3-E635-AF84-B0F9-010D37B2AD82}"/>
              </a:ext>
            </a:extLst>
          </p:cNvPr>
          <p:cNvSpPr txBox="1"/>
          <p:nvPr/>
        </p:nvSpPr>
        <p:spPr>
          <a:xfrm>
            <a:off x="1206500" y="3144721"/>
            <a:ext cx="19838504" cy="75815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2438338" rtl="0" fontAlgn="auto" latinLnBrk="0" hangingPunct="0">
              <a:lnSpc>
                <a:spcPct val="100000"/>
              </a:lnSpc>
              <a:spcBef>
                <a:spcPts val="0"/>
              </a:spcBef>
              <a:spcAft>
                <a:spcPts val="0"/>
              </a:spcAft>
              <a:buClrTx/>
              <a:buSzTx/>
              <a:buFontTx/>
              <a:buNone/>
              <a:tabLst/>
            </a:pPr>
            <a:endParaRPr kumimoji="0" lang="en-GB" sz="5400" b="0" i="0" u="none" strike="noStrike" cap="none" spc="0" normalizeH="0" baseline="0" dirty="0">
              <a:ln>
                <a:noFill/>
              </a:ln>
              <a:solidFill>
                <a:srgbClr val="5E5E5E"/>
              </a:solidFill>
              <a:effectLst/>
              <a:uFillTx/>
              <a:latin typeface="+mn-lt"/>
              <a:ea typeface="+mn-ea"/>
              <a:cs typeface="+mn-cs"/>
              <a:sym typeface="Helvetica Neue"/>
            </a:endParaRPr>
          </a:p>
          <a:p>
            <a:pPr marL="0" marR="0" indent="0" defTabSz="2438338" rtl="0" fontAlgn="auto" latinLnBrk="0" hangingPunct="0">
              <a:lnSpc>
                <a:spcPct val="100000"/>
              </a:lnSpc>
              <a:spcBef>
                <a:spcPts val="0"/>
              </a:spcBef>
              <a:spcAft>
                <a:spcPts val="0"/>
              </a:spcAft>
              <a:buClrTx/>
              <a:buSzTx/>
              <a:buFontTx/>
              <a:buNone/>
              <a:tabLst/>
            </a:pPr>
            <a:r>
              <a:rPr kumimoji="0" lang="en-GB" sz="5400" b="0" i="0" u="none" strike="noStrike" cap="none" spc="0" normalizeH="0" baseline="0" dirty="0">
                <a:ln>
                  <a:noFill/>
                </a:ln>
                <a:solidFill>
                  <a:srgbClr val="5E5E5E"/>
                </a:solidFill>
                <a:effectLst/>
                <a:uFillTx/>
                <a:latin typeface="+mn-lt"/>
                <a:ea typeface="+mn-ea"/>
                <a:cs typeface="+mn-cs"/>
                <a:sym typeface="Helvetica Neue"/>
              </a:rPr>
              <a:t>It is the process of removing the unwanted characters in the corpus to reduce noisy in texts, such as HTML tags, special characters, extra spaces, numbers, etc.</a:t>
            </a:r>
          </a:p>
          <a:p>
            <a:pPr marL="0" marR="0" indent="0" defTabSz="2438338" rtl="0" fontAlgn="auto" latinLnBrk="0" hangingPunct="0">
              <a:lnSpc>
                <a:spcPct val="100000"/>
              </a:lnSpc>
              <a:spcBef>
                <a:spcPts val="0"/>
              </a:spcBef>
              <a:spcAft>
                <a:spcPts val="0"/>
              </a:spcAft>
              <a:buClrTx/>
              <a:buSzTx/>
              <a:buFontTx/>
              <a:buNone/>
              <a:tabLst/>
            </a:pPr>
            <a:endParaRPr lang="en-GB" sz="5400" dirty="0">
              <a:latin typeface="+mn-lt"/>
              <a:ea typeface="+mn-ea"/>
              <a:cs typeface="+mn-cs"/>
              <a:sym typeface="Helvetica Neue"/>
            </a:endParaRPr>
          </a:p>
          <a:p>
            <a:pPr marL="0" marR="0" indent="0" defTabSz="2438338" rtl="0" fontAlgn="auto" latinLnBrk="0" hangingPunct="0">
              <a:lnSpc>
                <a:spcPct val="100000"/>
              </a:lnSpc>
              <a:spcBef>
                <a:spcPts val="0"/>
              </a:spcBef>
              <a:spcAft>
                <a:spcPts val="0"/>
              </a:spcAft>
              <a:buClrTx/>
              <a:buSzTx/>
              <a:buFontTx/>
              <a:buNone/>
              <a:tabLst/>
            </a:pPr>
            <a:r>
              <a:rPr lang="en-GB" sz="5400" dirty="0">
                <a:latin typeface="+mn-lt"/>
                <a:ea typeface="+mn-ea"/>
                <a:cs typeface="+mn-cs"/>
                <a:sym typeface="Helvetica Neue"/>
              </a:rPr>
              <a:t>It depends on the problem you are trying to solve.</a:t>
            </a:r>
          </a:p>
          <a:p>
            <a:pPr marL="0" marR="0" indent="0" defTabSz="2438338" rtl="0" fontAlgn="auto" latinLnBrk="0" hangingPunct="0">
              <a:lnSpc>
                <a:spcPct val="100000"/>
              </a:lnSpc>
              <a:spcBef>
                <a:spcPts val="0"/>
              </a:spcBef>
              <a:spcAft>
                <a:spcPts val="0"/>
              </a:spcAft>
              <a:buClrTx/>
              <a:buSzTx/>
              <a:buFontTx/>
              <a:buNone/>
              <a:tabLst/>
            </a:pPr>
            <a:endParaRPr lang="en-GB" sz="5400" dirty="0">
              <a:latin typeface="+mn-lt"/>
              <a:ea typeface="+mn-ea"/>
              <a:cs typeface="+mn-cs"/>
              <a:sym typeface="Helvetica Neue"/>
            </a:endParaRPr>
          </a:p>
          <a:p>
            <a:pPr marL="0" marR="0" indent="0" defTabSz="2438338" rtl="0" fontAlgn="auto" latinLnBrk="0" hangingPunct="0">
              <a:lnSpc>
                <a:spcPct val="100000"/>
              </a:lnSpc>
              <a:spcBef>
                <a:spcPts val="0"/>
              </a:spcBef>
              <a:spcAft>
                <a:spcPts val="0"/>
              </a:spcAft>
              <a:buClrTx/>
              <a:buSzTx/>
              <a:buFontTx/>
              <a:buNone/>
              <a:tabLst/>
            </a:pPr>
            <a:r>
              <a:rPr lang="en-GB" sz="5400" dirty="0">
                <a:latin typeface="+mn-lt"/>
                <a:ea typeface="+mn-ea"/>
                <a:cs typeface="+mn-cs"/>
                <a:sym typeface="Helvetica Neue"/>
              </a:rPr>
              <a:t>You can use regular expressions to solve this situation, or use your logic to solve it!!</a:t>
            </a:r>
          </a:p>
        </p:txBody>
      </p:sp>
    </p:spTree>
    <p:extLst>
      <p:ext uri="{BB962C8B-B14F-4D97-AF65-F5344CB8AC3E}">
        <p14:creationId xmlns:p14="http://schemas.microsoft.com/office/powerpoint/2010/main" val="30093054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16446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effectLst/>
                <a:latin typeface="Helvetica" pitchFamily="2" charset="0"/>
              </a:defRPr>
            </a:lvl1pPr>
          </a:lstStyle>
          <a:p>
            <a:r>
              <a:rPr lang="en-GB" dirty="0"/>
              <a:t>Regular Expressions</a:t>
            </a:r>
          </a:p>
        </p:txBody>
      </p:sp>
      <p:sp>
        <p:nvSpPr>
          <p:cNvPr id="2" name="TextBox 1">
            <a:extLst>
              <a:ext uri="{FF2B5EF4-FFF2-40B4-BE49-F238E27FC236}">
                <a16:creationId xmlns:a16="http://schemas.microsoft.com/office/drawing/2014/main" id="{EDCF49A3-E635-AF84-B0F9-010D37B2AD82}"/>
              </a:ext>
            </a:extLst>
          </p:cNvPr>
          <p:cNvSpPr txBox="1"/>
          <p:nvPr/>
        </p:nvSpPr>
        <p:spPr>
          <a:xfrm>
            <a:off x="1453598" y="3509657"/>
            <a:ext cx="19838504" cy="6750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2438338" rtl="0" fontAlgn="auto" latinLnBrk="0" hangingPunct="0">
              <a:lnSpc>
                <a:spcPct val="100000"/>
              </a:lnSpc>
              <a:spcBef>
                <a:spcPts val="0"/>
              </a:spcBef>
              <a:spcAft>
                <a:spcPts val="0"/>
              </a:spcAft>
              <a:buClrTx/>
              <a:buSzTx/>
              <a:buFontTx/>
              <a:buNone/>
              <a:tabLst/>
            </a:pPr>
            <a:r>
              <a:rPr lang="en-GB" sz="5400" dirty="0">
                <a:latin typeface="+mn-lt"/>
                <a:ea typeface="+mn-ea"/>
                <a:cs typeface="+mn-cs"/>
                <a:sym typeface="Helvetica Neue"/>
              </a:rPr>
              <a:t>G</a:t>
            </a:r>
            <a:r>
              <a:rPr kumimoji="0" lang="en-GB" sz="5400" b="0" i="0" u="none" strike="noStrike" cap="none" spc="0" normalizeH="0" baseline="0" dirty="0">
                <a:ln>
                  <a:noFill/>
                </a:ln>
                <a:solidFill>
                  <a:srgbClr val="5E5E5E"/>
                </a:solidFill>
                <a:effectLst/>
                <a:uFillTx/>
                <a:latin typeface="+mn-lt"/>
                <a:ea typeface="+mn-ea"/>
                <a:cs typeface="+mn-cs"/>
                <a:sym typeface="Helvetica Neue"/>
              </a:rPr>
              <a:t>rammatical formalism useful for defining regular grammars.</a:t>
            </a:r>
          </a:p>
          <a:p>
            <a:pPr marL="0" marR="0" indent="0" defTabSz="2438338" rtl="0" fontAlgn="auto" latinLnBrk="0" hangingPunct="0">
              <a:lnSpc>
                <a:spcPct val="100000"/>
              </a:lnSpc>
              <a:spcBef>
                <a:spcPts val="0"/>
              </a:spcBef>
              <a:spcAft>
                <a:spcPts val="0"/>
              </a:spcAft>
              <a:buClrTx/>
              <a:buSzTx/>
              <a:buFontTx/>
              <a:buNone/>
              <a:tabLst/>
            </a:pPr>
            <a:r>
              <a:rPr lang="en-GB" sz="5400" dirty="0">
                <a:latin typeface="+mn-lt"/>
                <a:ea typeface="+mn-ea"/>
                <a:cs typeface="+mn-cs"/>
                <a:sym typeface="Helvetica Neue"/>
              </a:rPr>
              <a:t>We can use regular expressions for text preprocessing as well.</a:t>
            </a:r>
          </a:p>
          <a:p>
            <a:pPr marL="0" marR="0" indent="0" defTabSz="2438338" rtl="0" fontAlgn="auto" latinLnBrk="0" hangingPunct="0">
              <a:lnSpc>
                <a:spcPct val="100000"/>
              </a:lnSpc>
              <a:spcBef>
                <a:spcPts val="0"/>
              </a:spcBef>
              <a:spcAft>
                <a:spcPts val="0"/>
              </a:spcAft>
              <a:buClrTx/>
              <a:buSzTx/>
              <a:buFontTx/>
              <a:buNone/>
              <a:tabLst/>
            </a:pPr>
            <a:r>
              <a:rPr kumimoji="0" lang="en-GB" sz="5400" b="0" i="0" u="none" strike="noStrike" cap="none" spc="0" normalizeH="0" baseline="0" dirty="0">
                <a:ln>
                  <a:noFill/>
                </a:ln>
                <a:solidFill>
                  <a:srgbClr val="5E5E5E"/>
                </a:solidFill>
                <a:effectLst/>
                <a:uFillTx/>
                <a:latin typeface="+mn-lt"/>
                <a:ea typeface="+mn-ea"/>
                <a:cs typeface="+mn-cs"/>
                <a:sym typeface="Helvetica Neue"/>
              </a:rPr>
              <a:t>For example, clean the every tweet that contains a Hyperlinks, Hashtags, or Mentions.</a:t>
            </a:r>
          </a:p>
          <a:p>
            <a:pPr marL="0" marR="0" indent="0" defTabSz="2438338" rtl="0" fontAlgn="auto" latinLnBrk="0" hangingPunct="0">
              <a:lnSpc>
                <a:spcPct val="100000"/>
              </a:lnSpc>
              <a:spcBef>
                <a:spcPts val="0"/>
              </a:spcBef>
              <a:spcAft>
                <a:spcPts val="0"/>
              </a:spcAft>
              <a:buClrTx/>
              <a:buSzTx/>
              <a:buFontTx/>
              <a:buNone/>
              <a:tabLst/>
            </a:pPr>
            <a:endParaRPr kumimoji="0" lang="en-GB" sz="5400" b="0" i="0" u="none" strike="noStrike" cap="none" spc="0" normalizeH="0" baseline="0" dirty="0">
              <a:ln>
                <a:noFill/>
              </a:ln>
              <a:solidFill>
                <a:srgbClr val="5E5E5E"/>
              </a:solidFill>
              <a:effectLst/>
              <a:uFillTx/>
              <a:latin typeface="+mn-lt"/>
              <a:ea typeface="+mn-ea"/>
              <a:cs typeface="+mn-cs"/>
              <a:sym typeface="Helvetica Neue"/>
            </a:endParaRPr>
          </a:p>
          <a:p>
            <a:pPr marL="0" marR="0" indent="0" defTabSz="2438338" rtl="0" fontAlgn="auto" latinLnBrk="0" hangingPunct="0">
              <a:lnSpc>
                <a:spcPct val="100000"/>
              </a:lnSpc>
              <a:spcBef>
                <a:spcPts val="0"/>
              </a:spcBef>
              <a:spcAft>
                <a:spcPts val="0"/>
              </a:spcAft>
              <a:buClrTx/>
              <a:buSzTx/>
              <a:buFontTx/>
              <a:buNone/>
              <a:tabLst/>
            </a:pPr>
            <a:r>
              <a:rPr lang="en-GB" sz="5400" dirty="0">
                <a:latin typeface="+mn-lt"/>
                <a:ea typeface="+mn-ea"/>
                <a:cs typeface="+mn-cs"/>
                <a:sym typeface="Helvetica Neue"/>
              </a:rPr>
              <a:t>It is useful technique for cleaning the texts in NLP.</a:t>
            </a:r>
          </a:p>
          <a:p>
            <a:pPr marL="0" marR="0" indent="0" defTabSz="2438338" rtl="0" fontAlgn="auto" latinLnBrk="0" hangingPunct="0">
              <a:lnSpc>
                <a:spcPct val="100000"/>
              </a:lnSpc>
              <a:spcBef>
                <a:spcPts val="0"/>
              </a:spcBef>
              <a:spcAft>
                <a:spcPts val="0"/>
              </a:spcAft>
              <a:buClrTx/>
              <a:buSzTx/>
              <a:buFontTx/>
              <a:buNone/>
              <a:tabLst/>
            </a:pPr>
            <a:r>
              <a:rPr kumimoji="0" lang="en-GB" sz="5400" b="0" i="0" u="none" strike="noStrike" cap="none" spc="0" normalizeH="0" baseline="0" dirty="0">
                <a:ln>
                  <a:noFill/>
                </a:ln>
                <a:solidFill>
                  <a:srgbClr val="5E5E5E"/>
                </a:solidFill>
                <a:effectLst/>
                <a:uFillTx/>
                <a:latin typeface="+mn-lt"/>
                <a:ea typeface="+mn-ea"/>
                <a:cs typeface="+mn-cs"/>
                <a:sym typeface="Helvetica Neue"/>
              </a:rPr>
              <a:t>It </a:t>
            </a:r>
            <a:r>
              <a:rPr lang="en-GB" sz="5400" dirty="0">
                <a:latin typeface="+mn-lt"/>
                <a:ea typeface="+mn-ea"/>
                <a:cs typeface="+mn-cs"/>
                <a:sym typeface="Helvetica Neue"/>
              </a:rPr>
              <a:t>is used to remove all unwanted texts (unimportant words or symbols) from the given text.</a:t>
            </a:r>
            <a:endParaRPr kumimoji="0" lang="en-GB" sz="5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11342293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16446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effectLst/>
                <a:latin typeface="Helvetica" pitchFamily="2" charset="0"/>
              </a:defRPr>
            </a:lvl1pPr>
          </a:lstStyle>
          <a:p>
            <a:r>
              <a:rPr lang="en-GB" dirty="0"/>
              <a:t>Regular Expressions</a:t>
            </a:r>
          </a:p>
        </p:txBody>
      </p:sp>
      <p:sp>
        <p:nvSpPr>
          <p:cNvPr id="2" name="TextBox 1">
            <a:extLst>
              <a:ext uri="{FF2B5EF4-FFF2-40B4-BE49-F238E27FC236}">
                <a16:creationId xmlns:a16="http://schemas.microsoft.com/office/drawing/2014/main" id="{EDCF49A3-E635-AF84-B0F9-010D37B2AD82}"/>
              </a:ext>
            </a:extLst>
          </p:cNvPr>
          <p:cNvSpPr txBox="1"/>
          <p:nvPr/>
        </p:nvSpPr>
        <p:spPr>
          <a:xfrm>
            <a:off x="1206500" y="3822561"/>
            <a:ext cx="19838504"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2438338" rtl="0" fontAlgn="auto" latinLnBrk="0" hangingPunct="0">
              <a:lnSpc>
                <a:spcPct val="100000"/>
              </a:lnSpc>
              <a:spcBef>
                <a:spcPts val="0"/>
              </a:spcBef>
              <a:spcAft>
                <a:spcPts val="0"/>
              </a:spcAft>
              <a:buClrTx/>
              <a:buSzTx/>
              <a:buFontTx/>
              <a:buNone/>
              <a:tabLst/>
            </a:pPr>
            <a:r>
              <a:rPr lang="en-GB" sz="5400" dirty="0">
                <a:latin typeface="+mn-lt"/>
                <a:ea typeface="+mn-ea"/>
                <a:cs typeface="+mn-cs"/>
                <a:sym typeface="Helvetica Neue"/>
              </a:rPr>
              <a:t>Example in Python using RE to remove URLs</a:t>
            </a:r>
          </a:p>
        </p:txBody>
      </p:sp>
      <p:pic>
        <p:nvPicPr>
          <p:cNvPr id="4" name="صورة 3">
            <a:extLst>
              <a:ext uri="{FF2B5EF4-FFF2-40B4-BE49-F238E27FC236}">
                <a16:creationId xmlns:a16="http://schemas.microsoft.com/office/drawing/2014/main" id="{49127328-B044-DCBB-4566-1AC46C0C5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0" y="5149711"/>
            <a:ext cx="21970999" cy="6972439"/>
          </a:xfrm>
          <a:prstGeom prst="rect">
            <a:avLst/>
          </a:prstGeom>
        </p:spPr>
      </p:pic>
    </p:spTree>
    <p:extLst>
      <p:ext uri="{BB962C8B-B14F-4D97-AF65-F5344CB8AC3E}">
        <p14:creationId xmlns:p14="http://schemas.microsoft.com/office/powerpoint/2010/main" val="307977967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4" name="TextBox 3">
            <a:extLst>
              <a:ext uri="{FF2B5EF4-FFF2-40B4-BE49-F238E27FC236}">
                <a16:creationId xmlns:a16="http://schemas.microsoft.com/office/drawing/2014/main" id="{AB1E4216-974E-7876-BD68-F08711C94547}"/>
              </a:ext>
            </a:extLst>
          </p:cNvPr>
          <p:cNvSpPr txBox="1"/>
          <p:nvPr/>
        </p:nvSpPr>
        <p:spPr>
          <a:xfrm>
            <a:off x="1946275" y="5698392"/>
            <a:ext cx="21231225" cy="6353908"/>
          </a:xfrm>
          <a:prstGeom prst="rect">
            <a:avLst/>
          </a:prstGeom>
          <a:ln w="12700">
            <a:miter lim="400000"/>
          </a:ln>
        </p:spPr>
        <p:txBody>
          <a:bodyPr lIns="50800" tIns="50800" rIns="50800" bIns="50800" anchor="b">
            <a:normAutofit fontScale="85000" lnSpcReduction="20000"/>
          </a:bodyPr>
          <a:lstStyle>
            <a:defPPr>
              <a:defRPr lang="en-SA"/>
            </a:defPPr>
            <a:lvl1pPr>
              <a:defRPr sz="7000">
                <a:solidFill>
                  <a:srgbClr val="5D4FD6"/>
                </a:solidFill>
                <a:latin typeface="Helvetica" pitchFamily="2" charset="0"/>
              </a:defRPr>
            </a:lvl1pPr>
          </a:lstStyle>
          <a:p>
            <a:r>
              <a:rPr lang="en-GB" sz="5400" dirty="0">
                <a:solidFill>
                  <a:schemeClr val="tx1"/>
                </a:solidFill>
                <a:sym typeface="Helvetica Neue"/>
              </a:rPr>
              <a:t>The process of breaking up (split) text into words, wordforms, phrases, symbols, or other meaningful elements which are called tokens.</a:t>
            </a:r>
          </a:p>
          <a:p>
            <a:endParaRPr lang="en-GB" sz="5400" dirty="0">
              <a:solidFill>
                <a:schemeClr val="tx1"/>
              </a:solidFill>
              <a:sym typeface="Helvetica Neue"/>
            </a:endParaRPr>
          </a:p>
          <a:p>
            <a:r>
              <a:rPr lang="en-GB" sz="5400" dirty="0">
                <a:solidFill>
                  <a:schemeClr val="tx1"/>
                </a:solidFill>
                <a:sym typeface="Helvetica Neue"/>
              </a:rPr>
              <a:t>Example :-</a:t>
            </a:r>
          </a:p>
          <a:p>
            <a:endParaRPr lang="en-GB" sz="5400" dirty="0">
              <a:solidFill>
                <a:schemeClr val="tx1"/>
              </a:solidFill>
              <a:sym typeface="Helvetica Neue"/>
            </a:endParaRPr>
          </a:p>
          <a:p>
            <a:r>
              <a:rPr lang="en-GB" sz="5400" dirty="0">
                <a:solidFill>
                  <a:schemeClr val="tx1"/>
                </a:solidFill>
                <a:sym typeface="Helvetica Neue"/>
              </a:rPr>
              <a:t>Text = ‘Hello, World!’</a:t>
            </a:r>
          </a:p>
          <a:p>
            <a:r>
              <a:rPr lang="en-GB" sz="5400" dirty="0">
                <a:solidFill>
                  <a:schemeClr val="tx1"/>
                </a:solidFill>
                <a:sym typeface="Helvetica Neue"/>
              </a:rPr>
              <a:t>Tokens = Tokenization(Text)</a:t>
            </a:r>
          </a:p>
          <a:p>
            <a:r>
              <a:rPr lang="en-GB" sz="5400" dirty="0">
                <a:solidFill>
                  <a:schemeClr val="tx1"/>
                </a:solidFill>
                <a:sym typeface="Helvetica Neue"/>
              </a:rPr>
              <a:t>Print(Tokens)</a:t>
            </a:r>
          </a:p>
          <a:p>
            <a:endParaRPr lang="en-GB" sz="5400" dirty="0">
              <a:solidFill>
                <a:schemeClr val="tx1"/>
              </a:solidFill>
              <a:sym typeface="Helvetica Neue"/>
            </a:endParaRPr>
          </a:p>
          <a:p>
            <a:r>
              <a:rPr lang="en-GB" sz="5400" dirty="0">
                <a:solidFill>
                  <a:schemeClr val="tx1"/>
                </a:solidFill>
                <a:sym typeface="Helvetica Neue"/>
              </a:rPr>
              <a:t>Output :-</a:t>
            </a:r>
          </a:p>
          <a:p>
            <a:r>
              <a:rPr lang="en-GB" sz="5400" dirty="0">
                <a:solidFill>
                  <a:schemeClr val="tx1"/>
                </a:solidFill>
                <a:sym typeface="Helvetica Neue"/>
              </a:rPr>
              <a:t>    [‘Hello’, ‘,’, ‘World’, ‘!’]</a:t>
            </a:r>
          </a:p>
          <a:p>
            <a:endParaRPr lang="en-GB" sz="5400" dirty="0">
              <a:solidFill>
                <a:schemeClr val="tx1"/>
              </a:solidFill>
              <a:sym typeface="Helvetica Neue"/>
            </a:endParaRPr>
          </a:p>
          <a:p>
            <a:endParaRPr lang="en-GB" sz="5400" dirty="0">
              <a:solidFill>
                <a:schemeClr val="tx1"/>
              </a:solidFill>
              <a:sym typeface="Helvetica Neue"/>
            </a:endParaRPr>
          </a:p>
          <a:p>
            <a:endParaRPr lang="en-GB" sz="5400" dirty="0">
              <a:solidFill>
                <a:schemeClr val="tx1"/>
              </a:solidFill>
              <a:sym typeface="Helvetica Neue"/>
            </a:endParaRPr>
          </a:p>
        </p:txBody>
      </p:sp>
      <p:sp>
        <p:nvSpPr>
          <p:cNvPr id="6" name="خوارزميات التصنيف (k-nearest neighbors algorithm (KNN))">
            <a:extLst>
              <a:ext uri="{FF2B5EF4-FFF2-40B4-BE49-F238E27FC236}">
                <a16:creationId xmlns:a16="http://schemas.microsoft.com/office/drawing/2014/main" id="{CB771A3D-0AAE-CFDA-9442-7BE67F423D35}"/>
              </a:ext>
            </a:extLst>
          </p:cNvPr>
          <p:cNvSpPr txBox="1"/>
          <p:nvPr/>
        </p:nvSpPr>
        <p:spPr>
          <a:xfrm>
            <a:off x="1206500" y="15938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 Tokenization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499" y="437901"/>
            <a:ext cx="21971000" cy="2311898"/>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Tokenization</a:t>
            </a:r>
          </a:p>
        </p:txBody>
      </p:sp>
      <p:sp>
        <p:nvSpPr>
          <p:cNvPr id="4" name="TextBox 3">
            <a:extLst>
              <a:ext uri="{FF2B5EF4-FFF2-40B4-BE49-F238E27FC236}">
                <a16:creationId xmlns:a16="http://schemas.microsoft.com/office/drawing/2014/main" id="{AB1E4216-974E-7876-BD68-F08711C94547}"/>
              </a:ext>
            </a:extLst>
          </p:cNvPr>
          <p:cNvSpPr txBox="1"/>
          <p:nvPr/>
        </p:nvSpPr>
        <p:spPr>
          <a:xfrm>
            <a:off x="1946274" y="5140081"/>
            <a:ext cx="21231225" cy="1260719"/>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sz="5400" dirty="0">
                <a:solidFill>
                  <a:schemeClr val="tx1"/>
                </a:solidFill>
                <a:sym typeface="Helvetica Neue"/>
              </a:rPr>
              <a:t>Example in Python using NLTK :-</a:t>
            </a:r>
          </a:p>
          <a:p>
            <a:endParaRPr lang="en-GB" sz="5400" dirty="0">
              <a:solidFill>
                <a:schemeClr val="tx1"/>
              </a:solidFill>
              <a:sym typeface="Helvetica Neue"/>
            </a:endParaRPr>
          </a:p>
          <a:p>
            <a:endParaRPr lang="en-GB" sz="5400" dirty="0">
              <a:solidFill>
                <a:schemeClr val="tx1"/>
              </a:solidFill>
              <a:sym typeface="Helvetica Neue"/>
            </a:endParaRPr>
          </a:p>
          <a:p>
            <a:endParaRPr lang="en-GB" sz="5400" dirty="0">
              <a:solidFill>
                <a:schemeClr val="tx1"/>
              </a:solidFill>
              <a:sym typeface="Helvetica Neue"/>
            </a:endParaRPr>
          </a:p>
        </p:txBody>
      </p:sp>
      <p:pic>
        <p:nvPicPr>
          <p:cNvPr id="6" name="صورة 5">
            <a:extLst>
              <a:ext uri="{FF2B5EF4-FFF2-40B4-BE49-F238E27FC236}">
                <a16:creationId xmlns:a16="http://schemas.microsoft.com/office/drawing/2014/main" id="{62AFADFC-BB84-2100-8E38-05798F0D8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274" y="3905749"/>
            <a:ext cx="20815755" cy="8216402"/>
          </a:xfrm>
          <a:prstGeom prst="rect">
            <a:avLst/>
          </a:prstGeom>
        </p:spPr>
      </p:pic>
    </p:spTree>
    <p:extLst>
      <p:ext uri="{BB962C8B-B14F-4D97-AF65-F5344CB8AC3E}">
        <p14:creationId xmlns:p14="http://schemas.microsoft.com/office/powerpoint/2010/main" val="37588518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6" name="خوارزميات التصنيف (k-nearest neighbors algorithm (KNN))">
            <a:extLst>
              <a:ext uri="{FF2B5EF4-FFF2-40B4-BE49-F238E27FC236}">
                <a16:creationId xmlns:a16="http://schemas.microsoft.com/office/drawing/2014/main" id="{CB771A3D-0AAE-CFDA-9442-7BE67F423D35}"/>
              </a:ext>
            </a:extLst>
          </p:cNvPr>
          <p:cNvSpPr txBox="1"/>
          <p:nvPr/>
        </p:nvSpPr>
        <p:spPr>
          <a:xfrm>
            <a:off x="1206500" y="7016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 Why Tokenization instead of Normal Split?</a:t>
            </a:r>
          </a:p>
        </p:txBody>
      </p:sp>
      <p:pic>
        <p:nvPicPr>
          <p:cNvPr id="3" name="صورة 2">
            <a:extLst>
              <a:ext uri="{FF2B5EF4-FFF2-40B4-BE49-F238E27FC236}">
                <a16:creationId xmlns:a16="http://schemas.microsoft.com/office/drawing/2014/main" id="{B08E2B75-6397-05E5-B021-58DDF033C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306" y="2486026"/>
            <a:ext cx="19647388" cy="9636124"/>
          </a:xfrm>
          <a:prstGeom prst="rect">
            <a:avLst/>
          </a:prstGeom>
        </p:spPr>
      </p:pic>
    </p:spTree>
    <p:extLst>
      <p:ext uri="{BB962C8B-B14F-4D97-AF65-F5344CB8AC3E}">
        <p14:creationId xmlns:p14="http://schemas.microsoft.com/office/powerpoint/2010/main" val="98388699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4" name="TextBox 3">
            <a:extLst>
              <a:ext uri="{FF2B5EF4-FFF2-40B4-BE49-F238E27FC236}">
                <a16:creationId xmlns:a16="http://schemas.microsoft.com/office/drawing/2014/main" id="{AB1E4216-974E-7876-BD68-F08711C94547}"/>
              </a:ext>
            </a:extLst>
          </p:cNvPr>
          <p:cNvSpPr txBox="1"/>
          <p:nvPr/>
        </p:nvSpPr>
        <p:spPr>
          <a:xfrm>
            <a:off x="1306634" y="4032738"/>
            <a:ext cx="21770731" cy="6963508"/>
          </a:xfrm>
          <a:prstGeom prst="rect">
            <a:avLst/>
          </a:prstGeom>
          <a:ln w="12700">
            <a:miter lim="400000"/>
          </a:ln>
        </p:spPr>
        <p:txBody>
          <a:bodyPr lIns="50800" tIns="50800" rIns="50800" bIns="50800" anchor="b">
            <a:normAutofit fontScale="92500" lnSpcReduction="10000"/>
          </a:bodyPr>
          <a:lstStyle>
            <a:defPPr>
              <a:defRPr lang="en-SA"/>
            </a:defPPr>
            <a:lvl1pPr>
              <a:defRPr sz="7000">
                <a:solidFill>
                  <a:srgbClr val="5D4FD6"/>
                </a:solidFill>
                <a:latin typeface="Helvetica" pitchFamily="2" charset="0"/>
              </a:defRPr>
            </a:lvl1pPr>
          </a:lstStyle>
          <a:p>
            <a:r>
              <a:rPr lang="en-GB" sz="5400" dirty="0">
                <a:solidFill>
                  <a:schemeClr val="tx1"/>
                </a:solidFill>
                <a:sym typeface="Helvetica Neue"/>
              </a:rPr>
              <a:t>Split the document into a sentences.</a:t>
            </a:r>
          </a:p>
          <a:p>
            <a:r>
              <a:rPr lang="en-GB" sz="5400" dirty="0">
                <a:solidFill>
                  <a:schemeClr val="tx1"/>
                </a:solidFill>
                <a:sym typeface="Helvetica Neue"/>
              </a:rPr>
              <a:t>Text may contains more than one sentence. It may seem intuitive to split a document into sentences, then tokenize them.</a:t>
            </a:r>
          </a:p>
          <a:p>
            <a:endParaRPr lang="en-GB" sz="5400" dirty="0">
              <a:solidFill>
                <a:schemeClr val="tx1"/>
              </a:solidFill>
              <a:sym typeface="Helvetica Neue"/>
            </a:endParaRPr>
          </a:p>
          <a:p>
            <a:r>
              <a:rPr lang="en-GB" sz="5400" dirty="0">
                <a:solidFill>
                  <a:schemeClr val="tx1"/>
                </a:solidFill>
                <a:sym typeface="Helvetica Neue"/>
              </a:rPr>
              <a:t>The split method from Python, may not accurate if you split them based on “.”</a:t>
            </a:r>
          </a:p>
          <a:p>
            <a:endParaRPr lang="en-GB" sz="5400" dirty="0">
              <a:solidFill>
                <a:schemeClr val="tx1"/>
              </a:solidFill>
              <a:sym typeface="Helvetica Neue"/>
            </a:endParaRPr>
          </a:p>
          <a:p>
            <a:r>
              <a:rPr lang="en-GB" sz="5400" dirty="0">
                <a:solidFill>
                  <a:schemeClr val="tx1"/>
                </a:solidFill>
                <a:sym typeface="Helvetica Neue"/>
              </a:rPr>
              <a:t>For instance, see the following document :-</a:t>
            </a:r>
          </a:p>
          <a:p>
            <a:endParaRPr lang="en-GB" sz="5400" dirty="0">
              <a:solidFill>
                <a:schemeClr val="tx1"/>
              </a:solidFill>
              <a:sym typeface="Helvetica Neue"/>
            </a:endParaRPr>
          </a:p>
          <a:p>
            <a:r>
              <a:rPr lang="en-GB" sz="5400" dirty="0">
                <a:solidFill>
                  <a:schemeClr val="tx1"/>
                </a:solidFill>
                <a:sym typeface="Helvetica Neue"/>
              </a:rPr>
              <a:t>	Mr. Hamad is the best.</a:t>
            </a:r>
          </a:p>
          <a:p>
            <a:r>
              <a:rPr lang="en-GB" sz="5400" dirty="0">
                <a:solidFill>
                  <a:schemeClr val="tx1"/>
                </a:solidFill>
                <a:sym typeface="Helvetica Neue"/>
              </a:rPr>
              <a:t>	U.S.A is a north American country.</a:t>
            </a:r>
          </a:p>
        </p:txBody>
      </p:sp>
      <p:sp>
        <p:nvSpPr>
          <p:cNvPr id="6" name="خوارزميات التصنيف (k-nearest neighbors algorithm (KNN))">
            <a:extLst>
              <a:ext uri="{FF2B5EF4-FFF2-40B4-BE49-F238E27FC236}">
                <a16:creationId xmlns:a16="http://schemas.microsoft.com/office/drawing/2014/main" id="{CB771A3D-0AAE-CFDA-9442-7BE67F423D35}"/>
              </a:ext>
            </a:extLst>
          </p:cNvPr>
          <p:cNvSpPr txBox="1"/>
          <p:nvPr/>
        </p:nvSpPr>
        <p:spPr>
          <a:xfrm>
            <a:off x="1206500" y="15938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 Sentence Segmentation</a:t>
            </a:r>
          </a:p>
        </p:txBody>
      </p:sp>
    </p:spTree>
    <p:extLst>
      <p:ext uri="{BB962C8B-B14F-4D97-AF65-F5344CB8AC3E}">
        <p14:creationId xmlns:p14="http://schemas.microsoft.com/office/powerpoint/2010/main" val="31895368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4" name="TextBox 3">
            <a:extLst>
              <a:ext uri="{FF2B5EF4-FFF2-40B4-BE49-F238E27FC236}">
                <a16:creationId xmlns:a16="http://schemas.microsoft.com/office/drawing/2014/main" id="{AB1E4216-974E-7876-BD68-F08711C94547}"/>
              </a:ext>
            </a:extLst>
          </p:cNvPr>
          <p:cNvSpPr txBox="1"/>
          <p:nvPr/>
        </p:nvSpPr>
        <p:spPr>
          <a:xfrm>
            <a:off x="1406769" y="2142187"/>
            <a:ext cx="21770731" cy="2321169"/>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sz="5400" dirty="0">
                <a:solidFill>
                  <a:schemeClr val="tx1"/>
                </a:solidFill>
                <a:sym typeface="Helvetica Neue"/>
              </a:rPr>
              <a:t>Example in Python using NLTK</a:t>
            </a:r>
          </a:p>
          <a:p>
            <a:endParaRPr lang="en-GB" sz="5400" dirty="0">
              <a:solidFill>
                <a:schemeClr val="tx1"/>
              </a:solidFill>
              <a:sym typeface="Helvetica Neue"/>
            </a:endParaRPr>
          </a:p>
        </p:txBody>
      </p:sp>
      <p:sp>
        <p:nvSpPr>
          <p:cNvPr id="6" name="خوارزميات التصنيف (k-nearest neighbors algorithm (KNN))">
            <a:extLst>
              <a:ext uri="{FF2B5EF4-FFF2-40B4-BE49-F238E27FC236}">
                <a16:creationId xmlns:a16="http://schemas.microsoft.com/office/drawing/2014/main" id="{CB771A3D-0AAE-CFDA-9442-7BE67F423D35}"/>
              </a:ext>
            </a:extLst>
          </p:cNvPr>
          <p:cNvSpPr txBox="1"/>
          <p:nvPr/>
        </p:nvSpPr>
        <p:spPr>
          <a:xfrm>
            <a:off x="1006231" y="7016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 Sentence Segmentation</a:t>
            </a:r>
          </a:p>
        </p:txBody>
      </p:sp>
      <p:pic>
        <p:nvPicPr>
          <p:cNvPr id="3" name="صورة 2">
            <a:extLst>
              <a:ext uri="{FF2B5EF4-FFF2-40B4-BE49-F238E27FC236}">
                <a16:creationId xmlns:a16="http://schemas.microsoft.com/office/drawing/2014/main" id="{1B2C8B84-4ECC-A0BC-DD34-CF554659C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69" y="3914775"/>
            <a:ext cx="21570462" cy="8207375"/>
          </a:xfrm>
          <a:prstGeom prst="rect">
            <a:avLst/>
          </a:prstGeom>
        </p:spPr>
      </p:pic>
    </p:spTree>
    <p:extLst>
      <p:ext uri="{BB962C8B-B14F-4D97-AF65-F5344CB8AC3E}">
        <p14:creationId xmlns:p14="http://schemas.microsoft.com/office/powerpoint/2010/main" val="277819558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499" y="9302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Stemming</a:t>
            </a:r>
            <a:endParaRPr lang="en-GB" dirty="0">
              <a:effectLst/>
            </a:endParaRPr>
          </a:p>
        </p:txBody>
      </p:sp>
      <p:sp>
        <p:nvSpPr>
          <p:cNvPr id="2" name="TextBox 1">
            <a:extLst>
              <a:ext uri="{FF2B5EF4-FFF2-40B4-BE49-F238E27FC236}">
                <a16:creationId xmlns:a16="http://schemas.microsoft.com/office/drawing/2014/main" id="{8365198A-4DA5-B4F7-60DE-B31F701D01AB}"/>
              </a:ext>
            </a:extLst>
          </p:cNvPr>
          <p:cNvSpPr txBox="1"/>
          <p:nvPr/>
        </p:nvSpPr>
        <p:spPr>
          <a:xfrm>
            <a:off x="3546231" y="2953483"/>
            <a:ext cx="16916400" cy="2198461"/>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Times" pitchFamily="2" charset="0"/>
              </a:defRPr>
            </a:lvl1pPr>
          </a:lstStyle>
          <a:p>
            <a:pPr>
              <a:lnSpc>
                <a:spcPct val="150000"/>
              </a:lnSpc>
            </a:pPr>
            <a:r>
              <a:rPr lang="en-GB" sz="5400" dirty="0">
                <a:solidFill>
                  <a:schemeClr val="tx1"/>
                </a:solidFill>
                <a:latin typeface="Helvetica" pitchFamily="2" charset="0"/>
              </a:rPr>
              <a:t>Is the process that used to remove suffixes from words to get their root form.</a:t>
            </a:r>
          </a:p>
        </p:txBody>
      </p:sp>
      <p:pic>
        <p:nvPicPr>
          <p:cNvPr id="4" name="صورة 3" descr="صورة تحتوي على نص, لقطة شاشة, الخط, خط&#10;&#10;تم إنشاء الوصف تلقائياً">
            <a:extLst>
              <a:ext uri="{FF2B5EF4-FFF2-40B4-BE49-F238E27FC236}">
                <a16:creationId xmlns:a16="http://schemas.microsoft.com/office/drawing/2014/main" id="{0F77F126-B110-FA8C-9046-281E45158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137" y="5814646"/>
            <a:ext cx="7631723" cy="5955323"/>
          </a:xfrm>
          <a:prstGeom prst="rect">
            <a:avLst/>
          </a:prstGeom>
        </p:spPr>
      </p:pic>
    </p:spTree>
    <p:extLst>
      <p:ext uri="{BB962C8B-B14F-4D97-AF65-F5344CB8AC3E}">
        <p14:creationId xmlns:p14="http://schemas.microsoft.com/office/powerpoint/2010/main" val="217683852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11588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Lemmatization</a:t>
            </a:r>
            <a:endParaRPr lang="en-GB" dirty="0">
              <a:effectLst/>
            </a:endParaRPr>
          </a:p>
        </p:txBody>
      </p:sp>
      <p:sp>
        <p:nvSpPr>
          <p:cNvPr id="2" name="TextBox 1">
            <a:extLst>
              <a:ext uri="{FF2B5EF4-FFF2-40B4-BE49-F238E27FC236}">
                <a16:creationId xmlns:a16="http://schemas.microsoft.com/office/drawing/2014/main" id="{8365198A-4DA5-B4F7-60DE-B31F701D01AB}"/>
              </a:ext>
            </a:extLst>
          </p:cNvPr>
          <p:cNvSpPr txBox="1"/>
          <p:nvPr/>
        </p:nvSpPr>
        <p:spPr>
          <a:xfrm>
            <a:off x="1206500" y="4232882"/>
            <a:ext cx="22263100" cy="2191246"/>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Times" pitchFamily="2" charset="0"/>
              </a:defRPr>
            </a:lvl1pPr>
          </a:lstStyle>
          <a:p>
            <a:pPr>
              <a:lnSpc>
                <a:spcPct val="150000"/>
              </a:lnSpc>
            </a:pPr>
            <a:r>
              <a:rPr lang="en-GB" sz="5400" dirty="0">
                <a:solidFill>
                  <a:schemeClr val="tx1"/>
                </a:solidFill>
                <a:latin typeface="Helvetica" pitchFamily="2" charset="0"/>
              </a:rPr>
              <a:t>More complicated than stemming, it reduces words to their base. It is makes sense in the language. To solve this situation, lemmatization requires linguistic resources (dictionaries) and part of speech taggers.</a:t>
            </a:r>
          </a:p>
        </p:txBody>
      </p:sp>
      <p:pic>
        <p:nvPicPr>
          <p:cNvPr id="4" name="صورة 3" descr="صورة تحتوي على نص, خط, رسم بياني, الخط&#10;&#10;تم إنشاء الوصف تلقائياً">
            <a:extLst>
              <a:ext uri="{FF2B5EF4-FFF2-40B4-BE49-F238E27FC236}">
                <a16:creationId xmlns:a16="http://schemas.microsoft.com/office/drawing/2014/main" id="{83737389-4B23-3BEA-98AF-14AF9C6AF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959" y="6847245"/>
            <a:ext cx="8188081" cy="5029199"/>
          </a:xfrm>
          <a:prstGeom prst="rect">
            <a:avLst/>
          </a:prstGeom>
        </p:spPr>
      </p:pic>
    </p:spTree>
    <p:extLst>
      <p:ext uri="{BB962C8B-B14F-4D97-AF65-F5344CB8AC3E}">
        <p14:creationId xmlns:p14="http://schemas.microsoft.com/office/powerpoint/2010/main" val="40017439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r>
              <a:rPr lang="en-GB" sz="7000" dirty="0">
                <a:solidFill>
                  <a:srgbClr val="5D4FD6"/>
                </a:solidFill>
                <a:latin typeface="Helvetica" pitchFamily="2" charset="0"/>
              </a:rPr>
              <a:t>Text Data</a:t>
            </a:r>
          </a:p>
        </p:txBody>
      </p:sp>
      <p:sp>
        <p:nvSpPr>
          <p:cNvPr id="2" name="TextBox 1">
            <a:extLst>
              <a:ext uri="{FF2B5EF4-FFF2-40B4-BE49-F238E27FC236}">
                <a16:creationId xmlns:a16="http://schemas.microsoft.com/office/drawing/2014/main" id="{36971899-E55C-A86A-B172-C157CCF4C068}"/>
              </a:ext>
            </a:extLst>
          </p:cNvPr>
          <p:cNvSpPr txBox="1"/>
          <p:nvPr/>
        </p:nvSpPr>
        <p:spPr>
          <a:xfrm>
            <a:off x="1344613" y="3200400"/>
            <a:ext cx="19431000" cy="7484836"/>
          </a:xfrm>
          <a:prstGeom prst="rect">
            <a:avLst/>
          </a:prstGeom>
          <a:ln w="12700">
            <a:miter lim="400000"/>
          </a:ln>
        </p:spPr>
        <p:txBody>
          <a:bodyPr lIns="50800" tIns="50800" rIns="50800" bIns="50800" anchor="b">
            <a:normAutofit fontScale="92500" lnSpcReduction="20000"/>
          </a:bodyPr>
          <a:lstStyle>
            <a:defPPr>
              <a:defRPr lang="en-SA"/>
            </a:defPPr>
            <a:lvl1pPr>
              <a:defRPr sz="7000">
                <a:solidFill>
                  <a:srgbClr val="5D4FD6"/>
                </a:solidFill>
                <a:latin typeface="Helvetica" pitchFamily="2" charset="0"/>
              </a:defRPr>
            </a:lvl1pPr>
          </a:lstStyle>
          <a:p>
            <a:r>
              <a:rPr lang="en-GB" sz="5400" dirty="0">
                <a:solidFill>
                  <a:schemeClr val="tx2"/>
                </a:solidFill>
                <a:sym typeface="Helvetica Neue"/>
              </a:rPr>
              <a:t>Unstructured data type that is formatted as text.</a:t>
            </a:r>
          </a:p>
          <a:p>
            <a:endParaRPr lang="en-GB" sz="5400" dirty="0">
              <a:solidFill>
                <a:schemeClr val="tx2"/>
              </a:solidFill>
              <a:sym typeface="Helvetica Neue"/>
            </a:endParaRPr>
          </a:p>
          <a:p>
            <a:r>
              <a:rPr lang="en-GB" sz="5400" dirty="0">
                <a:solidFill>
                  <a:schemeClr val="tx2"/>
                </a:solidFill>
                <a:sym typeface="Helvetica Neue"/>
              </a:rPr>
              <a:t>It is popular in the internet, so it is used in social media (tweets), Microsoft word documents, pdf documents, emails, web content, surveys and reviews, news and articles, etc. Almost everywhere.</a:t>
            </a:r>
          </a:p>
          <a:p>
            <a:endParaRPr lang="en-GB" sz="5400" dirty="0">
              <a:solidFill>
                <a:schemeClr val="tx2"/>
              </a:solidFill>
              <a:sym typeface="Helvetica Neue"/>
            </a:endParaRPr>
          </a:p>
          <a:p>
            <a:r>
              <a:rPr lang="en-GB" sz="5400" dirty="0">
                <a:solidFill>
                  <a:schemeClr val="tx2"/>
                </a:solidFill>
                <a:sym typeface="Helvetica Neue"/>
              </a:rPr>
              <a:t>As a data scientist, what can we do to prepare the textual data? So that we can make analysis and fed it into machine learning models to get more accurate predictions?</a:t>
            </a:r>
          </a:p>
          <a:p>
            <a:endParaRPr lang="en-GB" sz="5400" dirty="0">
              <a:solidFill>
                <a:schemeClr val="tx2"/>
              </a:solidFill>
              <a:sym typeface="Helvetica Neue"/>
            </a:endParaRPr>
          </a:p>
          <a:p>
            <a:r>
              <a:rPr lang="en-GB" sz="5400" dirty="0">
                <a:solidFill>
                  <a:schemeClr val="tx2"/>
                </a:solidFill>
                <a:sym typeface="Helvetica Neue"/>
              </a:rPr>
              <a:t>This is why we need Natural Language Processing (NLP).</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11588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Part of Speech (POS)</a:t>
            </a:r>
            <a:endParaRPr lang="en-GB" dirty="0">
              <a:effectLst/>
            </a:endParaRPr>
          </a:p>
        </p:txBody>
      </p:sp>
      <p:sp>
        <p:nvSpPr>
          <p:cNvPr id="2" name="TextBox 1">
            <a:extLst>
              <a:ext uri="{FF2B5EF4-FFF2-40B4-BE49-F238E27FC236}">
                <a16:creationId xmlns:a16="http://schemas.microsoft.com/office/drawing/2014/main" id="{8365198A-4DA5-B4F7-60DE-B31F701D01AB}"/>
              </a:ext>
            </a:extLst>
          </p:cNvPr>
          <p:cNvSpPr txBox="1"/>
          <p:nvPr/>
        </p:nvSpPr>
        <p:spPr>
          <a:xfrm>
            <a:off x="1206500" y="9648577"/>
            <a:ext cx="22263100" cy="2191246"/>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Times" pitchFamily="2" charset="0"/>
              </a:defRPr>
            </a:lvl1pPr>
          </a:lstStyle>
          <a:p>
            <a:pPr>
              <a:lnSpc>
                <a:spcPct val="150000"/>
              </a:lnSpc>
            </a:pPr>
            <a:r>
              <a:rPr lang="en-GB" sz="5400" dirty="0">
                <a:solidFill>
                  <a:schemeClr val="tx1"/>
                </a:solidFill>
                <a:latin typeface="Helvetica" pitchFamily="2" charset="0"/>
              </a:rPr>
              <a:t>Refers to the grammatical category or syntactic class that a word belongs to in a sentence (Noun, Verb, etc).</a:t>
            </a:r>
          </a:p>
          <a:p>
            <a:pPr>
              <a:lnSpc>
                <a:spcPct val="150000"/>
              </a:lnSpc>
            </a:pPr>
            <a:r>
              <a:rPr lang="en-GB" sz="5400" dirty="0">
                <a:solidFill>
                  <a:schemeClr val="tx1"/>
                </a:solidFill>
                <a:latin typeface="Helvetica" pitchFamily="2" charset="0"/>
              </a:rPr>
              <a:t>We use POS for not just lemmatization, also :-</a:t>
            </a:r>
          </a:p>
          <a:p>
            <a:pPr marL="914400" indent="-914400">
              <a:lnSpc>
                <a:spcPct val="150000"/>
              </a:lnSpc>
              <a:buAutoNum type="arabicPeriod"/>
            </a:pPr>
            <a:r>
              <a:rPr lang="en-GB" sz="5400" dirty="0">
                <a:solidFill>
                  <a:schemeClr val="tx1"/>
                </a:solidFill>
                <a:latin typeface="Helvetica" pitchFamily="2" charset="0"/>
              </a:rPr>
              <a:t>Named Entity Recognition.</a:t>
            </a:r>
          </a:p>
          <a:p>
            <a:pPr marL="914400" indent="-914400">
              <a:lnSpc>
                <a:spcPct val="150000"/>
              </a:lnSpc>
              <a:buAutoNum type="arabicPeriod"/>
            </a:pPr>
            <a:r>
              <a:rPr lang="en-GB" sz="5400" dirty="0">
                <a:solidFill>
                  <a:schemeClr val="tx1"/>
                </a:solidFill>
                <a:latin typeface="Helvetica" pitchFamily="2" charset="0"/>
              </a:rPr>
              <a:t>Machine Translation.</a:t>
            </a:r>
          </a:p>
          <a:p>
            <a:pPr marL="914400" indent="-914400">
              <a:lnSpc>
                <a:spcPct val="150000"/>
              </a:lnSpc>
              <a:buAutoNum type="arabicPeriod"/>
            </a:pPr>
            <a:r>
              <a:rPr lang="en-GB" sz="5400" dirty="0">
                <a:solidFill>
                  <a:schemeClr val="tx1"/>
                </a:solidFill>
                <a:latin typeface="Helvetica" pitchFamily="2" charset="0"/>
              </a:rPr>
              <a:t>Grammer Checking.</a:t>
            </a:r>
          </a:p>
          <a:p>
            <a:pPr marL="914400" indent="-914400">
              <a:lnSpc>
                <a:spcPct val="150000"/>
              </a:lnSpc>
              <a:buAutoNum type="arabicPeriod"/>
            </a:pPr>
            <a:r>
              <a:rPr lang="en-GB" sz="5400" dirty="0">
                <a:solidFill>
                  <a:schemeClr val="tx1"/>
                </a:solidFill>
                <a:latin typeface="Helvetica" pitchFamily="2" charset="0"/>
              </a:rPr>
              <a:t>Text Summarization.</a:t>
            </a:r>
          </a:p>
        </p:txBody>
      </p:sp>
    </p:spTree>
    <p:extLst>
      <p:ext uri="{BB962C8B-B14F-4D97-AF65-F5344CB8AC3E}">
        <p14:creationId xmlns:p14="http://schemas.microsoft.com/office/powerpoint/2010/main" val="40080486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1923132"/>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Stemming and Lemmatization</a:t>
            </a:r>
            <a:endParaRPr lang="en-GB" dirty="0">
              <a:effectLst/>
            </a:endParaRPr>
          </a:p>
        </p:txBody>
      </p:sp>
      <p:graphicFrame>
        <p:nvGraphicFramePr>
          <p:cNvPr id="3" name="جدول 3">
            <a:extLst>
              <a:ext uri="{FF2B5EF4-FFF2-40B4-BE49-F238E27FC236}">
                <a16:creationId xmlns:a16="http://schemas.microsoft.com/office/drawing/2014/main" id="{1540A721-9F90-3F15-5E39-B59EBBC7FA4A}"/>
              </a:ext>
            </a:extLst>
          </p:cNvPr>
          <p:cNvGraphicFramePr>
            <a:graphicFrameLocks noGrp="1"/>
          </p:cNvGraphicFramePr>
          <p:nvPr>
            <p:extLst>
              <p:ext uri="{D42A27DB-BD31-4B8C-83A1-F6EECF244321}">
                <p14:modId xmlns:p14="http://schemas.microsoft.com/office/powerpoint/2010/main" val="1909181336"/>
              </p:ext>
            </p:extLst>
          </p:nvPr>
        </p:nvGraphicFramePr>
        <p:xfrm>
          <a:off x="4063999" y="5745480"/>
          <a:ext cx="16256001" cy="3840480"/>
        </p:xfrm>
        <a:graphic>
          <a:graphicData uri="http://schemas.openxmlformats.org/drawingml/2006/table">
            <a:tbl>
              <a:tblPr rtl="1" firstRow="1" bandRow="1">
                <a:tableStyleId>{5940675A-B579-460E-94D1-54222C63F5DA}</a:tableStyleId>
              </a:tblPr>
              <a:tblGrid>
                <a:gridCol w="5418667">
                  <a:extLst>
                    <a:ext uri="{9D8B030D-6E8A-4147-A177-3AD203B41FA5}">
                      <a16:colId xmlns:a16="http://schemas.microsoft.com/office/drawing/2014/main" val="3270635237"/>
                    </a:ext>
                  </a:extLst>
                </a:gridCol>
                <a:gridCol w="5418667">
                  <a:extLst>
                    <a:ext uri="{9D8B030D-6E8A-4147-A177-3AD203B41FA5}">
                      <a16:colId xmlns:a16="http://schemas.microsoft.com/office/drawing/2014/main" val="3173575504"/>
                    </a:ext>
                  </a:extLst>
                </a:gridCol>
                <a:gridCol w="5418667">
                  <a:extLst>
                    <a:ext uri="{9D8B030D-6E8A-4147-A177-3AD203B41FA5}">
                      <a16:colId xmlns:a16="http://schemas.microsoft.com/office/drawing/2014/main" val="2368751031"/>
                    </a:ext>
                  </a:extLst>
                </a:gridCol>
              </a:tblGrid>
              <a:tr h="370840">
                <a:tc>
                  <a:txBody>
                    <a:bodyPr/>
                    <a:lstStyle/>
                    <a:p>
                      <a:pPr rtl="1"/>
                      <a:r>
                        <a:rPr lang="en-US" sz="3600" dirty="0"/>
                        <a:t>Lemmatization</a:t>
                      </a:r>
                      <a:endParaRPr lang="ar-SA" sz="3600" dirty="0"/>
                    </a:p>
                  </a:txBody>
                  <a:tcPr/>
                </a:tc>
                <a:tc>
                  <a:txBody>
                    <a:bodyPr/>
                    <a:lstStyle/>
                    <a:p>
                      <a:pPr rtl="1"/>
                      <a:r>
                        <a:rPr lang="en-US" sz="3600" dirty="0"/>
                        <a:t>Stemming</a:t>
                      </a:r>
                      <a:endParaRPr lang="ar-SA" sz="3600" dirty="0"/>
                    </a:p>
                  </a:txBody>
                  <a:tcPr/>
                </a:tc>
                <a:tc>
                  <a:txBody>
                    <a:bodyPr/>
                    <a:lstStyle/>
                    <a:p>
                      <a:pPr rtl="1"/>
                      <a:r>
                        <a:rPr lang="en-GB" sz="3600" dirty="0">
                          <a:solidFill>
                            <a:schemeClr val="tx1"/>
                          </a:solidFill>
                          <a:latin typeface="Helvetica" pitchFamily="2" charset="0"/>
                        </a:rPr>
                        <a:t>Word</a:t>
                      </a:r>
                      <a:endParaRPr lang="ar-SA" sz="3600" dirty="0"/>
                    </a:p>
                  </a:txBody>
                  <a:tcPr/>
                </a:tc>
                <a:extLst>
                  <a:ext uri="{0D108BD9-81ED-4DB2-BD59-A6C34878D82A}">
                    <a16:rowId xmlns:a16="http://schemas.microsoft.com/office/drawing/2014/main" val="3196690492"/>
                  </a:ext>
                </a:extLst>
              </a:tr>
              <a:tr h="370840">
                <a:tc>
                  <a:txBody>
                    <a:bodyPr/>
                    <a:lstStyle/>
                    <a:p>
                      <a:pPr rtl="1"/>
                      <a:r>
                        <a:rPr lang="en-US" sz="3600" dirty="0"/>
                        <a:t>Jump</a:t>
                      </a:r>
                      <a:endParaRPr lang="ar-SA" sz="3600" dirty="0"/>
                    </a:p>
                  </a:txBody>
                  <a:tcPr/>
                </a:tc>
                <a:tc>
                  <a:txBody>
                    <a:bodyPr/>
                    <a:lstStyle/>
                    <a:p>
                      <a:pPr rtl="1"/>
                      <a:r>
                        <a:rPr lang="en-US" sz="3600" dirty="0"/>
                        <a:t>Jump</a:t>
                      </a:r>
                      <a:endParaRPr lang="ar-SA" sz="3600" dirty="0"/>
                    </a:p>
                  </a:txBody>
                  <a:tcPr/>
                </a:tc>
                <a:tc>
                  <a:txBody>
                    <a:bodyPr/>
                    <a:lstStyle/>
                    <a:p>
                      <a:pPr rtl="1"/>
                      <a:r>
                        <a:rPr lang="en-US" sz="3600" dirty="0"/>
                        <a:t>Jumping</a:t>
                      </a:r>
                      <a:endParaRPr lang="ar-SA" sz="3600" dirty="0"/>
                    </a:p>
                  </a:txBody>
                  <a:tcPr/>
                </a:tc>
                <a:extLst>
                  <a:ext uri="{0D108BD9-81ED-4DB2-BD59-A6C34878D82A}">
                    <a16:rowId xmlns:a16="http://schemas.microsoft.com/office/drawing/2014/main" val="3633350393"/>
                  </a:ext>
                </a:extLst>
              </a:tr>
              <a:tr h="370840">
                <a:tc>
                  <a:txBody>
                    <a:bodyPr/>
                    <a:lstStyle/>
                    <a:p>
                      <a:pPr rtl="1"/>
                      <a:r>
                        <a:rPr lang="en-US" sz="3600" dirty="0"/>
                        <a:t>Fly</a:t>
                      </a:r>
                      <a:endParaRPr lang="ar-SA" sz="3600" dirty="0"/>
                    </a:p>
                  </a:txBody>
                  <a:tcPr/>
                </a:tc>
                <a:tc>
                  <a:txBody>
                    <a:bodyPr/>
                    <a:lstStyle/>
                    <a:p>
                      <a:pPr rtl="1"/>
                      <a:r>
                        <a:rPr lang="en-US" sz="3600" dirty="0" err="1"/>
                        <a:t>Fli</a:t>
                      </a:r>
                      <a:endParaRPr lang="ar-SA" sz="3600" dirty="0"/>
                    </a:p>
                  </a:txBody>
                  <a:tcPr/>
                </a:tc>
                <a:tc>
                  <a:txBody>
                    <a:bodyPr/>
                    <a:lstStyle/>
                    <a:p>
                      <a:pPr rtl="1"/>
                      <a:r>
                        <a:rPr lang="en-US" sz="3600" dirty="0"/>
                        <a:t>Flies</a:t>
                      </a:r>
                      <a:endParaRPr lang="ar-SA" sz="3600" dirty="0"/>
                    </a:p>
                  </a:txBody>
                  <a:tcPr/>
                </a:tc>
                <a:extLst>
                  <a:ext uri="{0D108BD9-81ED-4DB2-BD59-A6C34878D82A}">
                    <a16:rowId xmlns:a16="http://schemas.microsoft.com/office/drawing/2014/main" val="3689028440"/>
                  </a:ext>
                </a:extLst>
              </a:tr>
              <a:tr h="370840">
                <a:tc>
                  <a:txBody>
                    <a:bodyPr/>
                    <a:lstStyle/>
                    <a:p>
                      <a:pPr rtl="1"/>
                      <a:r>
                        <a:rPr lang="en-US" sz="3600" dirty="0"/>
                        <a:t>Information</a:t>
                      </a:r>
                      <a:endParaRPr lang="ar-SA" sz="3600" dirty="0"/>
                    </a:p>
                  </a:txBody>
                  <a:tcPr/>
                </a:tc>
                <a:tc>
                  <a:txBody>
                    <a:bodyPr/>
                    <a:lstStyle/>
                    <a:p>
                      <a:pPr rtl="1"/>
                      <a:r>
                        <a:rPr lang="en-US" sz="3600" dirty="0"/>
                        <a:t>Inform</a:t>
                      </a:r>
                      <a:endParaRPr lang="ar-SA" sz="3600" dirty="0"/>
                    </a:p>
                  </a:txBody>
                  <a:tcPr/>
                </a:tc>
                <a:tc>
                  <a:txBody>
                    <a:bodyPr/>
                    <a:lstStyle/>
                    <a:p>
                      <a:pPr rtl="1"/>
                      <a:r>
                        <a:rPr lang="en-US" sz="3600" dirty="0"/>
                        <a:t>Information</a:t>
                      </a:r>
                      <a:endParaRPr lang="ar-SA" sz="3600" dirty="0"/>
                    </a:p>
                  </a:txBody>
                  <a:tcPr/>
                </a:tc>
                <a:extLst>
                  <a:ext uri="{0D108BD9-81ED-4DB2-BD59-A6C34878D82A}">
                    <a16:rowId xmlns:a16="http://schemas.microsoft.com/office/drawing/2014/main" val="3104460071"/>
                  </a:ext>
                </a:extLst>
              </a:tr>
              <a:tr h="370840">
                <a:tc>
                  <a:txBody>
                    <a:bodyPr/>
                    <a:lstStyle/>
                    <a:p>
                      <a:pPr rtl="1"/>
                      <a:r>
                        <a:rPr lang="en-US" sz="3600" dirty="0"/>
                        <a:t>Run</a:t>
                      </a:r>
                      <a:endParaRPr lang="ar-SA" sz="3600" dirty="0"/>
                    </a:p>
                  </a:txBody>
                  <a:tcPr/>
                </a:tc>
                <a:tc>
                  <a:txBody>
                    <a:bodyPr/>
                    <a:lstStyle/>
                    <a:p>
                      <a:pPr rtl="1"/>
                      <a:r>
                        <a:rPr lang="en-US" sz="3600" dirty="0"/>
                        <a:t>Run</a:t>
                      </a:r>
                      <a:endParaRPr lang="ar-SA" sz="3600" dirty="0"/>
                    </a:p>
                  </a:txBody>
                  <a:tcPr/>
                </a:tc>
                <a:tc>
                  <a:txBody>
                    <a:bodyPr/>
                    <a:lstStyle/>
                    <a:p>
                      <a:pPr rtl="1"/>
                      <a:r>
                        <a:rPr lang="en-US" sz="3600" dirty="0"/>
                        <a:t>Running</a:t>
                      </a:r>
                      <a:endParaRPr lang="ar-SA" sz="3600" dirty="0"/>
                    </a:p>
                  </a:txBody>
                  <a:tcPr/>
                </a:tc>
                <a:extLst>
                  <a:ext uri="{0D108BD9-81ED-4DB2-BD59-A6C34878D82A}">
                    <a16:rowId xmlns:a16="http://schemas.microsoft.com/office/drawing/2014/main" val="3449448646"/>
                  </a:ext>
                </a:extLst>
              </a:tr>
              <a:tr h="370840">
                <a:tc>
                  <a:txBody>
                    <a:bodyPr/>
                    <a:lstStyle/>
                    <a:p>
                      <a:pPr rtl="1"/>
                      <a:r>
                        <a:rPr lang="en-US" sz="3600" dirty="0"/>
                        <a:t>Examination</a:t>
                      </a:r>
                      <a:endParaRPr lang="ar-SA" sz="3600" dirty="0"/>
                    </a:p>
                  </a:txBody>
                  <a:tcPr/>
                </a:tc>
                <a:tc>
                  <a:txBody>
                    <a:bodyPr/>
                    <a:lstStyle/>
                    <a:p>
                      <a:pPr rtl="1"/>
                      <a:r>
                        <a:rPr lang="en-US" sz="3600" dirty="0" err="1"/>
                        <a:t>Examin</a:t>
                      </a:r>
                      <a:endParaRPr lang="ar-SA" sz="3600" dirty="0"/>
                    </a:p>
                  </a:txBody>
                  <a:tcPr/>
                </a:tc>
                <a:tc>
                  <a:txBody>
                    <a:bodyPr/>
                    <a:lstStyle/>
                    <a:p>
                      <a:pPr rtl="1"/>
                      <a:r>
                        <a:rPr lang="en-US" sz="3600" dirty="0"/>
                        <a:t>Examination</a:t>
                      </a:r>
                      <a:endParaRPr lang="ar-SA" sz="3600" dirty="0"/>
                    </a:p>
                  </a:txBody>
                  <a:tcPr/>
                </a:tc>
                <a:extLst>
                  <a:ext uri="{0D108BD9-81ED-4DB2-BD59-A6C34878D82A}">
                    <a16:rowId xmlns:a16="http://schemas.microsoft.com/office/drawing/2014/main" val="4278520292"/>
                  </a:ext>
                </a:extLst>
              </a:tr>
            </a:tbl>
          </a:graphicData>
        </a:graphic>
      </p:graphicFrame>
    </p:spTree>
    <p:extLst>
      <p:ext uri="{BB962C8B-B14F-4D97-AF65-F5344CB8AC3E}">
        <p14:creationId xmlns:p14="http://schemas.microsoft.com/office/powerpoint/2010/main" val="242478668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9302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Stemming</a:t>
            </a:r>
            <a:endParaRPr lang="en-GB" dirty="0">
              <a:effectLst/>
            </a:endParaRPr>
          </a:p>
        </p:txBody>
      </p:sp>
      <p:sp>
        <p:nvSpPr>
          <p:cNvPr id="2" name="TextBox 1">
            <a:extLst>
              <a:ext uri="{FF2B5EF4-FFF2-40B4-BE49-F238E27FC236}">
                <a16:creationId xmlns:a16="http://schemas.microsoft.com/office/drawing/2014/main" id="{21665717-DE86-B151-68A7-09806EDCEBC2}"/>
              </a:ext>
            </a:extLst>
          </p:cNvPr>
          <p:cNvSpPr txBox="1"/>
          <p:nvPr/>
        </p:nvSpPr>
        <p:spPr>
          <a:xfrm>
            <a:off x="2311400" y="9930904"/>
            <a:ext cx="16916400" cy="2191246"/>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Times" pitchFamily="2" charset="0"/>
              </a:defRPr>
            </a:lvl1pPr>
          </a:lstStyle>
          <a:p>
            <a:pPr>
              <a:lnSpc>
                <a:spcPct val="150000"/>
              </a:lnSpc>
            </a:pPr>
            <a:r>
              <a:rPr lang="en-GB" sz="5000" dirty="0">
                <a:solidFill>
                  <a:schemeClr val="tx1"/>
                </a:solidFill>
                <a:latin typeface="Helvetica" pitchFamily="2" charset="0"/>
              </a:rPr>
              <a:t>Advantages of Stemming :-</a:t>
            </a:r>
          </a:p>
          <a:p>
            <a:pPr marL="914400" indent="-914400">
              <a:lnSpc>
                <a:spcPct val="150000"/>
              </a:lnSpc>
              <a:buAutoNum type="arabicPeriod"/>
            </a:pPr>
            <a:r>
              <a:rPr lang="en-GB" sz="5000" dirty="0">
                <a:solidFill>
                  <a:schemeClr val="tx1"/>
                </a:solidFill>
                <a:latin typeface="Helvetica" pitchFamily="2" charset="0"/>
              </a:rPr>
              <a:t>Speed</a:t>
            </a:r>
          </a:p>
          <a:p>
            <a:pPr marL="914400" indent="-914400">
              <a:lnSpc>
                <a:spcPct val="150000"/>
              </a:lnSpc>
              <a:buAutoNum type="arabicPeriod"/>
            </a:pPr>
            <a:r>
              <a:rPr lang="en-GB" sz="5000" dirty="0">
                <a:solidFill>
                  <a:schemeClr val="tx1"/>
                </a:solidFill>
                <a:latin typeface="Helvetica" pitchFamily="2" charset="0"/>
              </a:rPr>
              <a:t>Simple</a:t>
            </a:r>
          </a:p>
          <a:p>
            <a:pPr>
              <a:lnSpc>
                <a:spcPct val="150000"/>
              </a:lnSpc>
            </a:pPr>
            <a:r>
              <a:rPr lang="en-GB" sz="5000" dirty="0">
                <a:solidFill>
                  <a:schemeClr val="tx1"/>
                </a:solidFill>
                <a:latin typeface="Helvetica" pitchFamily="2" charset="0"/>
              </a:rPr>
              <a:t>Disadvantages of Stemming :-</a:t>
            </a:r>
          </a:p>
          <a:p>
            <a:pPr marL="914400" indent="-914400">
              <a:lnSpc>
                <a:spcPct val="150000"/>
              </a:lnSpc>
              <a:buAutoNum type="arabicPeriod"/>
            </a:pPr>
            <a:r>
              <a:rPr lang="en-GB" sz="5000" dirty="0">
                <a:solidFill>
                  <a:schemeClr val="tx1"/>
                </a:solidFill>
                <a:latin typeface="Helvetica" pitchFamily="2" charset="0"/>
              </a:rPr>
              <a:t>Loss of meaning</a:t>
            </a:r>
          </a:p>
          <a:p>
            <a:pPr marL="914400" indent="-914400">
              <a:lnSpc>
                <a:spcPct val="150000"/>
              </a:lnSpc>
              <a:buAutoNum type="arabicPeriod"/>
            </a:pPr>
            <a:r>
              <a:rPr lang="en-GB" sz="5000" dirty="0">
                <a:solidFill>
                  <a:schemeClr val="tx1"/>
                </a:solidFill>
                <a:latin typeface="Helvetica" pitchFamily="2" charset="0"/>
              </a:rPr>
              <a:t>Over stemming and Under stemming</a:t>
            </a:r>
          </a:p>
          <a:p>
            <a:pPr>
              <a:lnSpc>
                <a:spcPct val="150000"/>
              </a:lnSpc>
            </a:pPr>
            <a:r>
              <a:rPr lang="en-GB" sz="5000" dirty="0">
                <a:solidFill>
                  <a:schemeClr val="tx1"/>
                </a:solidFill>
                <a:latin typeface="Helvetica" pitchFamily="2" charset="0"/>
              </a:rPr>
              <a:t>     May reduce the words too much, or may not</a:t>
            </a:r>
          </a:p>
          <a:p>
            <a:pPr>
              <a:lnSpc>
                <a:spcPct val="150000"/>
              </a:lnSpc>
            </a:pPr>
            <a:r>
              <a:rPr lang="en-GB" sz="5000" dirty="0">
                <a:solidFill>
                  <a:schemeClr val="tx1"/>
                </a:solidFill>
                <a:latin typeface="Helvetica" pitchFamily="2" charset="0"/>
              </a:rPr>
              <a:t>     reducing words enough.</a:t>
            </a:r>
          </a:p>
        </p:txBody>
      </p:sp>
    </p:spTree>
    <p:extLst>
      <p:ext uri="{BB962C8B-B14F-4D97-AF65-F5344CB8AC3E}">
        <p14:creationId xmlns:p14="http://schemas.microsoft.com/office/powerpoint/2010/main" val="418556142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9302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Lemmatization</a:t>
            </a:r>
            <a:endParaRPr lang="en-GB" dirty="0">
              <a:effectLst/>
            </a:endParaRPr>
          </a:p>
        </p:txBody>
      </p:sp>
      <p:sp>
        <p:nvSpPr>
          <p:cNvPr id="2" name="TextBox 1">
            <a:extLst>
              <a:ext uri="{FF2B5EF4-FFF2-40B4-BE49-F238E27FC236}">
                <a16:creationId xmlns:a16="http://schemas.microsoft.com/office/drawing/2014/main" id="{21665717-DE86-B151-68A7-09806EDCEBC2}"/>
              </a:ext>
            </a:extLst>
          </p:cNvPr>
          <p:cNvSpPr txBox="1"/>
          <p:nvPr/>
        </p:nvSpPr>
        <p:spPr>
          <a:xfrm>
            <a:off x="2311400" y="8552954"/>
            <a:ext cx="16916400" cy="2191246"/>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Times" pitchFamily="2" charset="0"/>
              </a:defRPr>
            </a:lvl1pPr>
          </a:lstStyle>
          <a:p>
            <a:pPr>
              <a:lnSpc>
                <a:spcPct val="150000"/>
              </a:lnSpc>
            </a:pPr>
            <a:r>
              <a:rPr lang="en-GB" sz="5000" dirty="0">
                <a:solidFill>
                  <a:schemeClr val="tx1"/>
                </a:solidFill>
                <a:latin typeface="Helvetica" pitchFamily="2" charset="0"/>
              </a:rPr>
              <a:t>Advantages of Lemmatization :-</a:t>
            </a:r>
          </a:p>
          <a:p>
            <a:pPr marL="914400" indent="-914400">
              <a:lnSpc>
                <a:spcPct val="150000"/>
              </a:lnSpc>
              <a:buAutoNum type="arabicPeriod"/>
            </a:pPr>
            <a:r>
              <a:rPr lang="en-GB" sz="5000" dirty="0">
                <a:solidFill>
                  <a:schemeClr val="tx1"/>
                </a:solidFill>
                <a:latin typeface="Helvetica" pitchFamily="2" charset="0"/>
              </a:rPr>
              <a:t>Linguistic accuracy</a:t>
            </a:r>
          </a:p>
          <a:p>
            <a:pPr>
              <a:lnSpc>
                <a:spcPct val="150000"/>
              </a:lnSpc>
            </a:pPr>
            <a:r>
              <a:rPr lang="en-GB" sz="5000" dirty="0">
                <a:solidFill>
                  <a:schemeClr val="tx1"/>
                </a:solidFill>
                <a:latin typeface="Helvetica" pitchFamily="2" charset="0"/>
              </a:rPr>
              <a:t>Disadvantages of Lemmatization :-</a:t>
            </a:r>
          </a:p>
          <a:p>
            <a:pPr marL="914400" indent="-914400">
              <a:lnSpc>
                <a:spcPct val="150000"/>
              </a:lnSpc>
              <a:buAutoNum type="arabicPeriod"/>
            </a:pPr>
            <a:r>
              <a:rPr lang="en-GB" sz="5000" dirty="0">
                <a:solidFill>
                  <a:schemeClr val="tx1"/>
                </a:solidFill>
                <a:latin typeface="Helvetica" pitchFamily="2" charset="0"/>
              </a:rPr>
              <a:t>More complex than stemming</a:t>
            </a:r>
          </a:p>
          <a:p>
            <a:pPr marL="914400" indent="-914400">
              <a:lnSpc>
                <a:spcPct val="150000"/>
              </a:lnSpc>
              <a:buAutoNum type="arabicPeriod"/>
            </a:pPr>
            <a:r>
              <a:rPr lang="en-US" sz="5000" dirty="0">
                <a:solidFill>
                  <a:schemeClr val="tx1"/>
                </a:solidFill>
                <a:latin typeface="Helvetica" pitchFamily="2" charset="0"/>
              </a:rPr>
              <a:t>Almost all cases, lemmatization requires external dataset</a:t>
            </a:r>
          </a:p>
        </p:txBody>
      </p:sp>
    </p:spTree>
    <p:extLst>
      <p:ext uri="{BB962C8B-B14F-4D97-AF65-F5344CB8AC3E}">
        <p14:creationId xmlns:p14="http://schemas.microsoft.com/office/powerpoint/2010/main" val="246928402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9302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Stemming and Lemmatization</a:t>
            </a:r>
            <a:endParaRPr lang="en-GB" dirty="0">
              <a:effectLst/>
            </a:endParaRPr>
          </a:p>
        </p:txBody>
      </p:sp>
      <p:pic>
        <p:nvPicPr>
          <p:cNvPr id="4" name="صورة 3">
            <a:extLst>
              <a:ext uri="{FF2B5EF4-FFF2-40B4-BE49-F238E27FC236}">
                <a16:creationId xmlns:a16="http://schemas.microsoft.com/office/drawing/2014/main" id="{C501B825-4D2E-C36E-49A3-382D42716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2971801"/>
            <a:ext cx="21717000" cy="9150350"/>
          </a:xfrm>
          <a:prstGeom prst="rect">
            <a:avLst/>
          </a:prstGeom>
        </p:spPr>
      </p:pic>
    </p:spTree>
    <p:extLst>
      <p:ext uri="{BB962C8B-B14F-4D97-AF65-F5344CB8AC3E}">
        <p14:creationId xmlns:p14="http://schemas.microsoft.com/office/powerpoint/2010/main" val="371206771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15938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effectLst/>
                <a:latin typeface="Helvetica" pitchFamily="2" charset="0"/>
              </a:defRPr>
            </a:lvl1pPr>
          </a:lstStyle>
          <a:p>
            <a:r>
              <a:rPr lang="en-GB" dirty="0"/>
              <a:t>Remove Stop Words and Punctuation Marks.</a:t>
            </a:r>
          </a:p>
        </p:txBody>
      </p:sp>
      <p:sp>
        <p:nvSpPr>
          <p:cNvPr id="2" name="TextBox 1">
            <a:extLst>
              <a:ext uri="{FF2B5EF4-FFF2-40B4-BE49-F238E27FC236}">
                <a16:creationId xmlns:a16="http://schemas.microsoft.com/office/drawing/2014/main" id="{EDCF49A3-E635-AF84-B0F9-010D37B2AD82}"/>
              </a:ext>
            </a:extLst>
          </p:cNvPr>
          <p:cNvSpPr txBox="1"/>
          <p:nvPr/>
        </p:nvSpPr>
        <p:spPr>
          <a:xfrm>
            <a:off x="1206500" y="2730208"/>
            <a:ext cx="19838504" cy="5088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2438338" rtl="0" fontAlgn="auto" latinLnBrk="0" hangingPunct="0">
              <a:lnSpc>
                <a:spcPct val="100000"/>
              </a:lnSpc>
              <a:spcBef>
                <a:spcPts val="0"/>
              </a:spcBef>
              <a:spcAft>
                <a:spcPts val="0"/>
              </a:spcAft>
              <a:buClrTx/>
              <a:buSzTx/>
              <a:buFontTx/>
              <a:buNone/>
              <a:tabLst/>
            </a:pPr>
            <a:endParaRPr kumimoji="0" lang="en-GB" sz="5400" b="0" i="0" u="none" strike="noStrike" cap="none" spc="0" normalizeH="0" baseline="0" dirty="0">
              <a:ln>
                <a:noFill/>
              </a:ln>
              <a:solidFill>
                <a:srgbClr val="5E5E5E"/>
              </a:solidFill>
              <a:effectLst/>
              <a:uFillTx/>
              <a:latin typeface="+mn-lt"/>
              <a:ea typeface="+mn-ea"/>
              <a:cs typeface="+mn-cs"/>
              <a:sym typeface="Helvetica Neue"/>
            </a:endParaRPr>
          </a:p>
          <a:p>
            <a:pPr marL="0" marR="0" indent="0" defTabSz="2438338" rtl="0" fontAlgn="auto" latinLnBrk="0" hangingPunct="0">
              <a:lnSpc>
                <a:spcPct val="100000"/>
              </a:lnSpc>
              <a:spcBef>
                <a:spcPts val="0"/>
              </a:spcBef>
              <a:spcAft>
                <a:spcPts val="0"/>
              </a:spcAft>
              <a:buClrTx/>
              <a:buSzTx/>
              <a:buFontTx/>
              <a:buNone/>
              <a:tabLst/>
            </a:pPr>
            <a:r>
              <a:rPr kumimoji="0" lang="en-GB" sz="5400" b="0" i="0" u="none" strike="noStrike" cap="none" spc="0" normalizeH="0" baseline="0" dirty="0">
                <a:ln>
                  <a:noFill/>
                </a:ln>
                <a:solidFill>
                  <a:srgbClr val="5E5E5E"/>
                </a:solidFill>
                <a:effectLst/>
                <a:uFillTx/>
                <a:latin typeface="+mn-lt"/>
                <a:ea typeface="+mn-ea"/>
                <a:cs typeface="+mn-cs"/>
                <a:sym typeface="Helvetica Neue"/>
              </a:rPr>
              <a:t>The process of removing stop words and punctuation marks from a given text.</a:t>
            </a:r>
          </a:p>
          <a:p>
            <a:pPr marL="0" marR="0" indent="0" defTabSz="2438338" rtl="0" fontAlgn="auto" latinLnBrk="0" hangingPunct="0">
              <a:lnSpc>
                <a:spcPct val="100000"/>
              </a:lnSpc>
              <a:spcBef>
                <a:spcPts val="0"/>
              </a:spcBef>
              <a:spcAft>
                <a:spcPts val="0"/>
              </a:spcAft>
              <a:buClrTx/>
              <a:buSzTx/>
              <a:buFontTx/>
              <a:buNone/>
              <a:tabLst/>
            </a:pPr>
            <a:r>
              <a:rPr lang="en-GB" sz="5400" dirty="0">
                <a:latin typeface="+mn-lt"/>
                <a:ea typeface="+mn-ea"/>
                <a:cs typeface="+mn-cs"/>
                <a:sym typeface="Helvetica Neue"/>
              </a:rPr>
              <a:t>Stop words are the most common words in a language that are to be filtered out before processing the text data.</a:t>
            </a:r>
          </a:p>
          <a:p>
            <a:pPr marL="0" marR="0" indent="0" defTabSz="2438338" rtl="0" fontAlgn="auto" latinLnBrk="0" hangingPunct="0">
              <a:lnSpc>
                <a:spcPct val="100000"/>
              </a:lnSpc>
              <a:spcBef>
                <a:spcPts val="0"/>
              </a:spcBef>
              <a:spcAft>
                <a:spcPts val="0"/>
              </a:spcAft>
              <a:buClrTx/>
              <a:buSzTx/>
              <a:buFontTx/>
              <a:buNone/>
              <a:tabLst/>
            </a:pPr>
            <a:endParaRPr lang="en-GB" sz="5400" dirty="0">
              <a:latin typeface="+mn-lt"/>
              <a:ea typeface="+mn-ea"/>
              <a:cs typeface="+mn-cs"/>
              <a:sym typeface="Helvetica Neue"/>
            </a:endParaRPr>
          </a:p>
        </p:txBody>
      </p:sp>
    </p:spTree>
    <p:extLst>
      <p:ext uri="{BB962C8B-B14F-4D97-AF65-F5344CB8AC3E}">
        <p14:creationId xmlns:p14="http://schemas.microsoft.com/office/powerpoint/2010/main" val="5649359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15938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effectLst/>
                <a:latin typeface="Helvetica" pitchFamily="2" charset="0"/>
              </a:defRPr>
            </a:lvl1pPr>
          </a:lstStyle>
          <a:p>
            <a:r>
              <a:rPr lang="en-GB" dirty="0"/>
              <a:t>Remove Stop Words.</a:t>
            </a:r>
          </a:p>
        </p:txBody>
      </p:sp>
      <p:sp>
        <p:nvSpPr>
          <p:cNvPr id="2" name="TextBox 1">
            <a:extLst>
              <a:ext uri="{FF2B5EF4-FFF2-40B4-BE49-F238E27FC236}">
                <a16:creationId xmlns:a16="http://schemas.microsoft.com/office/drawing/2014/main" id="{EDCF49A3-E635-AF84-B0F9-010D37B2AD82}"/>
              </a:ext>
            </a:extLst>
          </p:cNvPr>
          <p:cNvSpPr txBox="1"/>
          <p:nvPr/>
        </p:nvSpPr>
        <p:spPr>
          <a:xfrm>
            <a:off x="1206500" y="3589808"/>
            <a:ext cx="19838504"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GB" sz="5400" b="0" i="0" u="none" strike="noStrike" cap="none" spc="0" normalizeH="0" baseline="0" dirty="0">
                <a:ln>
                  <a:noFill/>
                </a:ln>
                <a:solidFill>
                  <a:srgbClr val="5E5E5E"/>
                </a:solidFill>
                <a:effectLst/>
                <a:uFillTx/>
                <a:latin typeface="+mn-lt"/>
                <a:ea typeface="+mn-ea"/>
                <a:cs typeface="+mn-cs"/>
                <a:sym typeface="Helvetica Neue"/>
              </a:rPr>
              <a:t>Example in Python using NLTK</a:t>
            </a:r>
          </a:p>
        </p:txBody>
      </p:sp>
      <p:pic>
        <p:nvPicPr>
          <p:cNvPr id="4" name="صورة 3">
            <a:extLst>
              <a:ext uri="{FF2B5EF4-FFF2-40B4-BE49-F238E27FC236}">
                <a16:creationId xmlns:a16="http://schemas.microsoft.com/office/drawing/2014/main" id="{FDE21718-FD1E-1BF5-0B39-926CE8B52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0" y="4756151"/>
            <a:ext cx="21971000" cy="7366000"/>
          </a:xfrm>
          <a:prstGeom prst="rect">
            <a:avLst/>
          </a:prstGeom>
        </p:spPr>
      </p:pic>
    </p:spTree>
    <p:extLst>
      <p:ext uri="{BB962C8B-B14F-4D97-AF65-F5344CB8AC3E}">
        <p14:creationId xmlns:p14="http://schemas.microsoft.com/office/powerpoint/2010/main" val="328513864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15938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effectLst/>
                <a:latin typeface="Helvetica" pitchFamily="2" charset="0"/>
              </a:defRPr>
            </a:lvl1pPr>
          </a:lstStyle>
          <a:p>
            <a:r>
              <a:rPr lang="en-GB" dirty="0"/>
              <a:t>Remove Punctuation Marks.</a:t>
            </a:r>
          </a:p>
        </p:txBody>
      </p:sp>
      <p:sp>
        <p:nvSpPr>
          <p:cNvPr id="2" name="TextBox 1">
            <a:extLst>
              <a:ext uri="{FF2B5EF4-FFF2-40B4-BE49-F238E27FC236}">
                <a16:creationId xmlns:a16="http://schemas.microsoft.com/office/drawing/2014/main" id="{EDCF49A3-E635-AF84-B0F9-010D37B2AD82}"/>
              </a:ext>
            </a:extLst>
          </p:cNvPr>
          <p:cNvSpPr txBox="1"/>
          <p:nvPr/>
        </p:nvSpPr>
        <p:spPr>
          <a:xfrm>
            <a:off x="1206500" y="3589808"/>
            <a:ext cx="19838504"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2438338" rtl="0" fontAlgn="auto" latinLnBrk="0" hangingPunct="0">
              <a:lnSpc>
                <a:spcPct val="100000"/>
              </a:lnSpc>
              <a:spcBef>
                <a:spcPts val="0"/>
              </a:spcBef>
              <a:spcAft>
                <a:spcPts val="0"/>
              </a:spcAft>
              <a:buClrTx/>
              <a:buSzTx/>
              <a:buFontTx/>
              <a:buNone/>
              <a:tabLst/>
            </a:pPr>
            <a:r>
              <a:rPr kumimoji="0" lang="en-GB" sz="5400" b="0" i="0" u="none" strike="noStrike" cap="none" spc="0" normalizeH="0" baseline="0" dirty="0">
                <a:ln>
                  <a:noFill/>
                </a:ln>
                <a:solidFill>
                  <a:srgbClr val="5E5E5E"/>
                </a:solidFill>
                <a:effectLst/>
                <a:uFillTx/>
                <a:latin typeface="+mn-lt"/>
                <a:ea typeface="+mn-ea"/>
                <a:cs typeface="+mn-cs"/>
                <a:sym typeface="Helvetica Neue"/>
              </a:rPr>
              <a:t>Example in Python</a:t>
            </a:r>
          </a:p>
        </p:txBody>
      </p:sp>
      <p:pic>
        <p:nvPicPr>
          <p:cNvPr id="4" name="صورة 3">
            <a:extLst>
              <a:ext uri="{FF2B5EF4-FFF2-40B4-BE49-F238E27FC236}">
                <a16:creationId xmlns:a16="http://schemas.microsoft.com/office/drawing/2014/main" id="{66954C56-16AD-E30A-08F2-469AFC1F3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0" y="4684206"/>
            <a:ext cx="21630054" cy="7437944"/>
          </a:xfrm>
          <a:prstGeom prst="rect">
            <a:avLst/>
          </a:prstGeom>
        </p:spPr>
      </p:pic>
    </p:spTree>
    <p:extLst>
      <p:ext uri="{BB962C8B-B14F-4D97-AF65-F5344CB8AC3E}">
        <p14:creationId xmlns:p14="http://schemas.microsoft.com/office/powerpoint/2010/main" val="273591806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5905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effectLst/>
                <a:latin typeface="Helvetica" pitchFamily="2" charset="0"/>
              </a:defRPr>
            </a:lvl1pPr>
          </a:lstStyle>
          <a:p>
            <a:r>
              <a:rPr lang="en-GB" dirty="0"/>
              <a:t>Putting all together</a:t>
            </a:r>
          </a:p>
        </p:txBody>
      </p:sp>
      <p:sp>
        <p:nvSpPr>
          <p:cNvPr id="2" name="TextBox 1">
            <a:extLst>
              <a:ext uri="{FF2B5EF4-FFF2-40B4-BE49-F238E27FC236}">
                <a16:creationId xmlns:a16="http://schemas.microsoft.com/office/drawing/2014/main" id="{EDCF49A3-E635-AF84-B0F9-010D37B2AD82}"/>
              </a:ext>
            </a:extLst>
          </p:cNvPr>
          <p:cNvSpPr txBox="1"/>
          <p:nvPr/>
        </p:nvSpPr>
        <p:spPr>
          <a:xfrm>
            <a:off x="1206500" y="3671344"/>
            <a:ext cx="19838504" cy="6750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2438338" rtl="0" fontAlgn="auto" latinLnBrk="0" hangingPunct="0">
              <a:lnSpc>
                <a:spcPct val="100000"/>
              </a:lnSpc>
              <a:spcBef>
                <a:spcPts val="0"/>
              </a:spcBef>
              <a:spcAft>
                <a:spcPts val="0"/>
              </a:spcAft>
              <a:buClrTx/>
              <a:buSzTx/>
              <a:buFontTx/>
              <a:buNone/>
              <a:tabLst/>
            </a:pPr>
            <a:endParaRPr kumimoji="0" lang="en-GB" sz="5400" b="0" i="0" u="none" strike="noStrike" cap="none" spc="0" normalizeH="0" baseline="0" dirty="0">
              <a:ln>
                <a:noFill/>
              </a:ln>
              <a:solidFill>
                <a:srgbClr val="5E5E5E"/>
              </a:solidFill>
              <a:effectLst/>
              <a:uFillTx/>
              <a:latin typeface="+mn-lt"/>
              <a:ea typeface="+mn-ea"/>
              <a:cs typeface="+mn-cs"/>
              <a:sym typeface="Helvetica Neue"/>
            </a:endParaRPr>
          </a:p>
          <a:p>
            <a:pPr marL="914400" marR="0" indent="-914400" defTabSz="2438338" rtl="0" fontAlgn="auto" latinLnBrk="0" hangingPunct="0">
              <a:lnSpc>
                <a:spcPct val="100000"/>
              </a:lnSpc>
              <a:spcBef>
                <a:spcPts val="0"/>
              </a:spcBef>
              <a:spcAft>
                <a:spcPts val="0"/>
              </a:spcAft>
              <a:buClrTx/>
              <a:buSzTx/>
              <a:buFontTx/>
              <a:buAutoNum type="arabicPeriod"/>
              <a:tabLst/>
            </a:pPr>
            <a:r>
              <a:rPr kumimoji="0" lang="en-GB" sz="5400" b="0" i="0" u="none" strike="noStrike" cap="none" spc="0" normalizeH="0" baseline="0" dirty="0">
                <a:ln>
                  <a:noFill/>
                </a:ln>
                <a:solidFill>
                  <a:srgbClr val="5E5E5E"/>
                </a:solidFill>
                <a:effectLst/>
                <a:uFillTx/>
                <a:latin typeface="+mn-lt"/>
                <a:ea typeface="+mn-ea"/>
                <a:cs typeface="+mn-cs"/>
                <a:sym typeface="Helvetica Neue"/>
              </a:rPr>
              <a:t>Collect and Read the Data.</a:t>
            </a:r>
          </a:p>
          <a:p>
            <a:pPr marL="914400" marR="0" indent="-914400" defTabSz="2438338" rtl="0" fontAlgn="auto" latinLnBrk="0" hangingPunct="0">
              <a:lnSpc>
                <a:spcPct val="100000"/>
              </a:lnSpc>
              <a:spcBef>
                <a:spcPts val="0"/>
              </a:spcBef>
              <a:spcAft>
                <a:spcPts val="0"/>
              </a:spcAft>
              <a:buClrTx/>
              <a:buSzTx/>
              <a:buFontTx/>
              <a:buAutoNum type="arabicPeriod"/>
              <a:tabLst/>
            </a:pPr>
            <a:r>
              <a:rPr kumimoji="0" lang="en-GB" sz="5400" b="0" i="0" u="none" strike="noStrike" cap="none" spc="0" normalizeH="0" baseline="0" dirty="0">
                <a:ln>
                  <a:noFill/>
                </a:ln>
                <a:solidFill>
                  <a:srgbClr val="5E5E5E"/>
                </a:solidFill>
                <a:effectLst/>
                <a:uFillTx/>
                <a:latin typeface="+mn-lt"/>
                <a:ea typeface="+mn-ea"/>
                <a:cs typeface="+mn-cs"/>
                <a:sym typeface="Helvetica Neue"/>
              </a:rPr>
              <a:t>Text Cleaning (remove unwanted characters).</a:t>
            </a:r>
          </a:p>
          <a:p>
            <a:pPr marL="914400" marR="0" indent="-914400" defTabSz="2438338" rtl="0" fontAlgn="auto" latinLnBrk="0" hangingPunct="0">
              <a:lnSpc>
                <a:spcPct val="100000"/>
              </a:lnSpc>
              <a:spcBef>
                <a:spcPts val="0"/>
              </a:spcBef>
              <a:spcAft>
                <a:spcPts val="0"/>
              </a:spcAft>
              <a:buClrTx/>
              <a:buSzTx/>
              <a:buFontTx/>
              <a:buAutoNum type="arabicPeriod"/>
              <a:tabLst/>
            </a:pPr>
            <a:r>
              <a:rPr kumimoji="0" lang="en-GB" sz="5400" b="0" i="0" u="none" strike="noStrike" cap="none" spc="0" normalizeH="0" baseline="0" dirty="0">
                <a:ln>
                  <a:noFill/>
                </a:ln>
                <a:solidFill>
                  <a:srgbClr val="5E5E5E"/>
                </a:solidFill>
                <a:effectLst/>
                <a:uFillTx/>
                <a:latin typeface="+mn-lt"/>
                <a:ea typeface="+mn-ea"/>
                <a:cs typeface="+mn-cs"/>
                <a:sym typeface="Helvetica Neue"/>
              </a:rPr>
              <a:t>Tokenization or Sentence segmentation.</a:t>
            </a:r>
          </a:p>
          <a:p>
            <a:pPr marL="914400" marR="0" indent="-914400" defTabSz="2438338" rtl="0" fontAlgn="auto" latinLnBrk="0" hangingPunct="0">
              <a:lnSpc>
                <a:spcPct val="100000"/>
              </a:lnSpc>
              <a:spcBef>
                <a:spcPts val="0"/>
              </a:spcBef>
              <a:spcAft>
                <a:spcPts val="0"/>
              </a:spcAft>
              <a:buClrTx/>
              <a:buSzTx/>
              <a:buFontTx/>
              <a:buAutoNum type="arabicPeriod"/>
              <a:tabLst/>
            </a:pPr>
            <a:r>
              <a:rPr lang="en-GB" sz="5400" dirty="0">
                <a:latin typeface="+mn-lt"/>
                <a:ea typeface="+mn-ea"/>
                <a:cs typeface="+mn-cs"/>
                <a:sym typeface="Helvetica Neue"/>
              </a:rPr>
              <a:t>Normalization or Lowercasing.</a:t>
            </a:r>
            <a:endParaRPr kumimoji="0" lang="en-GB" sz="5400" b="0" i="0" u="none" strike="noStrike" cap="none" spc="0" normalizeH="0" baseline="0" dirty="0">
              <a:ln>
                <a:noFill/>
              </a:ln>
              <a:solidFill>
                <a:srgbClr val="5E5E5E"/>
              </a:solidFill>
              <a:effectLst/>
              <a:uFillTx/>
              <a:latin typeface="+mn-lt"/>
              <a:ea typeface="+mn-ea"/>
              <a:cs typeface="+mn-cs"/>
              <a:sym typeface="Helvetica Neue"/>
            </a:endParaRPr>
          </a:p>
          <a:p>
            <a:pPr marL="914400" marR="0" indent="-914400" defTabSz="2438338" rtl="0" fontAlgn="auto" latinLnBrk="0" hangingPunct="0">
              <a:lnSpc>
                <a:spcPct val="100000"/>
              </a:lnSpc>
              <a:spcBef>
                <a:spcPts val="0"/>
              </a:spcBef>
              <a:spcAft>
                <a:spcPts val="0"/>
              </a:spcAft>
              <a:buClrTx/>
              <a:buSzTx/>
              <a:buFontTx/>
              <a:buAutoNum type="arabicPeriod"/>
              <a:tabLst/>
            </a:pPr>
            <a:r>
              <a:rPr lang="en-GB" sz="5400" dirty="0">
                <a:latin typeface="+mn-lt"/>
                <a:ea typeface="+mn-ea"/>
                <a:cs typeface="+mn-cs"/>
                <a:sym typeface="Helvetica Neue"/>
              </a:rPr>
              <a:t>Remove stop words and punctuation marks.</a:t>
            </a:r>
          </a:p>
          <a:p>
            <a:pPr marL="914400" marR="0" indent="-914400" defTabSz="2438338" rtl="0" fontAlgn="auto" latinLnBrk="0" hangingPunct="0">
              <a:lnSpc>
                <a:spcPct val="100000"/>
              </a:lnSpc>
              <a:spcBef>
                <a:spcPts val="0"/>
              </a:spcBef>
              <a:spcAft>
                <a:spcPts val="0"/>
              </a:spcAft>
              <a:buClrTx/>
              <a:buSzTx/>
              <a:buFontTx/>
              <a:buAutoNum type="arabicPeriod"/>
              <a:tabLst/>
            </a:pPr>
            <a:r>
              <a:rPr lang="en-GB" sz="5400" dirty="0">
                <a:latin typeface="+mn-lt"/>
                <a:ea typeface="+mn-ea"/>
                <a:cs typeface="+mn-cs"/>
                <a:sym typeface="Helvetica Neue"/>
              </a:rPr>
              <a:t>Stemming or Lemmatization.</a:t>
            </a:r>
          </a:p>
          <a:p>
            <a:pPr marL="0" marR="0" indent="0" defTabSz="2438338" rtl="0" fontAlgn="auto" latinLnBrk="0" hangingPunct="0">
              <a:lnSpc>
                <a:spcPct val="100000"/>
              </a:lnSpc>
              <a:spcBef>
                <a:spcPts val="0"/>
              </a:spcBef>
              <a:spcAft>
                <a:spcPts val="0"/>
              </a:spcAft>
              <a:buClrTx/>
              <a:buSzTx/>
              <a:buFontTx/>
              <a:buNone/>
              <a:tabLst/>
            </a:pPr>
            <a:endParaRPr lang="en-GB" sz="5400" dirty="0">
              <a:latin typeface="+mn-lt"/>
              <a:ea typeface="+mn-ea"/>
              <a:cs typeface="+mn-cs"/>
              <a:sym typeface="Helvetica Neue"/>
            </a:endParaRPr>
          </a:p>
        </p:txBody>
      </p:sp>
    </p:spTree>
    <p:extLst>
      <p:ext uri="{BB962C8B-B14F-4D97-AF65-F5344CB8AC3E}">
        <p14:creationId xmlns:p14="http://schemas.microsoft.com/office/powerpoint/2010/main" val="43214545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206500" y="5905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effectLst/>
                <a:latin typeface="Helvetica" pitchFamily="2" charset="0"/>
              </a:defRPr>
            </a:lvl1pPr>
          </a:lstStyle>
          <a:p>
            <a:r>
              <a:rPr lang="en-GB" dirty="0"/>
              <a:t>Generalized Text Preprocessing Function</a:t>
            </a:r>
          </a:p>
        </p:txBody>
      </p:sp>
      <p:pic>
        <p:nvPicPr>
          <p:cNvPr id="3" name="صورة 2">
            <a:extLst>
              <a:ext uri="{FF2B5EF4-FFF2-40B4-BE49-F238E27FC236}">
                <a16:creationId xmlns:a16="http://schemas.microsoft.com/office/drawing/2014/main" id="{9CE314BC-BD8F-D3D5-D279-D1A08F468D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499" y="2625970"/>
            <a:ext cx="21970999" cy="9496180"/>
          </a:xfrm>
          <a:prstGeom prst="rect">
            <a:avLst/>
          </a:prstGeom>
        </p:spPr>
      </p:pic>
    </p:spTree>
    <p:extLst>
      <p:ext uri="{BB962C8B-B14F-4D97-AF65-F5344CB8AC3E}">
        <p14:creationId xmlns:p14="http://schemas.microsoft.com/office/powerpoint/2010/main" val="35387293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a:extLst>
              <a:ext uri="{FF2B5EF4-FFF2-40B4-BE49-F238E27FC236}">
                <a16:creationId xmlns:a16="http://schemas.microsoft.com/office/drawing/2014/main" id="{C67E053F-67E4-B8D0-2502-902AA3D2309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2291" name="Text">
            <a:extLst>
              <a:ext uri="{FF2B5EF4-FFF2-40B4-BE49-F238E27FC236}">
                <a16:creationId xmlns:a16="http://schemas.microsoft.com/office/drawing/2014/main" id="{6B0C4E45-7314-931B-CC2B-E436C7C1B35E}"/>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74" name="خوارزميات التصنيف (k-nearest neighbors algorithm (KNN))">
            <a:extLst>
              <a:ext uri="{FF2B5EF4-FFF2-40B4-BE49-F238E27FC236}">
                <a16:creationId xmlns:a16="http://schemas.microsoft.com/office/drawing/2014/main" id="{55163D31-BE9E-7706-B6BF-9AD11E2E4C64}"/>
              </a:ext>
            </a:extLst>
          </p:cNvPr>
          <p:cNvSpPr txBox="1"/>
          <p:nvPr/>
        </p:nvSpPr>
        <p:spPr>
          <a:xfrm>
            <a:off x="1206500" y="1500188"/>
            <a:ext cx="21971000" cy="1784350"/>
          </a:xfrm>
          <a:prstGeom prst="rect">
            <a:avLst/>
          </a:prstGeom>
          <a:ln w="12700">
            <a:miter lim="400000"/>
          </a:ln>
        </p:spPr>
        <p:txBody>
          <a:bodyPr lIns="50800" tIns="50800" rIns="50800" bIns="50800" anchor="b">
            <a:normAutofit/>
          </a:bodyPr>
          <a:lstStyle/>
          <a:p>
            <a:r>
              <a:rPr lang="en-GB" sz="7000" dirty="0">
                <a:solidFill>
                  <a:srgbClr val="5D4FD6"/>
                </a:solidFill>
                <a:latin typeface="Helvetica" pitchFamily="2" charset="0"/>
              </a:rPr>
              <a:t>What is NLP?</a:t>
            </a:r>
          </a:p>
        </p:txBody>
      </p:sp>
      <p:sp>
        <p:nvSpPr>
          <p:cNvPr id="2" name="TextBox 1">
            <a:extLst>
              <a:ext uri="{FF2B5EF4-FFF2-40B4-BE49-F238E27FC236}">
                <a16:creationId xmlns:a16="http://schemas.microsoft.com/office/drawing/2014/main" id="{36971899-E55C-A86A-B172-C157CCF4C068}"/>
              </a:ext>
            </a:extLst>
          </p:cNvPr>
          <p:cNvSpPr txBox="1"/>
          <p:nvPr/>
        </p:nvSpPr>
        <p:spPr>
          <a:xfrm>
            <a:off x="1899785" y="3575050"/>
            <a:ext cx="19431000" cy="656590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sz="5400" dirty="0">
                <a:solidFill>
                  <a:schemeClr val="tx2"/>
                </a:solidFill>
                <a:sym typeface="Helvetica Neue"/>
              </a:rPr>
              <a:t>It is a subfield of linguistics, computer science, and AI concerned with the interactions between computers and human language.</a:t>
            </a:r>
          </a:p>
          <a:p>
            <a:endParaRPr lang="en-GB" sz="5400" dirty="0">
              <a:solidFill>
                <a:schemeClr val="tx2"/>
              </a:solidFill>
              <a:sym typeface="Helvetica Neue"/>
            </a:endParaRPr>
          </a:p>
          <a:p>
            <a:r>
              <a:rPr lang="en-GB" sz="5400" dirty="0">
                <a:solidFill>
                  <a:schemeClr val="tx2"/>
                </a:solidFill>
                <a:sym typeface="Helvetica Neue"/>
              </a:rPr>
              <a:t>The main question is, how to program computers to process a large amounts of natural language data? </a:t>
            </a:r>
          </a:p>
          <a:p>
            <a:endParaRPr lang="en-SA" sz="5400" dirty="0">
              <a:solidFill>
                <a:schemeClr val="tx2"/>
              </a:solidFill>
              <a:sym typeface="Helvetica Neue"/>
            </a:endParaRPr>
          </a:p>
        </p:txBody>
      </p:sp>
    </p:spTree>
    <p:extLst>
      <p:ext uri="{BB962C8B-B14F-4D97-AF65-F5344CB8AC3E}">
        <p14:creationId xmlns:p14="http://schemas.microsoft.com/office/powerpoint/2010/main" val="306613793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0" name="مقدمة في تعلم الآلة">
            <a:extLst>
              <a:ext uri="{FF2B5EF4-FFF2-40B4-BE49-F238E27FC236}">
                <a16:creationId xmlns:a16="http://schemas.microsoft.com/office/drawing/2014/main" id="{E12076F2-AF04-882F-9E02-93A4C3AC7BD5}"/>
              </a:ext>
            </a:extLst>
          </p:cNvPr>
          <p:cNvSpPr txBox="1"/>
          <p:nvPr/>
        </p:nvSpPr>
        <p:spPr>
          <a:xfrm>
            <a:off x="6430628" y="6068041"/>
            <a:ext cx="10158230" cy="1579920"/>
          </a:xfrm>
          <a:prstGeom prst="rect">
            <a:avLst/>
          </a:prstGeom>
          <a:ln w="12700">
            <a:miter lim="400000"/>
          </a:ln>
        </p:spPr>
        <p:txBody>
          <a:bodyPr wrap="none" lIns="50800" tIns="50800" rIns="50800" bIns="50800" anchor="ctr">
            <a:spAutoFit/>
          </a:bodyPr>
          <a:lstStyle/>
          <a:p>
            <a:pPr algn="ctr"/>
            <a:r>
              <a:rPr lang="en-US" sz="9600" dirty="0">
                <a:solidFill>
                  <a:schemeClr val="bg1"/>
                </a:solidFill>
                <a:effectLst/>
                <a:latin typeface="Helvetica" pitchFamily="2" charset="0"/>
              </a:rPr>
              <a:t>Feature Extraction</a:t>
            </a:r>
            <a:endParaRPr lang="en-GB" sz="9600" dirty="0">
              <a:solidFill>
                <a:schemeClr val="bg1"/>
              </a:solidFill>
              <a:effectLst/>
              <a:latin typeface="Helvetica" pitchFamily="2" charset="0"/>
            </a:endParaRPr>
          </a:p>
        </p:txBody>
      </p:sp>
    </p:spTree>
    <p:extLst>
      <p:ext uri="{BB962C8B-B14F-4D97-AF65-F5344CB8AC3E}">
        <p14:creationId xmlns:p14="http://schemas.microsoft.com/office/powerpoint/2010/main" val="287911209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14509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effectLst/>
              </a:rPr>
              <a:t>Feature Extraction Techniques</a:t>
            </a:r>
          </a:p>
        </p:txBody>
      </p:sp>
      <p:sp>
        <p:nvSpPr>
          <p:cNvPr id="2" name="TextBox 1">
            <a:extLst>
              <a:ext uri="{FF2B5EF4-FFF2-40B4-BE49-F238E27FC236}">
                <a16:creationId xmlns:a16="http://schemas.microsoft.com/office/drawing/2014/main" id="{C8E25179-0BA5-AB67-0B4E-120123BFF59F}"/>
              </a:ext>
            </a:extLst>
          </p:cNvPr>
          <p:cNvSpPr txBox="1"/>
          <p:nvPr/>
        </p:nvSpPr>
        <p:spPr>
          <a:xfrm>
            <a:off x="1558925" y="5972176"/>
            <a:ext cx="19002375" cy="4314825"/>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Helvetica" pitchFamily="2" charset="0"/>
              </a:defRPr>
            </a:lvl1pPr>
          </a:lstStyle>
          <a:p>
            <a:r>
              <a:rPr lang="en-GB" sz="5400" dirty="0">
                <a:solidFill>
                  <a:schemeClr val="tx1"/>
                </a:solidFill>
              </a:rPr>
              <a:t>It is the process of converting textual data into a numerical representations for machine learning models.</a:t>
            </a:r>
          </a:p>
          <a:p>
            <a:endParaRPr lang="en-GB" sz="5400" dirty="0">
              <a:solidFill>
                <a:schemeClr val="tx1"/>
              </a:solidFill>
            </a:endParaRPr>
          </a:p>
          <a:p>
            <a:r>
              <a:rPr lang="en-GB" sz="5400" dirty="0">
                <a:solidFill>
                  <a:schemeClr val="tx1"/>
                </a:solidFill>
              </a:rPr>
              <a:t>There are several techniques in NLP, such as :-</a:t>
            </a:r>
          </a:p>
          <a:p>
            <a:endParaRPr lang="en-GB" sz="5400" dirty="0">
              <a:solidFill>
                <a:schemeClr val="tx1"/>
              </a:solidFill>
            </a:endParaRPr>
          </a:p>
          <a:p>
            <a:pPr marL="914400" indent="-914400">
              <a:buAutoNum type="arabicPeriod"/>
            </a:pPr>
            <a:r>
              <a:rPr lang="en-GB" sz="5400" dirty="0">
                <a:solidFill>
                  <a:schemeClr val="tx1"/>
                </a:solidFill>
              </a:rPr>
              <a:t>Bag of Words.</a:t>
            </a:r>
          </a:p>
          <a:p>
            <a:pPr marL="914400" indent="-914400">
              <a:buAutoNum type="arabicPeriod"/>
            </a:pPr>
            <a:r>
              <a:rPr lang="en-GB" sz="5400" dirty="0">
                <a:solidFill>
                  <a:schemeClr val="tx1"/>
                </a:solidFill>
              </a:rPr>
              <a:t>Term Frequency – Inverse Document Frequency (TF-IDF).</a:t>
            </a:r>
          </a:p>
          <a:p>
            <a:pPr marL="914400" indent="-914400">
              <a:buAutoNum type="arabicPeriod"/>
            </a:pPr>
            <a:r>
              <a:rPr lang="en-GB" sz="5400" dirty="0">
                <a:solidFill>
                  <a:schemeClr val="tx1"/>
                </a:solidFill>
              </a:rPr>
              <a:t>Negative and Positive Frequencies.</a:t>
            </a:r>
          </a:p>
        </p:txBody>
      </p:sp>
    </p:spTree>
    <p:extLst>
      <p:ext uri="{BB962C8B-B14F-4D97-AF65-F5344CB8AC3E}">
        <p14:creationId xmlns:p14="http://schemas.microsoft.com/office/powerpoint/2010/main" val="253369472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14509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effectLst/>
              </a:rPr>
              <a:t>Bag of Words</a:t>
            </a:r>
          </a:p>
        </p:txBody>
      </p:sp>
      <p:sp>
        <p:nvSpPr>
          <p:cNvPr id="2" name="TextBox 1">
            <a:extLst>
              <a:ext uri="{FF2B5EF4-FFF2-40B4-BE49-F238E27FC236}">
                <a16:creationId xmlns:a16="http://schemas.microsoft.com/office/drawing/2014/main" id="{C8E25179-0BA5-AB67-0B4E-120123BFF59F}"/>
              </a:ext>
            </a:extLst>
          </p:cNvPr>
          <p:cNvSpPr txBox="1"/>
          <p:nvPr/>
        </p:nvSpPr>
        <p:spPr>
          <a:xfrm>
            <a:off x="1558925" y="6858000"/>
            <a:ext cx="19002375" cy="4314825"/>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Helvetica" pitchFamily="2" charset="0"/>
              </a:defRPr>
            </a:lvl1pPr>
          </a:lstStyle>
          <a:p>
            <a:r>
              <a:rPr lang="en-GB" sz="5400" dirty="0">
                <a:solidFill>
                  <a:schemeClr val="tx1"/>
                </a:solidFill>
              </a:rPr>
              <a:t>Represents text by counting word occurrences in a document, and creating a simple representation.</a:t>
            </a:r>
          </a:p>
          <a:p>
            <a:endParaRPr lang="en-GB" sz="5400" dirty="0">
              <a:solidFill>
                <a:schemeClr val="tx1"/>
              </a:solidFill>
            </a:endParaRPr>
          </a:p>
          <a:p>
            <a:r>
              <a:rPr lang="en-GB" sz="5400" dirty="0">
                <a:solidFill>
                  <a:schemeClr val="tx1"/>
                </a:solidFill>
              </a:rPr>
              <a:t>Each document is a vector representation.</a:t>
            </a:r>
          </a:p>
          <a:p>
            <a:endParaRPr lang="en-GB" sz="5400" dirty="0">
              <a:solidFill>
                <a:schemeClr val="tx1"/>
              </a:solidFill>
            </a:endParaRPr>
          </a:p>
          <a:p>
            <a:r>
              <a:rPr lang="en-GB" sz="5400" dirty="0">
                <a:solidFill>
                  <a:schemeClr val="tx1"/>
                </a:solidFill>
              </a:rPr>
              <a:t>It does not take into account the word order or context, it just consider the word frequency within a document.</a:t>
            </a:r>
          </a:p>
          <a:p>
            <a:endParaRPr lang="en-GB" sz="5400" dirty="0">
              <a:solidFill>
                <a:schemeClr val="tx1"/>
              </a:solidFill>
            </a:endParaRPr>
          </a:p>
          <a:p>
            <a:r>
              <a:rPr lang="en-GB" sz="5400" dirty="0">
                <a:solidFill>
                  <a:schemeClr val="tx1"/>
                </a:solidFill>
              </a:rPr>
              <a:t>Easy to implement.</a:t>
            </a:r>
          </a:p>
        </p:txBody>
      </p:sp>
    </p:spTree>
    <p:extLst>
      <p:ext uri="{BB962C8B-B14F-4D97-AF65-F5344CB8AC3E}">
        <p14:creationId xmlns:p14="http://schemas.microsoft.com/office/powerpoint/2010/main" val="252780692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14509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effectLst/>
              </a:rPr>
              <a:t>Bag of Words</a:t>
            </a:r>
          </a:p>
        </p:txBody>
      </p:sp>
      <p:sp>
        <p:nvSpPr>
          <p:cNvPr id="2" name="TextBox 1">
            <a:extLst>
              <a:ext uri="{FF2B5EF4-FFF2-40B4-BE49-F238E27FC236}">
                <a16:creationId xmlns:a16="http://schemas.microsoft.com/office/drawing/2014/main" id="{C8E25179-0BA5-AB67-0B4E-120123BFF59F}"/>
              </a:ext>
            </a:extLst>
          </p:cNvPr>
          <p:cNvSpPr txBox="1"/>
          <p:nvPr/>
        </p:nvSpPr>
        <p:spPr>
          <a:xfrm>
            <a:off x="1558925" y="3429000"/>
            <a:ext cx="19002375" cy="947058"/>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Helvetica" pitchFamily="2" charset="0"/>
              </a:defRPr>
            </a:lvl1pPr>
          </a:lstStyle>
          <a:p>
            <a:r>
              <a:rPr lang="en-GB" sz="5400" dirty="0">
                <a:solidFill>
                  <a:schemeClr val="tx1"/>
                </a:solidFill>
              </a:rPr>
              <a:t>Example in Python</a:t>
            </a:r>
          </a:p>
        </p:txBody>
      </p:sp>
      <p:pic>
        <p:nvPicPr>
          <p:cNvPr id="4" name="صورة 3">
            <a:extLst>
              <a:ext uri="{FF2B5EF4-FFF2-40B4-BE49-F238E27FC236}">
                <a16:creationId xmlns:a16="http://schemas.microsoft.com/office/drawing/2014/main" id="{11B23711-6199-2552-77A0-B45139CA3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925" y="4697542"/>
            <a:ext cx="21347967" cy="7424607"/>
          </a:xfrm>
          <a:prstGeom prst="rect">
            <a:avLst/>
          </a:prstGeom>
        </p:spPr>
      </p:pic>
    </p:spTree>
    <p:extLst>
      <p:ext uri="{BB962C8B-B14F-4D97-AF65-F5344CB8AC3E}">
        <p14:creationId xmlns:p14="http://schemas.microsoft.com/office/powerpoint/2010/main" val="256001286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14509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TF-IDF</a:t>
            </a:r>
            <a:endParaRPr lang="en-GB" dirty="0">
              <a:effectLst/>
            </a:endParaRPr>
          </a:p>
        </p:txBody>
      </p:sp>
      <p:sp>
        <p:nvSpPr>
          <p:cNvPr id="2" name="TextBox 1">
            <a:extLst>
              <a:ext uri="{FF2B5EF4-FFF2-40B4-BE49-F238E27FC236}">
                <a16:creationId xmlns:a16="http://schemas.microsoft.com/office/drawing/2014/main" id="{C8E25179-0BA5-AB67-0B4E-120123BFF59F}"/>
              </a:ext>
            </a:extLst>
          </p:cNvPr>
          <p:cNvSpPr txBox="1"/>
          <p:nvPr/>
        </p:nvSpPr>
        <p:spPr>
          <a:xfrm>
            <a:off x="1558925" y="6858000"/>
            <a:ext cx="19002375" cy="4314825"/>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Helvetica" pitchFamily="2" charset="0"/>
              </a:defRPr>
            </a:lvl1pPr>
          </a:lstStyle>
          <a:p>
            <a:r>
              <a:rPr lang="en-GB" sz="5400" dirty="0">
                <a:solidFill>
                  <a:schemeClr val="tx1"/>
                </a:solidFill>
              </a:rPr>
              <a:t>Numerical representation that qualifies the importance of a word in a document relative to a collection of documents (dataset).</a:t>
            </a:r>
          </a:p>
          <a:p>
            <a:endParaRPr lang="en-GB" sz="5400" dirty="0">
              <a:solidFill>
                <a:schemeClr val="tx1"/>
              </a:solidFill>
            </a:endParaRPr>
          </a:p>
          <a:p>
            <a:r>
              <a:rPr lang="en-GB" sz="5400" dirty="0">
                <a:solidFill>
                  <a:schemeClr val="tx1"/>
                </a:solidFill>
              </a:rPr>
              <a:t>It represents document as numerical vectors.</a:t>
            </a:r>
          </a:p>
          <a:p>
            <a:endParaRPr lang="en-GB" sz="5400" dirty="0">
              <a:solidFill>
                <a:schemeClr val="tx1"/>
              </a:solidFill>
            </a:endParaRPr>
          </a:p>
          <a:p>
            <a:r>
              <a:rPr lang="en-GB" sz="5400" dirty="0">
                <a:solidFill>
                  <a:schemeClr val="tx1"/>
                </a:solidFill>
              </a:rPr>
              <a:t>It take into account the word importance.</a:t>
            </a:r>
          </a:p>
          <a:p>
            <a:endParaRPr lang="en-GB" sz="5400" dirty="0">
              <a:solidFill>
                <a:schemeClr val="tx1"/>
              </a:solidFill>
            </a:endParaRPr>
          </a:p>
          <a:p>
            <a:r>
              <a:rPr lang="en-GB" sz="5400" dirty="0">
                <a:solidFill>
                  <a:schemeClr val="tx1"/>
                </a:solidFill>
              </a:rPr>
              <a:t>It helps to identify the discriminative terms.</a:t>
            </a:r>
          </a:p>
        </p:txBody>
      </p:sp>
    </p:spTree>
    <p:extLst>
      <p:ext uri="{BB962C8B-B14F-4D97-AF65-F5344CB8AC3E}">
        <p14:creationId xmlns:p14="http://schemas.microsoft.com/office/powerpoint/2010/main" val="140495122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14509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TF-IDF</a:t>
            </a:r>
            <a:endParaRPr lang="en-GB" dirty="0">
              <a:effectLst/>
            </a:endParaRPr>
          </a:p>
        </p:txBody>
      </p:sp>
      <p:sp>
        <p:nvSpPr>
          <p:cNvPr id="2" name="TextBox 1">
            <a:extLst>
              <a:ext uri="{FF2B5EF4-FFF2-40B4-BE49-F238E27FC236}">
                <a16:creationId xmlns:a16="http://schemas.microsoft.com/office/drawing/2014/main" id="{C8E25179-0BA5-AB67-0B4E-120123BFF59F}"/>
              </a:ext>
            </a:extLst>
          </p:cNvPr>
          <p:cNvSpPr txBox="1"/>
          <p:nvPr/>
        </p:nvSpPr>
        <p:spPr>
          <a:xfrm>
            <a:off x="1558925" y="3235325"/>
            <a:ext cx="19002375" cy="885824"/>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Helvetica" pitchFamily="2" charset="0"/>
              </a:defRPr>
            </a:lvl1pPr>
          </a:lstStyle>
          <a:p>
            <a:r>
              <a:rPr lang="en-GB" sz="5400" dirty="0">
                <a:solidFill>
                  <a:schemeClr val="tx1"/>
                </a:solidFill>
              </a:rPr>
              <a:t>Example in Python</a:t>
            </a:r>
          </a:p>
        </p:txBody>
      </p:sp>
      <p:pic>
        <p:nvPicPr>
          <p:cNvPr id="4" name="صورة 3">
            <a:extLst>
              <a:ext uri="{FF2B5EF4-FFF2-40B4-BE49-F238E27FC236}">
                <a16:creationId xmlns:a16="http://schemas.microsoft.com/office/drawing/2014/main" id="{019F9995-05B1-8FEA-097D-DFA6091060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925" y="4121149"/>
            <a:ext cx="21266150" cy="8143876"/>
          </a:xfrm>
          <a:prstGeom prst="rect">
            <a:avLst/>
          </a:prstGeom>
        </p:spPr>
      </p:pic>
    </p:spTree>
    <p:extLst>
      <p:ext uri="{BB962C8B-B14F-4D97-AF65-F5344CB8AC3E}">
        <p14:creationId xmlns:p14="http://schemas.microsoft.com/office/powerpoint/2010/main" val="54721013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9302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Problems of Bag of Words and TF-IDF</a:t>
            </a:r>
            <a:endParaRPr lang="en-GB" dirty="0">
              <a:effectLst/>
            </a:endParaRPr>
          </a:p>
        </p:txBody>
      </p:sp>
      <p:sp>
        <p:nvSpPr>
          <p:cNvPr id="2" name="TextBox 1">
            <a:extLst>
              <a:ext uri="{FF2B5EF4-FFF2-40B4-BE49-F238E27FC236}">
                <a16:creationId xmlns:a16="http://schemas.microsoft.com/office/drawing/2014/main" id="{C8E25179-0BA5-AB67-0B4E-120123BFF59F}"/>
              </a:ext>
            </a:extLst>
          </p:cNvPr>
          <p:cNvSpPr txBox="1"/>
          <p:nvPr/>
        </p:nvSpPr>
        <p:spPr>
          <a:xfrm>
            <a:off x="1558925" y="8470900"/>
            <a:ext cx="19002375" cy="4314825"/>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Helvetica" pitchFamily="2" charset="0"/>
              </a:defRPr>
            </a:lvl1pPr>
          </a:lstStyle>
          <a:p>
            <a:pPr marL="914400" indent="-914400">
              <a:buAutoNum type="arabicPeriod"/>
            </a:pPr>
            <a:r>
              <a:rPr lang="en-GB" sz="5400" dirty="0">
                <a:solidFill>
                  <a:schemeClr val="tx1"/>
                </a:solidFill>
              </a:rPr>
              <a:t>Sparsity representation : Most entries in the vectors are zeros, which can lead to loss the efficiency, memory space, and computational time.</a:t>
            </a:r>
          </a:p>
          <a:p>
            <a:pPr marL="914400" indent="-914400">
              <a:buAutoNum type="arabicPeriod"/>
            </a:pPr>
            <a:endParaRPr lang="en-GB" sz="5400" dirty="0">
              <a:solidFill>
                <a:schemeClr val="tx1"/>
              </a:solidFill>
            </a:endParaRPr>
          </a:p>
          <a:p>
            <a:pPr marL="914400" indent="-914400">
              <a:buAutoNum type="arabicPeriod"/>
            </a:pPr>
            <a:r>
              <a:rPr lang="en-GB" sz="5400" dirty="0">
                <a:solidFill>
                  <a:schemeClr val="tx1"/>
                </a:solidFill>
              </a:rPr>
              <a:t>High Dimensionality : This problem can lead to computational challenges, increase the complexity time, and require a very large amount of data.</a:t>
            </a:r>
          </a:p>
          <a:p>
            <a:pPr marL="914400" indent="-914400">
              <a:buAutoNum type="arabicPeriod"/>
            </a:pPr>
            <a:endParaRPr lang="en-GB" sz="5400" dirty="0">
              <a:solidFill>
                <a:schemeClr val="tx1"/>
              </a:solidFill>
            </a:endParaRPr>
          </a:p>
          <a:p>
            <a:pPr marL="914400" indent="-914400">
              <a:buAutoNum type="arabicPeriod"/>
            </a:pPr>
            <a:r>
              <a:rPr lang="en-GB" sz="5400" dirty="0">
                <a:solidFill>
                  <a:schemeClr val="tx1"/>
                </a:solidFill>
              </a:rPr>
              <a:t>Vocabulary size : The number of columns is the number of unique words, it maybe large than the number of rows (documents) in some cases, which is bad thing for some tasks.</a:t>
            </a:r>
          </a:p>
        </p:txBody>
      </p:sp>
    </p:spTree>
    <p:extLst>
      <p:ext uri="{BB962C8B-B14F-4D97-AF65-F5344CB8AC3E}">
        <p14:creationId xmlns:p14="http://schemas.microsoft.com/office/powerpoint/2010/main" val="149341669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14509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effectLst/>
              </a:rPr>
              <a:t>Negative and Positive Frequencies</a:t>
            </a:r>
          </a:p>
        </p:txBody>
      </p:sp>
      <p:sp>
        <p:nvSpPr>
          <p:cNvPr id="2" name="TextBox 1">
            <a:extLst>
              <a:ext uri="{FF2B5EF4-FFF2-40B4-BE49-F238E27FC236}">
                <a16:creationId xmlns:a16="http://schemas.microsoft.com/office/drawing/2014/main" id="{C8E25179-0BA5-AB67-0B4E-120123BFF59F}"/>
              </a:ext>
            </a:extLst>
          </p:cNvPr>
          <p:cNvSpPr txBox="1"/>
          <p:nvPr/>
        </p:nvSpPr>
        <p:spPr>
          <a:xfrm>
            <a:off x="1558925" y="5925005"/>
            <a:ext cx="19002375" cy="4361996"/>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Helvetica" pitchFamily="2" charset="0"/>
              </a:defRPr>
            </a:lvl1pPr>
          </a:lstStyle>
          <a:p>
            <a:r>
              <a:rPr lang="en-GB" sz="5400" dirty="0">
                <a:solidFill>
                  <a:schemeClr val="tx1"/>
                </a:solidFill>
              </a:rPr>
              <a:t>Counting frequencies is the process telling the occurrence of tokens in the corpus. It helps identify which tokens are more common in positive, or negative sentiments.</a:t>
            </a:r>
          </a:p>
          <a:p>
            <a:endParaRPr lang="en-GB" sz="5400" dirty="0">
              <a:solidFill>
                <a:schemeClr val="tx1"/>
              </a:solidFill>
            </a:endParaRPr>
          </a:p>
          <a:p>
            <a:r>
              <a:rPr lang="en-GB" sz="5400" dirty="0">
                <a:solidFill>
                  <a:schemeClr val="tx1"/>
                </a:solidFill>
              </a:rPr>
              <a:t>The main idea of this method is to solve the sparse problem and reduce dimensionality of the dataset.</a:t>
            </a:r>
          </a:p>
          <a:p>
            <a:endParaRPr lang="en-GB" sz="5400" dirty="0">
              <a:solidFill>
                <a:schemeClr val="tx1"/>
              </a:solidFill>
            </a:endParaRPr>
          </a:p>
          <a:p>
            <a:r>
              <a:rPr lang="en-GB" sz="5400" dirty="0">
                <a:solidFill>
                  <a:schemeClr val="tx1"/>
                </a:solidFill>
              </a:rPr>
              <a:t>It is used in text classification and categorization.</a:t>
            </a:r>
          </a:p>
        </p:txBody>
      </p:sp>
    </p:spTree>
    <p:extLst>
      <p:ext uri="{BB962C8B-B14F-4D97-AF65-F5344CB8AC3E}">
        <p14:creationId xmlns:p14="http://schemas.microsoft.com/office/powerpoint/2010/main" val="31444417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14509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Vocabulary</a:t>
            </a:r>
            <a:endParaRPr lang="en-GB" dirty="0">
              <a:effectLst/>
            </a:endParaRPr>
          </a:p>
        </p:txBody>
      </p:sp>
      <p:sp>
        <p:nvSpPr>
          <p:cNvPr id="2" name="TextBox 1">
            <a:extLst>
              <a:ext uri="{FF2B5EF4-FFF2-40B4-BE49-F238E27FC236}">
                <a16:creationId xmlns:a16="http://schemas.microsoft.com/office/drawing/2014/main" id="{C8E25179-0BA5-AB67-0B4E-120123BFF59F}"/>
              </a:ext>
            </a:extLst>
          </p:cNvPr>
          <p:cNvSpPr txBox="1"/>
          <p:nvPr/>
        </p:nvSpPr>
        <p:spPr>
          <a:xfrm>
            <a:off x="2690812" y="4057650"/>
            <a:ext cx="19002375" cy="1784350"/>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Helvetica" pitchFamily="2" charset="0"/>
              </a:defRPr>
            </a:lvl1pPr>
          </a:lstStyle>
          <a:p>
            <a:r>
              <a:rPr lang="en-GB" sz="5400" dirty="0">
                <a:solidFill>
                  <a:schemeClr val="tx1"/>
                </a:solidFill>
              </a:rPr>
              <a:t>First, we need a vocabulary, that each element is a unique token, maps to the number of its frequencies in the corpus.</a:t>
            </a:r>
          </a:p>
          <a:p>
            <a:r>
              <a:rPr lang="en-GB" sz="5400" dirty="0">
                <a:solidFill>
                  <a:schemeClr val="tx1"/>
                </a:solidFill>
              </a:rPr>
              <a:t>Note : The vocabulary is after preprocess the texts.</a:t>
            </a:r>
          </a:p>
        </p:txBody>
      </p:sp>
      <p:pic>
        <p:nvPicPr>
          <p:cNvPr id="6" name="صورة 5" descr="صورة تحتوي على نص, لقطة شاشة, الخط, خط&#10;&#10;تم إنشاء الوصف تلقائياً">
            <a:extLst>
              <a:ext uri="{FF2B5EF4-FFF2-40B4-BE49-F238E27FC236}">
                <a16:creationId xmlns:a16="http://schemas.microsoft.com/office/drawing/2014/main" id="{9F5D914E-4BC6-3270-CAE3-D4D558326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0812" y="6043647"/>
            <a:ext cx="18177102" cy="6580607"/>
          </a:xfrm>
          <a:prstGeom prst="rect">
            <a:avLst/>
          </a:prstGeom>
        </p:spPr>
      </p:pic>
    </p:spTree>
    <p:extLst>
      <p:ext uri="{BB962C8B-B14F-4D97-AF65-F5344CB8AC3E}">
        <p14:creationId xmlns:p14="http://schemas.microsoft.com/office/powerpoint/2010/main" val="90418059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14509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effectLst/>
              </a:rPr>
              <a:t>Count </a:t>
            </a:r>
            <a:r>
              <a:rPr lang="en-GB" dirty="0"/>
              <a:t>Frequencies.</a:t>
            </a:r>
            <a:endParaRPr lang="en-GB" dirty="0">
              <a:effectLst/>
            </a:endParaRPr>
          </a:p>
        </p:txBody>
      </p:sp>
      <p:sp>
        <p:nvSpPr>
          <p:cNvPr id="2" name="TextBox 1">
            <a:extLst>
              <a:ext uri="{FF2B5EF4-FFF2-40B4-BE49-F238E27FC236}">
                <a16:creationId xmlns:a16="http://schemas.microsoft.com/office/drawing/2014/main" id="{C8E25179-0BA5-AB67-0B4E-120123BFF59F}"/>
              </a:ext>
            </a:extLst>
          </p:cNvPr>
          <p:cNvSpPr txBox="1"/>
          <p:nvPr/>
        </p:nvSpPr>
        <p:spPr>
          <a:xfrm>
            <a:off x="1495425" y="4378324"/>
            <a:ext cx="19002375" cy="1143001"/>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Helvetica" pitchFamily="2" charset="0"/>
              </a:defRPr>
            </a:lvl1pPr>
          </a:lstStyle>
          <a:p>
            <a:r>
              <a:rPr lang="en-GB" sz="5400" dirty="0">
                <a:solidFill>
                  <a:schemeClr val="tx1"/>
                </a:solidFill>
              </a:rPr>
              <a:t>Second, we need to count how many time, that each word occurred in the positive texts, and in the negative texts.</a:t>
            </a:r>
          </a:p>
        </p:txBody>
      </p:sp>
      <p:pic>
        <p:nvPicPr>
          <p:cNvPr id="4" name="صورة 3" descr="صورة تحتوي على نص, لقطة شاشة, الخط, رقم&#10;&#10;تم إنشاء الوصف تلقائياً">
            <a:extLst>
              <a:ext uri="{FF2B5EF4-FFF2-40B4-BE49-F238E27FC236}">
                <a16:creationId xmlns:a16="http://schemas.microsoft.com/office/drawing/2014/main" id="{4294BEF4-8847-D5C3-7675-7F2CCF53E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4991" y="5945868"/>
            <a:ext cx="20354018" cy="6176282"/>
          </a:xfrm>
          <a:prstGeom prst="rect">
            <a:avLst/>
          </a:prstGeom>
        </p:spPr>
      </p:pic>
    </p:spTree>
    <p:extLst>
      <p:ext uri="{BB962C8B-B14F-4D97-AF65-F5344CB8AC3E}">
        <p14:creationId xmlns:p14="http://schemas.microsoft.com/office/powerpoint/2010/main" val="30764368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6795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Applications of NLP</a:t>
            </a:r>
          </a:p>
        </p:txBody>
      </p:sp>
      <p:sp>
        <p:nvSpPr>
          <p:cNvPr id="2" name="TextBox 1">
            <a:extLst>
              <a:ext uri="{FF2B5EF4-FFF2-40B4-BE49-F238E27FC236}">
                <a16:creationId xmlns:a16="http://schemas.microsoft.com/office/drawing/2014/main" id="{659D3992-F3AD-B7FB-D671-A2DABD7AF752}"/>
              </a:ext>
            </a:extLst>
          </p:cNvPr>
          <p:cNvSpPr txBox="1"/>
          <p:nvPr/>
        </p:nvSpPr>
        <p:spPr>
          <a:xfrm>
            <a:off x="1206500" y="3549650"/>
            <a:ext cx="20088225" cy="834772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endParaRPr lang="en-GB" sz="5400" dirty="0">
              <a:solidFill>
                <a:schemeClr val="tx1"/>
              </a:solidFill>
              <a:sym typeface="Helvetica Neue"/>
            </a:endParaRPr>
          </a:p>
          <a:p>
            <a:pPr marL="914400" indent="-914400">
              <a:buAutoNum type="arabicPeriod"/>
            </a:pPr>
            <a:r>
              <a:rPr lang="en-GB" sz="5400" dirty="0">
                <a:solidFill>
                  <a:schemeClr val="tx1"/>
                </a:solidFill>
                <a:sym typeface="Helvetica Neue"/>
              </a:rPr>
              <a:t>Sentiment Analysis</a:t>
            </a:r>
            <a:r>
              <a:rPr lang="en-GB" sz="5400" dirty="0">
                <a:solidFill>
                  <a:schemeClr val="tx1"/>
                </a:solidFill>
                <a:latin typeface="Helvetica" pitchFamily="2" charset="0"/>
              </a:rPr>
              <a:t>.</a:t>
            </a:r>
          </a:p>
          <a:p>
            <a:pPr marL="914400" indent="-914400">
              <a:buAutoNum type="arabicPeriod"/>
            </a:pPr>
            <a:r>
              <a:rPr lang="en-GB" sz="5400" dirty="0">
                <a:solidFill>
                  <a:schemeClr val="tx1"/>
                </a:solidFill>
                <a:sym typeface="Helvetica Neue"/>
              </a:rPr>
              <a:t>Machine Translation.</a:t>
            </a:r>
          </a:p>
          <a:p>
            <a:pPr marL="914400" indent="-914400">
              <a:buAutoNum type="arabicPeriod"/>
            </a:pPr>
            <a:r>
              <a:rPr lang="en-GB" sz="5400" dirty="0">
                <a:solidFill>
                  <a:schemeClr val="tx1"/>
                </a:solidFill>
                <a:latin typeface="Helvetica" pitchFamily="2" charset="0"/>
                <a:sym typeface="Helvetica Neue"/>
              </a:rPr>
              <a:t>Auto Completers.</a:t>
            </a:r>
          </a:p>
          <a:p>
            <a:pPr marL="914400" indent="-914400">
              <a:buAutoNum type="arabicPeriod"/>
            </a:pPr>
            <a:r>
              <a:rPr lang="en-GB" sz="5400" dirty="0">
                <a:solidFill>
                  <a:schemeClr val="tx1"/>
                </a:solidFill>
                <a:sym typeface="Helvetica Neue"/>
              </a:rPr>
              <a:t>Auto Correctors.</a:t>
            </a:r>
          </a:p>
          <a:p>
            <a:pPr marL="914400" indent="-914400">
              <a:buAutoNum type="arabicPeriod"/>
            </a:pPr>
            <a:r>
              <a:rPr lang="en-US" sz="5400" dirty="0">
                <a:solidFill>
                  <a:schemeClr val="tx1"/>
                </a:solidFill>
                <a:latin typeface="Helvetica" pitchFamily="2" charset="0"/>
                <a:sym typeface="Helvetica Neue"/>
              </a:rPr>
              <a:t>Chatbots.</a:t>
            </a:r>
          </a:p>
          <a:p>
            <a:pPr marL="914400" indent="-914400">
              <a:buAutoNum type="arabicPeriod"/>
            </a:pPr>
            <a:r>
              <a:rPr lang="en-US" sz="5400" dirty="0">
                <a:solidFill>
                  <a:schemeClr val="tx1"/>
                </a:solidFill>
                <a:sym typeface="Helvetica Neue"/>
              </a:rPr>
              <a:t>ChatGPT.</a:t>
            </a:r>
          </a:p>
          <a:p>
            <a:pPr marL="914400" indent="-914400">
              <a:buAutoNum type="arabicPeriod"/>
            </a:pPr>
            <a:r>
              <a:rPr lang="en-US" sz="5400" dirty="0">
                <a:solidFill>
                  <a:schemeClr val="tx1"/>
                </a:solidFill>
                <a:latin typeface="Helvetica" pitchFamily="2" charset="0"/>
                <a:sym typeface="Helvetica Neue"/>
              </a:rPr>
              <a:t>Information Retrieval</a:t>
            </a:r>
            <a:r>
              <a:rPr lang="en-US" sz="5400" dirty="0">
                <a:solidFill>
                  <a:schemeClr val="tx1"/>
                </a:solidFill>
                <a:sym typeface="Helvetica Neue"/>
              </a:rPr>
              <a:t>.</a:t>
            </a:r>
          </a:p>
          <a:p>
            <a:pPr marL="914400" indent="-914400">
              <a:buAutoNum type="arabicPeriod"/>
            </a:pPr>
            <a:r>
              <a:rPr lang="en-US" sz="5400" dirty="0">
                <a:solidFill>
                  <a:schemeClr val="tx1"/>
                </a:solidFill>
                <a:latin typeface="Helvetica" pitchFamily="2" charset="0"/>
                <a:sym typeface="Helvetica Neue"/>
              </a:rPr>
              <a:t>Grammer Checking</a:t>
            </a:r>
            <a:r>
              <a:rPr lang="en-US" sz="5400" dirty="0">
                <a:solidFill>
                  <a:schemeClr val="tx1"/>
                </a:solidFill>
                <a:sym typeface="Helvetica Neue"/>
              </a:rPr>
              <a:t>.</a:t>
            </a:r>
          </a:p>
          <a:p>
            <a:pPr marL="914400" indent="-914400">
              <a:buAutoNum type="arabicPeriod"/>
            </a:pPr>
            <a:r>
              <a:rPr lang="en-US" sz="5400" dirty="0">
                <a:solidFill>
                  <a:schemeClr val="tx1"/>
                </a:solidFill>
                <a:latin typeface="Helvetica" pitchFamily="2" charset="0"/>
                <a:sym typeface="Helvetica Neue"/>
              </a:rPr>
              <a:t>Text Categorization</a:t>
            </a:r>
            <a:r>
              <a:rPr lang="en-US" sz="5400" dirty="0">
                <a:solidFill>
                  <a:schemeClr val="tx1"/>
                </a:solidFill>
                <a:sym typeface="Helvetica Neue"/>
              </a:rPr>
              <a:t>.</a:t>
            </a:r>
            <a:endParaRPr lang="en-SA" sz="5400" dirty="0">
              <a:solidFill>
                <a:schemeClr val="tx1"/>
              </a:solidFill>
              <a:latin typeface="Helvetica" pitchFamily="2" charset="0"/>
              <a:sym typeface="Helvetica Neue"/>
            </a:endParaRPr>
          </a:p>
          <a:p>
            <a:endParaRPr lang="en-GB" sz="5400" dirty="0">
              <a:solidFill>
                <a:schemeClr val="tx1"/>
              </a:solidFill>
              <a:sym typeface="Helvetica Neue"/>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14509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effectLst/>
              </a:rPr>
              <a:t>Count </a:t>
            </a:r>
            <a:r>
              <a:rPr lang="en-GB" dirty="0"/>
              <a:t>Frequencies.</a:t>
            </a:r>
            <a:endParaRPr lang="en-GB" dirty="0">
              <a:effectLst/>
            </a:endParaRPr>
          </a:p>
        </p:txBody>
      </p:sp>
      <p:sp>
        <p:nvSpPr>
          <p:cNvPr id="5" name="TextBox 1">
            <a:extLst>
              <a:ext uri="{FF2B5EF4-FFF2-40B4-BE49-F238E27FC236}">
                <a16:creationId xmlns:a16="http://schemas.microsoft.com/office/drawing/2014/main" id="{3A4EB0F0-15B7-E4C6-E002-80DAB4D9E267}"/>
              </a:ext>
            </a:extLst>
          </p:cNvPr>
          <p:cNvSpPr txBox="1"/>
          <p:nvPr/>
        </p:nvSpPr>
        <p:spPr>
          <a:xfrm>
            <a:off x="1558925" y="4184649"/>
            <a:ext cx="19002375" cy="1143001"/>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Helvetica" pitchFamily="2" charset="0"/>
              </a:defRPr>
            </a:lvl1pPr>
          </a:lstStyle>
          <a:p>
            <a:r>
              <a:rPr lang="en-GB" sz="5400" dirty="0">
                <a:solidFill>
                  <a:schemeClr val="tx1"/>
                </a:solidFill>
              </a:rPr>
              <a:t>Note : You can use NLTK to use </a:t>
            </a:r>
            <a:r>
              <a:rPr lang="en-GB" sz="5400" dirty="0" err="1">
                <a:solidFill>
                  <a:schemeClr val="tx1"/>
                </a:solidFill>
              </a:rPr>
              <a:t>FreqDist</a:t>
            </a:r>
            <a:r>
              <a:rPr lang="en-GB" sz="5400" dirty="0">
                <a:solidFill>
                  <a:schemeClr val="tx1"/>
                </a:solidFill>
              </a:rPr>
              <a:t> Library in Python to Count Frequencies then extract the features.</a:t>
            </a:r>
          </a:p>
        </p:txBody>
      </p:sp>
    </p:spTree>
    <p:extLst>
      <p:ext uri="{BB962C8B-B14F-4D97-AF65-F5344CB8AC3E}">
        <p14:creationId xmlns:p14="http://schemas.microsoft.com/office/powerpoint/2010/main" val="205176740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14509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effectLst/>
              </a:rPr>
              <a:t>Vocabulary and Count </a:t>
            </a:r>
            <a:r>
              <a:rPr lang="en-GB" dirty="0"/>
              <a:t>Frequencies.</a:t>
            </a:r>
            <a:endParaRPr lang="en-GB" dirty="0">
              <a:effectLst/>
            </a:endParaRPr>
          </a:p>
        </p:txBody>
      </p:sp>
      <p:sp>
        <p:nvSpPr>
          <p:cNvPr id="2" name="TextBox 1">
            <a:extLst>
              <a:ext uri="{FF2B5EF4-FFF2-40B4-BE49-F238E27FC236}">
                <a16:creationId xmlns:a16="http://schemas.microsoft.com/office/drawing/2014/main" id="{C8E25179-0BA5-AB67-0B4E-120123BFF59F}"/>
              </a:ext>
            </a:extLst>
          </p:cNvPr>
          <p:cNvSpPr txBox="1"/>
          <p:nvPr/>
        </p:nvSpPr>
        <p:spPr>
          <a:xfrm>
            <a:off x="1558925" y="3378200"/>
            <a:ext cx="19002375" cy="1143001"/>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Helvetica" pitchFamily="2" charset="0"/>
              </a:defRPr>
            </a:lvl1pPr>
          </a:lstStyle>
          <a:p>
            <a:r>
              <a:rPr lang="en-GB" sz="5400" dirty="0">
                <a:solidFill>
                  <a:schemeClr val="tx1"/>
                </a:solidFill>
              </a:rPr>
              <a:t>Suppose you have the following dataset</a:t>
            </a:r>
          </a:p>
        </p:txBody>
      </p:sp>
      <p:pic>
        <p:nvPicPr>
          <p:cNvPr id="4" name="صورة 3">
            <a:extLst>
              <a:ext uri="{FF2B5EF4-FFF2-40B4-BE49-F238E27FC236}">
                <a16:creationId xmlns:a16="http://schemas.microsoft.com/office/drawing/2014/main" id="{7B523D2D-C4E0-8C8E-01F5-96E513C65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925" y="4949825"/>
            <a:ext cx="10633075" cy="6014785"/>
          </a:xfrm>
          <a:prstGeom prst="rect">
            <a:avLst/>
          </a:prstGeom>
        </p:spPr>
      </p:pic>
    </p:spTree>
    <p:extLst>
      <p:ext uri="{BB962C8B-B14F-4D97-AF65-F5344CB8AC3E}">
        <p14:creationId xmlns:p14="http://schemas.microsoft.com/office/powerpoint/2010/main" val="329953200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501649"/>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effectLst/>
              </a:rPr>
              <a:t>Vocabulary and Count </a:t>
            </a:r>
            <a:r>
              <a:rPr lang="en-GB" dirty="0"/>
              <a:t>Frequencies.</a:t>
            </a:r>
            <a:endParaRPr lang="en-GB" dirty="0">
              <a:effectLst/>
            </a:endParaRPr>
          </a:p>
        </p:txBody>
      </p:sp>
      <p:pic>
        <p:nvPicPr>
          <p:cNvPr id="4" name="صورة 3">
            <a:extLst>
              <a:ext uri="{FF2B5EF4-FFF2-40B4-BE49-F238E27FC236}">
                <a16:creationId xmlns:a16="http://schemas.microsoft.com/office/drawing/2014/main" id="{E463704B-E2AB-1ECE-4054-97A1C3E13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925" y="2285999"/>
            <a:ext cx="21090060" cy="10093570"/>
          </a:xfrm>
          <a:prstGeom prst="rect">
            <a:avLst/>
          </a:prstGeom>
        </p:spPr>
      </p:pic>
    </p:spTree>
    <p:extLst>
      <p:ext uri="{BB962C8B-B14F-4D97-AF65-F5344CB8AC3E}">
        <p14:creationId xmlns:p14="http://schemas.microsoft.com/office/powerpoint/2010/main" val="18680876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1450975"/>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Feature Extraction using Frequencies.</a:t>
            </a:r>
            <a:endParaRPr lang="en-GB" dirty="0">
              <a:effectLst/>
            </a:endParaRPr>
          </a:p>
        </p:txBody>
      </p:sp>
      <p:sp>
        <p:nvSpPr>
          <p:cNvPr id="2" name="TextBox 1">
            <a:extLst>
              <a:ext uri="{FF2B5EF4-FFF2-40B4-BE49-F238E27FC236}">
                <a16:creationId xmlns:a16="http://schemas.microsoft.com/office/drawing/2014/main" id="{C8E25179-0BA5-AB67-0B4E-120123BFF59F}"/>
              </a:ext>
            </a:extLst>
          </p:cNvPr>
          <p:cNvSpPr txBox="1"/>
          <p:nvPr/>
        </p:nvSpPr>
        <p:spPr>
          <a:xfrm>
            <a:off x="1558925" y="7969820"/>
            <a:ext cx="19002375" cy="1143001"/>
          </a:xfrm>
          <a:prstGeom prst="rect">
            <a:avLst/>
          </a:prstGeom>
          <a:ln w="12700">
            <a:miter lim="400000"/>
          </a:ln>
        </p:spPr>
        <p:txBody>
          <a:bodyPr lIns="50800" tIns="50800" rIns="50800" bIns="50800" anchor="b">
            <a:noAutofit/>
          </a:bodyPr>
          <a:lstStyle>
            <a:defPPr>
              <a:defRPr lang="en-SA"/>
            </a:defPPr>
            <a:lvl1pPr>
              <a:defRPr sz="7000">
                <a:solidFill>
                  <a:srgbClr val="5D4FD6"/>
                </a:solidFill>
                <a:effectLst/>
                <a:latin typeface="Helvetica" pitchFamily="2" charset="0"/>
              </a:defRPr>
            </a:lvl1pPr>
          </a:lstStyle>
          <a:p>
            <a:r>
              <a:rPr lang="en-GB" sz="5400" dirty="0">
                <a:solidFill>
                  <a:schemeClr val="tx1"/>
                </a:solidFill>
              </a:rPr>
              <a:t>Feature extraction is the process of transforming textual data into suitable format that the models can use it for sentiment analysis (classification) by using the negative and positive frequencies.</a:t>
            </a:r>
          </a:p>
          <a:p>
            <a:endParaRPr lang="en-GB" sz="5400" dirty="0">
              <a:solidFill>
                <a:schemeClr val="tx1"/>
              </a:solidFill>
            </a:endParaRPr>
          </a:p>
          <a:p>
            <a:r>
              <a:rPr lang="en-GB" sz="5400" dirty="0">
                <a:solidFill>
                  <a:schemeClr val="tx1"/>
                </a:solidFill>
              </a:rPr>
              <a:t>For each text, sum all the frequencies of the positive tokens and sum all the frequencies of the negative tokens.</a:t>
            </a:r>
          </a:p>
        </p:txBody>
      </p:sp>
      <p:pic>
        <p:nvPicPr>
          <p:cNvPr id="4" name="صورة 3" descr="صورة تحتوي على نص, الخط, الرسومات, أبيض&#10;&#10;تم إنشاء الوصف تلقائياً">
            <a:extLst>
              <a:ext uri="{FF2B5EF4-FFF2-40B4-BE49-F238E27FC236}">
                <a16:creationId xmlns:a16="http://schemas.microsoft.com/office/drawing/2014/main" id="{54ECE824-D22B-60F8-7AFD-C64A34DC4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700" y="9112821"/>
            <a:ext cx="15022285" cy="2655602"/>
          </a:xfrm>
          <a:prstGeom prst="rect">
            <a:avLst/>
          </a:prstGeom>
        </p:spPr>
      </p:pic>
    </p:spTree>
    <p:extLst>
      <p:ext uri="{BB962C8B-B14F-4D97-AF65-F5344CB8AC3E}">
        <p14:creationId xmlns:p14="http://schemas.microsoft.com/office/powerpoint/2010/main" val="331413772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5" name="خوارزميات التصنيف (k-nearest neighbors algorithm (KNN))">
            <a:extLst>
              <a:ext uri="{FF2B5EF4-FFF2-40B4-BE49-F238E27FC236}">
                <a16:creationId xmlns:a16="http://schemas.microsoft.com/office/drawing/2014/main" id="{81F5F0E2-D4F2-7E85-61D0-652BE973B09C}"/>
              </a:ext>
            </a:extLst>
          </p:cNvPr>
          <p:cNvSpPr txBox="1"/>
          <p:nvPr/>
        </p:nvSpPr>
        <p:spPr>
          <a:xfrm>
            <a:off x="1558925" y="-26559"/>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Feature Extraction using Frequencies.</a:t>
            </a:r>
            <a:endParaRPr lang="en-GB" dirty="0">
              <a:effectLst/>
            </a:endParaRPr>
          </a:p>
        </p:txBody>
      </p:sp>
      <p:pic>
        <p:nvPicPr>
          <p:cNvPr id="4" name="صورة 3">
            <a:extLst>
              <a:ext uri="{FF2B5EF4-FFF2-40B4-BE49-F238E27FC236}">
                <a16:creationId xmlns:a16="http://schemas.microsoft.com/office/drawing/2014/main" id="{3FB69D8D-CFFD-00CF-F900-A7043FCF2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925" y="2051051"/>
            <a:ext cx="20902490" cy="10398858"/>
          </a:xfrm>
          <a:prstGeom prst="rect">
            <a:avLst/>
          </a:prstGeom>
        </p:spPr>
      </p:pic>
    </p:spTree>
    <p:extLst>
      <p:ext uri="{BB962C8B-B14F-4D97-AF65-F5344CB8AC3E}">
        <p14:creationId xmlns:p14="http://schemas.microsoft.com/office/powerpoint/2010/main" val="260959991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0" name="مقدمة في تعلم الآلة">
            <a:extLst>
              <a:ext uri="{FF2B5EF4-FFF2-40B4-BE49-F238E27FC236}">
                <a16:creationId xmlns:a16="http://schemas.microsoft.com/office/drawing/2014/main" id="{E12076F2-AF04-882F-9E02-93A4C3AC7BD5}"/>
              </a:ext>
            </a:extLst>
          </p:cNvPr>
          <p:cNvSpPr txBox="1"/>
          <p:nvPr/>
        </p:nvSpPr>
        <p:spPr>
          <a:xfrm>
            <a:off x="8549821" y="6068041"/>
            <a:ext cx="5919826" cy="1579920"/>
          </a:xfrm>
          <a:prstGeom prst="rect">
            <a:avLst/>
          </a:prstGeom>
          <a:ln w="12700">
            <a:miter lim="400000"/>
          </a:ln>
        </p:spPr>
        <p:txBody>
          <a:bodyPr wrap="none" lIns="50800" tIns="50800" rIns="50800" bIns="50800" anchor="ctr">
            <a:spAutoFit/>
          </a:bodyPr>
          <a:lstStyle/>
          <a:p>
            <a:pPr algn="ctr"/>
            <a:r>
              <a:rPr lang="en-US" sz="9600" dirty="0">
                <a:solidFill>
                  <a:schemeClr val="bg1"/>
                </a:solidFill>
                <a:effectLst/>
                <a:latin typeface="Helvetica" pitchFamily="2" charset="0"/>
              </a:rPr>
              <a:t>Thank You</a:t>
            </a:r>
            <a:endParaRPr lang="en-GB" sz="9600" dirty="0">
              <a:solidFill>
                <a:schemeClr val="bg1"/>
              </a:solidFill>
              <a:effectLst/>
              <a:latin typeface="Helvetica" pitchFamily="2" charset="0"/>
            </a:endParaRPr>
          </a:p>
        </p:txBody>
      </p:sp>
    </p:spTree>
    <p:extLst>
      <p:ext uri="{BB962C8B-B14F-4D97-AF65-F5344CB8AC3E}">
        <p14:creationId xmlns:p14="http://schemas.microsoft.com/office/powerpoint/2010/main" val="429049839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5938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 NLP Frameworks and Libraries</a:t>
            </a:r>
          </a:p>
        </p:txBody>
      </p:sp>
      <p:sp>
        <p:nvSpPr>
          <p:cNvPr id="2" name="TextBox 1">
            <a:extLst>
              <a:ext uri="{FF2B5EF4-FFF2-40B4-BE49-F238E27FC236}">
                <a16:creationId xmlns:a16="http://schemas.microsoft.com/office/drawing/2014/main" id="{659D3992-F3AD-B7FB-D671-A2DABD7AF752}"/>
              </a:ext>
            </a:extLst>
          </p:cNvPr>
          <p:cNvSpPr txBox="1"/>
          <p:nvPr/>
        </p:nvSpPr>
        <p:spPr>
          <a:xfrm>
            <a:off x="1206500" y="1304281"/>
            <a:ext cx="20088225" cy="834772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endParaRPr lang="en-GB" sz="5400" dirty="0">
              <a:solidFill>
                <a:schemeClr val="tx1"/>
              </a:solidFill>
              <a:sym typeface="Helvetica Neue"/>
            </a:endParaRPr>
          </a:p>
          <a:p>
            <a:endParaRPr lang="en-GB" sz="5400" dirty="0">
              <a:solidFill>
                <a:schemeClr val="tx1"/>
              </a:solidFill>
              <a:sym typeface="Helvetica Neue"/>
            </a:endParaRPr>
          </a:p>
          <a:p>
            <a:pPr marL="914400" indent="-914400">
              <a:buAutoNum type="arabicPeriod"/>
            </a:pPr>
            <a:r>
              <a:rPr lang="en-GB" sz="5400" dirty="0">
                <a:solidFill>
                  <a:schemeClr val="tx1"/>
                </a:solidFill>
                <a:sym typeface="Helvetica Neue"/>
              </a:rPr>
              <a:t>NLTK : Natural Language Toolkit Library is a popular open source platform providing Python.</a:t>
            </a:r>
          </a:p>
          <a:p>
            <a:pPr marL="914400" indent="-914400">
              <a:buAutoNum type="arabicPeriod"/>
            </a:pPr>
            <a:r>
              <a:rPr lang="en-GB" sz="5400" dirty="0">
                <a:solidFill>
                  <a:schemeClr val="tx1"/>
                </a:solidFill>
                <a:sym typeface="Helvetica Neue"/>
              </a:rPr>
              <a:t>TensorFlow and </a:t>
            </a:r>
            <a:r>
              <a:rPr lang="en-GB" sz="5400" dirty="0" err="1">
                <a:solidFill>
                  <a:schemeClr val="tx1"/>
                </a:solidFill>
                <a:sym typeface="Helvetica Neue"/>
              </a:rPr>
              <a:t>Keras</a:t>
            </a:r>
            <a:r>
              <a:rPr lang="en-GB" sz="5400" dirty="0">
                <a:solidFill>
                  <a:schemeClr val="tx1"/>
                </a:solidFill>
                <a:sym typeface="Helvetica Neue"/>
              </a:rPr>
              <a:t> : Deep Learning Framework platform, Popular for more deep applications.</a:t>
            </a:r>
          </a:p>
          <a:p>
            <a:pPr marL="914400" indent="-914400">
              <a:buAutoNum type="arabicPeriod"/>
            </a:pPr>
            <a:r>
              <a:rPr lang="en-GB" sz="5400" dirty="0">
                <a:solidFill>
                  <a:schemeClr val="tx1"/>
                </a:solidFill>
                <a:sym typeface="Helvetica Neue"/>
              </a:rPr>
              <a:t>Other toolkits and frameworks such as </a:t>
            </a:r>
            <a:r>
              <a:rPr lang="en-GB" sz="5400" dirty="0" err="1">
                <a:solidFill>
                  <a:schemeClr val="tx1"/>
                </a:solidFill>
                <a:sym typeface="Helvetica Neue"/>
              </a:rPr>
              <a:t>PyTorch</a:t>
            </a:r>
            <a:r>
              <a:rPr lang="en-GB" sz="5400" dirty="0">
                <a:solidFill>
                  <a:schemeClr val="tx1"/>
                </a:solidFill>
                <a:sym typeface="Helvetica Neue"/>
              </a:rPr>
              <a:t>, </a:t>
            </a:r>
            <a:r>
              <a:rPr lang="en-GB" sz="5400" dirty="0" err="1">
                <a:solidFill>
                  <a:schemeClr val="tx1"/>
                </a:solidFill>
                <a:sym typeface="Helvetica Neue"/>
              </a:rPr>
              <a:t>Pyarab</a:t>
            </a:r>
            <a:r>
              <a:rPr lang="en-GB" sz="5400" dirty="0">
                <a:solidFill>
                  <a:schemeClr val="tx1"/>
                </a:solidFill>
                <a:sym typeface="Helvetica Neue"/>
              </a:rPr>
              <a:t>, </a:t>
            </a:r>
            <a:r>
              <a:rPr lang="en-GB" sz="5400" dirty="0" err="1">
                <a:solidFill>
                  <a:schemeClr val="tx1"/>
                </a:solidFill>
                <a:sym typeface="Helvetica Neue"/>
              </a:rPr>
              <a:t>CAMeL</a:t>
            </a:r>
            <a:r>
              <a:rPr lang="en-GB" sz="5400" dirty="0">
                <a:solidFill>
                  <a:schemeClr val="tx1"/>
                </a:solidFill>
                <a:sym typeface="Helvetica Neue"/>
              </a:rPr>
              <a:t>, etc. </a:t>
            </a:r>
          </a:p>
          <a:p>
            <a:endParaRPr lang="en-GB" sz="5400" dirty="0">
              <a:solidFill>
                <a:schemeClr val="tx1"/>
              </a:solidFill>
              <a:sym typeface="Helvetica Neue"/>
            </a:endParaRPr>
          </a:p>
        </p:txBody>
      </p:sp>
    </p:spTree>
    <p:extLst>
      <p:ext uri="{BB962C8B-B14F-4D97-AF65-F5344CB8AC3E}">
        <p14:creationId xmlns:p14="http://schemas.microsoft.com/office/powerpoint/2010/main" val="376099161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5938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NLP Lifecycle</a:t>
            </a:r>
          </a:p>
        </p:txBody>
      </p:sp>
      <p:sp>
        <p:nvSpPr>
          <p:cNvPr id="2" name="TextBox 1">
            <a:extLst>
              <a:ext uri="{FF2B5EF4-FFF2-40B4-BE49-F238E27FC236}">
                <a16:creationId xmlns:a16="http://schemas.microsoft.com/office/drawing/2014/main" id="{659D3992-F3AD-B7FB-D671-A2DABD7AF752}"/>
              </a:ext>
            </a:extLst>
          </p:cNvPr>
          <p:cNvSpPr txBox="1"/>
          <p:nvPr/>
        </p:nvSpPr>
        <p:spPr>
          <a:xfrm>
            <a:off x="1206500" y="3429000"/>
            <a:ext cx="20088225" cy="834772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sz="5400" dirty="0">
                <a:solidFill>
                  <a:schemeClr val="tx1"/>
                </a:solidFill>
                <a:sym typeface="Helvetica Neue"/>
              </a:rPr>
              <a:t>1. Corpus collection : Gather the textual data, such as documents, web pages, tweets, articles, etc.</a:t>
            </a:r>
          </a:p>
          <a:p>
            <a:endParaRPr lang="en-GB" sz="5400" dirty="0">
              <a:solidFill>
                <a:schemeClr val="tx1"/>
              </a:solidFill>
              <a:sym typeface="Helvetica Neue"/>
            </a:endParaRPr>
          </a:p>
          <a:p>
            <a:r>
              <a:rPr lang="en-GB" sz="5400" dirty="0">
                <a:solidFill>
                  <a:schemeClr val="tx1"/>
                </a:solidFill>
                <a:sym typeface="Helvetica Neue"/>
              </a:rPr>
              <a:t>2. Text cleaning : Remove unwanted characters, such as HTML tags, handle incorrect spellings, etc.</a:t>
            </a:r>
          </a:p>
          <a:p>
            <a:endParaRPr lang="en-GB" sz="5400" dirty="0">
              <a:solidFill>
                <a:schemeClr val="tx1"/>
              </a:solidFill>
              <a:sym typeface="Helvetica Neue"/>
            </a:endParaRPr>
          </a:p>
          <a:p>
            <a:r>
              <a:rPr lang="en-GB" sz="5400" dirty="0">
                <a:solidFill>
                  <a:schemeClr val="tx1"/>
                </a:solidFill>
                <a:sym typeface="Helvetica Neue"/>
              </a:rPr>
              <a:t>3. Text preprocessing : Tokenization, Sentence segmentation, Lowercasing (Normalization), Remove stop words and punctuation marks, Stemming or lemmatization.</a:t>
            </a:r>
          </a:p>
        </p:txBody>
      </p:sp>
    </p:spTree>
    <p:extLst>
      <p:ext uri="{BB962C8B-B14F-4D97-AF65-F5344CB8AC3E}">
        <p14:creationId xmlns:p14="http://schemas.microsoft.com/office/powerpoint/2010/main" val="42524282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a:extLst>
              <a:ext uri="{FF2B5EF4-FFF2-40B4-BE49-F238E27FC236}">
                <a16:creationId xmlns:a16="http://schemas.microsoft.com/office/drawing/2014/main" id="{748DDB52-86B9-8A31-EFD9-A2B5BF78282A}"/>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r" defTabSz="457200" rtl="1" eaLnBrk="1" fontAlgn="base" hangingPunct="0">
              <a:spcBef>
                <a:spcPct val="0"/>
              </a:spcBef>
              <a:spcAft>
                <a:spcPct val="0"/>
              </a:spcAft>
            </a:pPr>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3315" name="Text">
            <a:extLst>
              <a:ext uri="{FF2B5EF4-FFF2-40B4-BE49-F238E27FC236}">
                <a16:creationId xmlns:a16="http://schemas.microsoft.com/office/drawing/2014/main" id="{7DC7F6C4-F2C8-5C68-7BDC-5B68147F5B73}"/>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80" name="خوارزميات التصنيف (k-nearest neighbors algorithm (KNN))">
            <a:extLst>
              <a:ext uri="{FF2B5EF4-FFF2-40B4-BE49-F238E27FC236}">
                <a16:creationId xmlns:a16="http://schemas.microsoft.com/office/drawing/2014/main" id="{F4136BB8-997B-688E-1EE8-71B4CB449F6D}"/>
              </a:ext>
            </a:extLst>
          </p:cNvPr>
          <p:cNvSpPr txBox="1"/>
          <p:nvPr/>
        </p:nvSpPr>
        <p:spPr>
          <a:xfrm>
            <a:off x="1206500" y="15938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NLP Lifecycle</a:t>
            </a:r>
          </a:p>
        </p:txBody>
      </p:sp>
      <p:sp>
        <p:nvSpPr>
          <p:cNvPr id="2" name="TextBox 1">
            <a:extLst>
              <a:ext uri="{FF2B5EF4-FFF2-40B4-BE49-F238E27FC236}">
                <a16:creationId xmlns:a16="http://schemas.microsoft.com/office/drawing/2014/main" id="{659D3992-F3AD-B7FB-D671-A2DABD7AF752}"/>
              </a:ext>
            </a:extLst>
          </p:cNvPr>
          <p:cNvSpPr txBox="1"/>
          <p:nvPr/>
        </p:nvSpPr>
        <p:spPr>
          <a:xfrm>
            <a:off x="1206500" y="3774430"/>
            <a:ext cx="20088225" cy="8347720"/>
          </a:xfrm>
          <a:prstGeom prst="rect">
            <a:avLst/>
          </a:prstGeom>
          <a:ln w="12700">
            <a:miter lim="400000"/>
          </a:ln>
        </p:spPr>
        <p:txBody>
          <a:bodyPr lIns="50800" tIns="50800" rIns="50800" bIns="50800" anchor="b">
            <a:normAutofit fontScale="92500" lnSpcReduction="10000"/>
          </a:bodyPr>
          <a:lstStyle>
            <a:defPPr>
              <a:defRPr lang="en-SA"/>
            </a:defPPr>
            <a:lvl1pPr>
              <a:defRPr sz="7000">
                <a:solidFill>
                  <a:srgbClr val="5D4FD6"/>
                </a:solidFill>
                <a:latin typeface="Helvetica" pitchFamily="2" charset="0"/>
              </a:defRPr>
            </a:lvl1pPr>
          </a:lstStyle>
          <a:p>
            <a:r>
              <a:rPr lang="en-GB" sz="5400" dirty="0">
                <a:solidFill>
                  <a:schemeClr val="tx1"/>
                </a:solidFill>
                <a:sym typeface="Helvetica Neue"/>
              </a:rPr>
              <a:t>4. EDA of text : All EDA methods can be used to explore the textual data, such as find insights of the word frequency, distribution, and other relevant statistics.</a:t>
            </a:r>
          </a:p>
          <a:p>
            <a:endParaRPr lang="en-GB" sz="5400" dirty="0">
              <a:solidFill>
                <a:schemeClr val="tx1"/>
              </a:solidFill>
              <a:sym typeface="Helvetica Neue"/>
            </a:endParaRPr>
          </a:p>
          <a:p>
            <a:r>
              <a:rPr lang="en-GB" sz="5400" dirty="0">
                <a:solidFill>
                  <a:schemeClr val="tx1"/>
                </a:solidFill>
                <a:sym typeface="Helvetica Neue"/>
              </a:rPr>
              <a:t>5. Numerical Representations :Convert the pre processed textual data into numerical representations using techniques like Bag of Words, TF-IDF, Word Embedding, etc.</a:t>
            </a:r>
          </a:p>
          <a:p>
            <a:endParaRPr lang="en-GB" sz="5400" dirty="0">
              <a:solidFill>
                <a:schemeClr val="tx1"/>
              </a:solidFill>
              <a:sym typeface="Helvetica Neue"/>
            </a:endParaRPr>
          </a:p>
          <a:p>
            <a:r>
              <a:rPr lang="en-GB" sz="5400" dirty="0">
                <a:solidFill>
                  <a:schemeClr val="tx1"/>
                </a:solidFill>
                <a:sym typeface="Helvetica Neue"/>
              </a:rPr>
              <a:t>6. Train the Model : In some tasks such as the sentiment analysis, or text categorization, we can use the machine learning algorithms or neural networks to train the model.</a:t>
            </a:r>
          </a:p>
        </p:txBody>
      </p:sp>
    </p:spTree>
    <p:extLst>
      <p:ext uri="{BB962C8B-B14F-4D97-AF65-F5344CB8AC3E}">
        <p14:creationId xmlns:p14="http://schemas.microsoft.com/office/powerpoint/2010/main" val="383746338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0" name="مقدمة في تعلم الآلة">
            <a:extLst>
              <a:ext uri="{FF2B5EF4-FFF2-40B4-BE49-F238E27FC236}">
                <a16:creationId xmlns:a16="http://schemas.microsoft.com/office/drawing/2014/main" id="{E12076F2-AF04-882F-9E02-93A4C3AC7BD5}"/>
              </a:ext>
            </a:extLst>
          </p:cNvPr>
          <p:cNvSpPr txBox="1"/>
          <p:nvPr/>
        </p:nvSpPr>
        <p:spPr>
          <a:xfrm>
            <a:off x="3108683" y="6068040"/>
            <a:ext cx="18166641" cy="1579920"/>
          </a:xfrm>
          <a:prstGeom prst="rect">
            <a:avLst/>
          </a:prstGeom>
          <a:ln w="12700">
            <a:miter lim="400000"/>
          </a:ln>
        </p:spPr>
        <p:txBody>
          <a:bodyPr wrap="none" lIns="50800" tIns="50800" rIns="50800" bIns="50800" anchor="ctr">
            <a:spAutoFit/>
          </a:bodyPr>
          <a:lstStyle/>
          <a:p>
            <a:pPr algn="ctr"/>
            <a:r>
              <a:rPr lang="en-GB" sz="9600" dirty="0">
                <a:solidFill>
                  <a:schemeClr val="bg1"/>
                </a:solidFill>
                <a:effectLst/>
                <a:latin typeface="Helvetica" pitchFamily="2" charset="0"/>
              </a:rPr>
              <a:t>Text Preprocessing and Cleaning</a:t>
            </a:r>
          </a:p>
        </p:txBody>
      </p:sp>
    </p:spTree>
    <p:extLst>
      <p:ext uri="{BB962C8B-B14F-4D97-AF65-F5344CB8AC3E}">
        <p14:creationId xmlns:p14="http://schemas.microsoft.com/office/powerpoint/2010/main" val="11962951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a:extLst>
              <a:ext uri="{FF2B5EF4-FFF2-40B4-BE49-F238E27FC236}">
                <a16:creationId xmlns:a16="http://schemas.microsoft.com/office/drawing/2014/main" id="{49858692-5EC5-B18B-BE7F-BC47E3124ED1}"/>
              </a:ext>
            </a:extLst>
          </p:cNvPr>
          <p:cNvSpPr txBox="1">
            <a:spLocks noChangeArrowheads="1"/>
          </p:cNvSpPr>
          <p:nvPr/>
        </p:nvSpPr>
        <p:spPr bwMode="auto">
          <a:xfrm>
            <a:off x="10933113" y="159385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14339" name="Text">
            <a:extLst>
              <a:ext uri="{FF2B5EF4-FFF2-40B4-BE49-F238E27FC236}">
                <a16:creationId xmlns:a16="http://schemas.microsoft.com/office/drawing/2014/main" id="{E539E51C-1876-BAF2-EAFF-89FD4A21360F}"/>
              </a:ext>
            </a:extLst>
          </p:cNvPr>
          <p:cNvSpPr txBox="1">
            <a:spLocks noChangeArrowheads="1"/>
          </p:cNvSpPr>
          <p:nvPr/>
        </p:nvSpPr>
        <p:spPr bwMode="auto">
          <a:xfrm>
            <a:off x="10706100" y="2971800"/>
            <a:ext cx="12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457200">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457200" eaLnBrk="0" fontAlgn="base" hangingPunct="0">
              <a:spcBef>
                <a:spcPct val="0"/>
              </a:spcBef>
              <a:spcAft>
                <a:spcPct val="0"/>
              </a:spcAft>
              <a:defRPr sz="24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algn="l" eaLnBrk="1"/>
            <a:endParaRPr lang="en-SA" altLang="en-SA" sz="1200">
              <a:solidFill>
                <a:srgbClr val="000000"/>
              </a:solidFill>
              <a:latin typeface="Times Roman" pitchFamily="2" charset="0"/>
              <a:ea typeface="Times Roman" pitchFamily="2" charset="0"/>
              <a:cs typeface="Times Roman" pitchFamily="2" charset="0"/>
              <a:sym typeface="Times Roman" pitchFamily="2" charset="0"/>
            </a:endParaRPr>
          </a:p>
        </p:txBody>
      </p:sp>
      <p:sp>
        <p:nvSpPr>
          <p:cNvPr id="4" name="TextBox 3">
            <a:extLst>
              <a:ext uri="{FF2B5EF4-FFF2-40B4-BE49-F238E27FC236}">
                <a16:creationId xmlns:a16="http://schemas.microsoft.com/office/drawing/2014/main" id="{AB1E4216-974E-7876-BD68-F08711C94547}"/>
              </a:ext>
            </a:extLst>
          </p:cNvPr>
          <p:cNvSpPr txBox="1"/>
          <p:nvPr/>
        </p:nvSpPr>
        <p:spPr>
          <a:xfrm>
            <a:off x="1946275" y="4121150"/>
            <a:ext cx="21231225" cy="8329386"/>
          </a:xfrm>
          <a:prstGeom prst="rect">
            <a:avLst/>
          </a:prstGeom>
          <a:ln w="12700">
            <a:miter lim="400000"/>
          </a:ln>
        </p:spPr>
        <p:txBody>
          <a:bodyPr lIns="50800" tIns="50800" rIns="50800" bIns="50800" anchor="b">
            <a:normAutofit fontScale="92500" lnSpcReduction="20000"/>
          </a:bodyPr>
          <a:lstStyle>
            <a:defPPr>
              <a:defRPr lang="en-SA"/>
            </a:defPPr>
            <a:lvl1pPr>
              <a:defRPr sz="7000">
                <a:solidFill>
                  <a:srgbClr val="5D4FD6"/>
                </a:solidFill>
                <a:latin typeface="Helvetica" pitchFamily="2" charset="0"/>
              </a:defRPr>
            </a:lvl1pPr>
          </a:lstStyle>
          <a:p>
            <a:r>
              <a:rPr lang="en-GB" sz="5400" dirty="0">
                <a:solidFill>
                  <a:schemeClr val="tx1"/>
                </a:solidFill>
                <a:sym typeface="Helvetica Neue"/>
              </a:rPr>
              <a:t>The main question for data scientists, how can I use data science tools to prepare the textual data for training a models.</a:t>
            </a:r>
          </a:p>
          <a:p>
            <a:r>
              <a:rPr lang="en-GB" sz="5400" dirty="0">
                <a:solidFill>
                  <a:schemeClr val="tx1"/>
                </a:solidFill>
                <a:sym typeface="Helvetica Neue"/>
              </a:rPr>
              <a:t>Will, there are a several techniques used for this situation.</a:t>
            </a:r>
          </a:p>
          <a:p>
            <a:endParaRPr lang="en-GB" sz="5400" dirty="0">
              <a:solidFill>
                <a:schemeClr val="tx1"/>
              </a:solidFill>
              <a:sym typeface="Helvetica Neue"/>
            </a:endParaRPr>
          </a:p>
          <a:p>
            <a:r>
              <a:rPr lang="en-GB" sz="5400" dirty="0">
                <a:solidFill>
                  <a:schemeClr val="tx1"/>
                </a:solidFill>
                <a:sym typeface="Helvetica Neue"/>
              </a:rPr>
              <a:t>in this lecture we will discover the following techniques :-</a:t>
            </a:r>
          </a:p>
          <a:p>
            <a:endParaRPr lang="en-GB" sz="5400" dirty="0">
              <a:solidFill>
                <a:schemeClr val="tx1"/>
              </a:solidFill>
              <a:sym typeface="Helvetica Neue"/>
            </a:endParaRPr>
          </a:p>
          <a:p>
            <a:pPr marL="914400" indent="-914400">
              <a:buFontTx/>
              <a:buAutoNum type="arabicPeriod"/>
            </a:pPr>
            <a:r>
              <a:rPr lang="en-GB" sz="5400" dirty="0">
                <a:solidFill>
                  <a:schemeClr val="tx1"/>
                </a:solidFill>
                <a:sym typeface="Helvetica Neue"/>
              </a:rPr>
              <a:t>Text Cleaning.</a:t>
            </a:r>
          </a:p>
          <a:p>
            <a:pPr marL="914400" indent="-914400">
              <a:buFontTx/>
              <a:buAutoNum type="arabicPeriod"/>
            </a:pPr>
            <a:r>
              <a:rPr lang="en-GB" sz="5400" dirty="0">
                <a:solidFill>
                  <a:schemeClr val="tx1"/>
                </a:solidFill>
                <a:sym typeface="Helvetica Neue"/>
              </a:rPr>
              <a:t>Regular Expressions.</a:t>
            </a:r>
          </a:p>
          <a:p>
            <a:pPr marL="914400" indent="-914400">
              <a:buAutoNum type="arabicPeriod"/>
            </a:pPr>
            <a:r>
              <a:rPr lang="en-GB" sz="5400" dirty="0">
                <a:solidFill>
                  <a:schemeClr val="tx1"/>
                </a:solidFill>
                <a:sym typeface="Helvetica Neue"/>
              </a:rPr>
              <a:t>Tokenization and Normalization.</a:t>
            </a:r>
          </a:p>
          <a:p>
            <a:pPr marL="914400" indent="-914400">
              <a:buFontTx/>
              <a:buAutoNum type="arabicPeriod"/>
            </a:pPr>
            <a:r>
              <a:rPr lang="en-GB" sz="5400" dirty="0">
                <a:solidFill>
                  <a:schemeClr val="tx1"/>
                </a:solidFill>
                <a:sym typeface="Helvetica Neue"/>
              </a:rPr>
              <a:t>Sentence Segmentation.</a:t>
            </a:r>
          </a:p>
          <a:p>
            <a:pPr marL="914400" indent="-914400">
              <a:buAutoNum type="arabicPeriod"/>
            </a:pPr>
            <a:r>
              <a:rPr lang="en-GB" sz="5400" dirty="0">
                <a:solidFill>
                  <a:schemeClr val="tx1"/>
                </a:solidFill>
                <a:sym typeface="Helvetica Neue"/>
              </a:rPr>
              <a:t>Stemming or lemmatization.</a:t>
            </a:r>
          </a:p>
          <a:p>
            <a:pPr marL="914400" indent="-914400">
              <a:buAutoNum type="arabicPeriod"/>
            </a:pPr>
            <a:r>
              <a:rPr lang="en-GB" sz="5400" dirty="0">
                <a:solidFill>
                  <a:schemeClr val="tx1"/>
                </a:solidFill>
                <a:sym typeface="Helvetica Neue"/>
              </a:rPr>
              <a:t>Remove Stop Words and Punctuation Marks.</a:t>
            </a:r>
          </a:p>
        </p:txBody>
      </p:sp>
      <p:sp>
        <p:nvSpPr>
          <p:cNvPr id="6" name="خوارزميات التصنيف (k-nearest neighbors algorithm (KNN))">
            <a:extLst>
              <a:ext uri="{FF2B5EF4-FFF2-40B4-BE49-F238E27FC236}">
                <a16:creationId xmlns:a16="http://schemas.microsoft.com/office/drawing/2014/main" id="{CB771A3D-0AAE-CFDA-9442-7BE67F423D35}"/>
              </a:ext>
            </a:extLst>
          </p:cNvPr>
          <p:cNvSpPr txBox="1"/>
          <p:nvPr/>
        </p:nvSpPr>
        <p:spPr>
          <a:xfrm>
            <a:off x="1206500" y="1593850"/>
            <a:ext cx="21971000" cy="1784350"/>
          </a:xfrm>
          <a:prstGeom prst="rect">
            <a:avLst/>
          </a:prstGeom>
          <a:ln w="12700">
            <a:miter lim="400000"/>
          </a:ln>
        </p:spPr>
        <p:txBody>
          <a:bodyPr lIns="50800" tIns="50800" rIns="50800" bIns="50800" anchor="b">
            <a:normAutofit/>
          </a:bodyPr>
          <a:lstStyle>
            <a:defPPr>
              <a:defRPr lang="en-SA"/>
            </a:defPPr>
            <a:lvl1pPr>
              <a:defRPr sz="7000">
                <a:solidFill>
                  <a:srgbClr val="5D4FD6"/>
                </a:solidFill>
                <a:latin typeface="Helvetica" pitchFamily="2" charset="0"/>
              </a:defRPr>
            </a:lvl1pPr>
          </a:lstStyle>
          <a:p>
            <a:r>
              <a:rPr lang="en-GB" dirty="0"/>
              <a:t> Text Preprocessing</a:t>
            </a:r>
          </a:p>
        </p:txBody>
      </p:sp>
    </p:spTree>
    <p:extLst>
      <p:ext uri="{BB962C8B-B14F-4D97-AF65-F5344CB8AC3E}">
        <p14:creationId xmlns:p14="http://schemas.microsoft.com/office/powerpoint/2010/main" val="2252616339"/>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9332</TotalTime>
  <Words>1545</Words>
  <Application>Microsoft Office PowerPoint</Application>
  <PresentationFormat>مخصص</PresentationFormat>
  <Paragraphs>219</Paragraphs>
  <Slides>45</Slides>
  <Notes>35</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45</vt:i4>
      </vt:variant>
    </vt:vector>
  </HeadingPairs>
  <TitlesOfParts>
    <vt:vector size="50" baseType="lpstr">
      <vt:lpstr>Helvetica</vt:lpstr>
      <vt:lpstr>Helvetica Neue</vt:lpstr>
      <vt:lpstr>Helvetica Neue Medium</vt:lpstr>
      <vt:lpstr>Times Roman</vt:lpstr>
      <vt:lpstr>21_BasicWhite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Hamad Abdullah</cp:lastModifiedBy>
  <cp:revision>126</cp:revision>
  <dcterms:modified xsi:type="dcterms:W3CDTF">2023-11-29T15:41:16Z</dcterms:modified>
</cp:coreProperties>
</file>