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44" r:id="rId4"/>
    <p:sldId id="345" r:id="rId5"/>
    <p:sldId id="319" r:id="rId6"/>
    <p:sldId id="348" r:id="rId7"/>
    <p:sldId id="349" r:id="rId8"/>
    <p:sldId id="350" r:id="rId9"/>
    <p:sldId id="351" r:id="rId10"/>
    <p:sldId id="352" r:id="rId11"/>
    <p:sldId id="347" r:id="rId12"/>
    <p:sldId id="346" r:id="rId13"/>
    <p:sldId id="260" r:id="rId14"/>
    <p:sldId id="281" r:id="rId15"/>
    <p:sldId id="353" r:id="rId16"/>
    <p:sldId id="326" r:id="rId17"/>
    <p:sldId id="324" r:id="rId18"/>
    <p:sldId id="325" r:id="rId19"/>
    <p:sldId id="286" r:id="rId20"/>
    <p:sldId id="354" r:id="rId21"/>
    <p:sldId id="355" r:id="rId22"/>
    <p:sldId id="261" r:id="rId23"/>
    <p:sldId id="356" r:id="rId24"/>
    <p:sldId id="285" r:id="rId25"/>
    <p:sldId id="357" r:id="rId26"/>
  </p:sldIdLst>
  <p:sldSz cx="24384000" cy="13716000"/>
  <p:notesSz cx="6858000" cy="9144000"/>
  <p:defaultTextStyle>
    <a:defPPr>
      <a:defRPr lang="en-SA"/>
    </a:defPPr>
    <a:lvl1pPr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4572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9144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13716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18288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828"/>
  </p:normalViewPr>
  <p:slideViewPr>
    <p:cSldViewPr snapToGrid="0">
      <p:cViewPr varScale="1">
        <p:scale>
          <a:sx n="33" d="100"/>
          <a:sy n="33" d="100"/>
        </p:scale>
        <p:origin x="1330" y="8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57">
            <a:extLst>
              <a:ext uri="{FF2B5EF4-FFF2-40B4-BE49-F238E27FC236}">
                <a16:creationId xmlns:a16="http://schemas.microsoft.com/office/drawing/2014/main" id="{84169543-73AF-E904-C463-033300634B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Shape 158">
            <a:extLst>
              <a:ext uri="{FF2B5EF4-FFF2-40B4-BE49-F238E27FC236}">
                <a16:creationId xmlns:a16="http://schemas.microsoft.com/office/drawing/2014/main" id="{0A8E9EF8-3B75-956D-221C-7F20ADE91DA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SA" altLang="en-SA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9708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6200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73526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3479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22952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73844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55736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62099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510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626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066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54932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2792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084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1013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2898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204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98611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790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6296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1652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5220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3382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9269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1342" y="7223190"/>
            <a:ext cx="21971001" cy="23508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6813DE-E2C4-795A-26A7-0C0BB1A67FF6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04136F6-F4FC-E34B-8B2F-72C648CE8FA0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0888729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8ED9D1D-C422-B8EA-E376-86ABE27785B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C0DDA-643C-8D40-89BC-420BB7D56839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892583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5" name="Fact information"/>
          <p:cNvSpPr txBox="1">
            <a:spLocks noGrp="1"/>
          </p:cNvSpPr>
          <p:nvPr>
            <p:ph type="body" sz="quarter" idx="2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26A267-2278-716B-2885-4AE188CB1D9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84510-69F3-1C46-B79F-EE289C555A2F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75045528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ttribution"/>
          <p:cNvSpPr txBox="1">
            <a:spLocks noGrp="1"/>
          </p:cNvSpPr>
          <p:nvPr>
            <p:ph type="body" sz="quarter" idx="2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CC24B8-DD6C-FFC5-0341-81B57B867E7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8F27C-62D8-644F-A6D1-D92AA7A5FE1B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70444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3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4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1FBB281-F440-F9AF-28BC-D1E344FAF777}"/>
              </a:ext>
            </a:extLst>
          </p:cNvPr>
          <p:cNvSpPr txBox="1"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9335A-67A2-4344-BC06-5254A3CD7559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40976089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ACDBE9-B81B-15AF-9C2D-78F5ED52A3C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5F08B-F1B0-E74B-A321-4A3432C1ABDE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4967370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99790EE-081C-1630-2A61-32A9B2191D8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DCFE5-DBDE-654A-A339-FEBED341A6E3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88985296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70E66AA0-7E7C-56FD-2F63-1FD27C97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8763" y="-111125"/>
            <a:ext cx="2543175" cy="13938250"/>
          </a:xfrm>
          <a:prstGeom prst="rect">
            <a:avLst/>
          </a:prstGeom>
          <a:solidFill>
            <a:srgbClr val="6BAB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SA" altLang="en-SA" sz="3200">
              <a:solidFill>
                <a:srgbClr val="FFFFFF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sym typeface="Helvetica Neue Medium" panose="02000503000000020004" pitchFamily="2" charset="0"/>
            </a:endParaRPr>
          </a:p>
        </p:txBody>
      </p:sp>
      <p:sp>
        <p:nvSpPr>
          <p:cNvPr id="147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 algn="r" rtl="1">
              <a:defRPr sz="11600" spc="-232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963823A-83D8-061A-AF95-D881C195F4ED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F8C9AB14-0C73-6648-9B45-51BB84432184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5273650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024064-B170-D02A-B962-8591AE60EDAA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99C4404B-D5FA-A24E-92E6-A0CC2E148825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53333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C19211-3160-A75B-FF4D-F7A53A5718E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A48C736E-ADE8-5842-8016-135DF9C70E3D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11877183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F6E45D-5921-B46D-02D9-9A0E689B1BA2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07410-C729-E34D-85A4-FFF2E423BA4A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7587864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153707-EE5E-C604-E1DF-11D913C6EB0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D2F8E-60F5-7D41-950E-3F582CFB5978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0675600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0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1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BB3673-0EC7-E8B4-2FEE-86235BE856D4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82154-2D54-164F-B80F-BFDC2200DDAA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8587722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ection Title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BA9C65-65B3-6695-983A-3E1A8D1307F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F00D5EEB-6525-824C-834C-3C54C22E40C3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6725717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027C73-177D-17A1-C9BF-F662994EEACB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81075-647A-D445-8447-CCABEC854CD7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8807811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genda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Agenda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75CBD3-C1B7-88CE-C77E-3F15C58B665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74532-A3B1-E74F-A18F-A6FA1135DF2D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9501521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BE7B4C7-694B-AEEA-BDBC-AFBC9DD446A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5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CFF45DC6-54B9-AB72-14B6-ADE6171F89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6500" y="4248150"/>
            <a:ext cx="21971000" cy="825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A" altLang="en-SA">
                <a:sym typeface="Helvetica Neue" panose="02000503000000020004" pitchFamily="2" charset="0"/>
              </a:rPr>
              <a:t>Slide bullet text</a:t>
            </a:r>
          </a:p>
          <a:p>
            <a:pPr lvl="1"/>
            <a:endParaRPr lang="en-SA" altLang="en-SA">
              <a:sym typeface="Helvetica Neue" panose="02000503000000020004" pitchFamily="2" charset="0"/>
            </a:endParaRPr>
          </a:p>
          <a:p>
            <a:pPr lvl="2"/>
            <a:endParaRPr lang="en-SA" altLang="en-SA">
              <a:sym typeface="Helvetica Neue" panose="02000503000000020004" pitchFamily="2" charset="0"/>
            </a:endParaRPr>
          </a:p>
          <a:p>
            <a:pPr lvl="3"/>
            <a:endParaRPr lang="en-SA" altLang="en-SA">
              <a:sym typeface="Helvetica Neue" panose="02000503000000020004" pitchFamily="2" charset="0"/>
            </a:endParaRPr>
          </a:p>
          <a:p>
            <a:pPr lvl="4"/>
            <a:endParaRPr lang="en-SA" altLang="en-SA">
              <a:sym typeface="Helvetica Neue" panose="02000503000000020004" pitchFamily="2" charset="0"/>
            </a:endParaRP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E7D8C73B-F249-48ED-B346-25D2D7C17722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  <a:spAutoFit/>
          </a:bodyPr>
          <a:lstStyle>
            <a:lvl1pPr algn="ctr" defTabSz="584200" eaLnBrk="1">
              <a:defRPr sz="1800">
                <a:solidFill>
                  <a:srgbClr val="000000"/>
                </a:solidFill>
              </a:defRPr>
            </a:lvl1pPr>
          </a:lstStyle>
          <a:p>
            <a:fld id="{C41EA7BC-1933-EC44-96A0-6D727BC90BED}" type="slidenum">
              <a:rPr lang="en-SA" altLang="en-SA"/>
              <a:pPr/>
              <a:t>‹#›</a:t>
            </a:fld>
            <a:endParaRPr lang="en-SA" alt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71" r:id="rId4"/>
    <p:sldLayoutId id="2147483672" r:id="rId5"/>
    <p:sldLayoutId id="2147483673" r:id="rId6"/>
    <p:sldLayoutId id="2147483684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5" r:id="rId14"/>
    <p:sldLayoutId id="2147483680" r:id="rId15"/>
    <p:sldLayoutId id="2147483686" r:id="rId16"/>
  </p:sldLayoutIdLst>
  <p:transition spd="med"/>
  <p:txStyles>
    <p:titleStyle>
      <a:lvl1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12192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8288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24384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30480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5595.cems.umn.edu/SameStats-DifferentGraphs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drc.ca/sites/default/files/sp/Documents%20EN/10-data-visualization-tips-en.pdf" TargetMode="External"/><Relationship Id="rId4" Type="http://schemas.openxmlformats.org/officeDocument/2006/relationships/hyperlink" Target="https://matplotlib.org/2.1.1/api/_as_gen/matplotlib.pyplot.plo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مقدمة في تعلم الآلة">
            <a:extLst>
              <a:ext uri="{FF2B5EF4-FFF2-40B4-BE49-F238E27FC236}">
                <a16:creationId xmlns:a16="http://schemas.microsoft.com/office/drawing/2014/main" id="{E12076F2-AF04-882F-9E02-93A4C3AC7BD5}"/>
              </a:ext>
            </a:extLst>
          </p:cNvPr>
          <p:cNvSpPr txBox="1"/>
          <p:nvPr/>
        </p:nvSpPr>
        <p:spPr>
          <a:xfrm>
            <a:off x="6722008" y="6191151"/>
            <a:ext cx="10939983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effectLst/>
                <a:latin typeface="Helvetica" pitchFamily="2" charset="0"/>
              </a:rPr>
              <a:t>E</a:t>
            </a:r>
            <a:r>
              <a:rPr lang="en-GB" sz="8000" dirty="0">
                <a:solidFill>
                  <a:schemeClr val="bg1"/>
                </a:solidFill>
                <a:latin typeface="Helvetica" pitchFamily="2" charset="0"/>
              </a:rPr>
              <a:t>DA and Data Cleaning</a:t>
            </a:r>
            <a:endParaRPr lang="en-GB" sz="8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24279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Multivariate Analysis</a:t>
            </a:r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27C6182D-1D79-4CAE-E44A-1923168F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88527"/>
              </p:ext>
            </p:extLst>
          </p:nvPr>
        </p:nvGraphicFramePr>
        <p:xfrm>
          <a:off x="1206500" y="2971800"/>
          <a:ext cx="21971000" cy="9144000"/>
        </p:xfrm>
        <a:graphic>
          <a:graphicData uri="http://schemas.openxmlformats.org/drawingml/2006/table">
            <a:tbl>
              <a:tblPr/>
              <a:tblGrid>
                <a:gridCol w="5821376">
                  <a:extLst>
                    <a:ext uri="{9D8B030D-6E8A-4147-A177-3AD203B41FA5}">
                      <a16:colId xmlns:a16="http://schemas.microsoft.com/office/drawing/2014/main" val="3802621271"/>
                    </a:ext>
                  </a:extLst>
                </a:gridCol>
                <a:gridCol w="5821376">
                  <a:extLst>
                    <a:ext uri="{9D8B030D-6E8A-4147-A177-3AD203B41FA5}">
                      <a16:colId xmlns:a16="http://schemas.microsoft.com/office/drawing/2014/main" val="3105269747"/>
                    </a:ext>
                  </a:extLst>
                </a:gridCol>
                <a:gridCol w="5821376">
                  <a:extLst>
                    <a:ext uri="{9D8B030D-6E8A-4147-A177-3AD203B41FA5}">
                      <a16:colId xmlns:a16="http://schemas.microsoft.com/office/drawing/2014/main" val="738900042"/>
                    </a:ext>
                  </a:extLst>
                </a:gridCol>
                <a:gridCol w="4506872">
                  <a:extLst>
                    <a:ext uri="{9D8B030D-6E8A-4147-A177-3AD203B41FA5}">
                      <a16:colId xmlns:a16="http://schemas.microsoft.com/office/drawing/2014/main" val="2572613586"/>
                    </a:ext>
                  </a:extLst>
                </a:gridCol>
              </a:tblGrid>
              <a:tr h="116239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Distribution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Comparison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Composition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Relationship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19903"/>
                  </a:ext>
                </a:extLst>
              </a:tr>
              <a:tr h="67153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Scatter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Side-by-Side Bar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Stacked Area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Scatter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721001"/>
                  </a:ext>
                </a:extLst>
              </a:tr>
              <a:tr h="67153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Joint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Heatmap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Stacked Bars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Bubble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1205"/>
                  </a:ext>
                </a:extLst>
              </a:tr>
              <a:tr h="119708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Sterogram Plo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Run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Tornado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93264"/>
                  </a:ext>
                </a:extLst>
              </a:tr>
              <a:tr h="119708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Surface Area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Cartograms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66572"/>
                  </a:ext>
                </a:extLst>
              </a:tr>
              <a:tr h="119708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Level Curve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188484"/>
                  </a:ext>
                </a:extLst>
              </a:tr>
              <a:tr h="119708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Box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73081"/>
                  </a:ext>
                </a:extLst>
              </a:tr>
              <a:tr h="119708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>
                          <a:effectLst/>
                        </a:rPr>
                        <a:t>Violin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>
                          <a:effectLst/>
                        </a:rPr>
                      </a:br>
                      <a:endParaRPr lang="ar-SA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000" dirty="0">
                          <a:effectLst/>
                        </a:rPr>
                      </a:br>
                      <a:endParaRPr lang="ar-SA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98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282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Basic Steps of EDA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2476500" y="4197124"/>
            <a:ext cx="19431000" cy="6565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How many rows and columns?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What are the data types of these columns?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What are the names of these columns?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Is there any incorrect names?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Is there any duplicated rows?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How many missing data?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How many error data?</a:t>
            </a:r>
          </a:p>
          <a:p>
            <a:endParaRPr lang="en-SA" sz="5400" dirty="0">
              <a:solidFill>
                <a:schemeClr val="tx2"/>
              </a:solidFill>
              <a:sym typeface="Helvetica Neue"/>
            </a:endParaRPr>
          </a:p>
        </p:txBody>
      </p:sp>
      <p:pic>
        <p:nvPicPr>
          <p:cNvPr id="4" name="صورة 3" descr="صورة تحتوي على نص, لقطة شاشة, الخط, خط&#10;&#10;تم إنشاء الوصف تلقائياً">
            <a:extLst>
              <a:ext uri="{FF2B5EF4-FFF2-40B4-BE49-F238E27FC236}">
                <a16:creationId xmlns:a16="http://schemas.microsoft.com/office/drawing/2014/main" id="{B3A98F42-1C44-AD58-EE51-B35A94CC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7071360"/>
            <a:ext cx="10985500" cy="56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06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EDA (Continue)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2476500" y="4197124"/>
            <a:ext cx="19431000" cy="76247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It is easy to identify the data types, but feature types can be more difficult.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Example :-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- </a:t>
            </a:r>
            <a:r>
              <a:rPr lang="en-GB" sz="5400" dirty="0" err="1">
                <a:solidFill>
                  <a:schemeClr val="tx2"/>
                </a:solidFill>
                <a:sym typeface="Helvetica Neue"/>
              </a:rPr>
              <a:t>Color</a:t>
            </a:r>
            <a:r>
              <a:rPr lang="en-GB" sz="5400" dirty="0">
                <a:solidFill>
                  <a:schemeClr val="tx2"/>
                </a:solidFill>
                <a:sym typeface="Helvetica Neue"/>
              </a:rPr>
              <a:t> Feature :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Formatted as Integer (1, 2, 3, ..)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As humans, we see that the </a:t>
            </a:r>
            <a:r>
              <a:rPr lang="en-GB" sz="5400" dirty="0" err="1">
                <a:solidFill>
                  <a:schemeClr val="tx2"/>
                </a:solidFill>
                <a:sym typeface="Helvetica Neue"/>
              </a:rPr>
              <a:t>color</a:t>
            </a:r>
            <a:r>
              <a:rPr lang="en-GB" sz="5400" dirty="0">
                <a:solidFill>
                  <a:schemeClr val="tx2"/>
                </a:solidFill>
                <a:sym typeface="Helvetica Neue"/>
              </a:rPr>
              <a:t> is a category, but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looks ordinal number to the machine.</a:t>
            </a:r>
          </a:p>
        </p:txBody>
      </p:sp>
      <p:pic>
        <p:nvPicPr>
          <p:cNvPr id="4" name="صورة 3" descr="صورة تحتوي على نص, الخط, لقطة شاشة, خط&#10;&#10;تم إنشاء الوصف تلقائياً">
            <a:extLst>
              <a:ext uri="{FF2B5EF4-FFF2-40B4-BE49-F238E27FC236}">
                <a16:creationId xmlns:a16="http://schemas.microsoft.com/office/drawing/2014/main" id="{C20F992F-C3B1-9D39-8E4D-733EDF4F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029" y="5617029"/>
            <a:ext cx="8523514" cy="42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30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6795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EDA (Continue)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5061856"/>
            <a:ext cx="20088225" cy="44841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If features are descriptive enough, you may be able to guess their type, or prior domain knowledge can be helpful!!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However, no fool-proof way to determine feature type, use critical thinking and review data thoroughly.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Feature Relevance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4225925"/>
            <a:ext cx="20088225" cy="5264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You need to consider how relevant features are to the problem.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Example :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	Age might seem to be great predictor of income.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Irrelevant features can impact the usefulness of your model.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Domain knowledge can help you identify feature relevance.</a:t>
            </a:r>
          </a:p>
        </p:txBody>
      </p:sp>
    </p:spTree>
    <p:extLst>
      <p:ext uri="{BB962C8B-B14F-4D97-AF65-F5344CB8AC3E}">
        <p14:creationId xmlns:p14="http://schemas.microsoft.com/office/powerpoint/2010/main" val="37609916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Guidelines for EDA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4186466"/>
            <a:ext cx="20088225" cy="61005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Spend a fair bit of time interacting with the data you will working with.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Use charts to begin to understand the data.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Use multiple charts of different fields to determine correlation between these fields.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Examine a number of small portions of dataset to understand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385415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مقدمة في تعلم الآلة">
            <a:extLst>
              <a:ext uri="{FF2B5EF4-FFF2-40B4-BE49-F238E27FC236}">
                <a16:creationId xmlns:a16="http://schemas.microsoft.com/office/drawing/2014/main" id="{E12076F2-AF04-882F-9E02-93A4C3AC7BD5}"/>
              </a:ext>
            </a:extLst>
          </p:cNvPr>
          <p:cNvSpPr txBox="1"/>
          <p:nvPr/>
        </p:nvSpPr>
        <p:spPr>
          <a:xfrm>
            <a:off x="8239798" y="6068040"/>
            <a:ext cx="7904408" cy="15799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GB" sz="9600" dirty="0">
                <a:solidFill>
                  <a:schemeClr val="bg1"/>
                </a:solidFill>
                <a:latin typeface="Helvetica" pitchFamily="2" charset="0"/>
              </a:rPr>
              <a:t>Data Cleaning</a:t>
            </a:r>
            <a:endParaRPr lang="en-GB" sz="96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951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234263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4374052"/>
            <a:ext cx="20088225" cy="8347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endParaRPr lang="en-GB" sz="5400" dirty="0">
              <a:solidFill>
                <a:schemeClr val="tx1"/>
              </a:solidFill>
              <a:sym typeface="Helvetica Neue"/>
            </a:endParaRPr>
          </a:p>
        </p:txBody>
      </p:sp>
      <p:pic>
        <p:nvPicPr>
          <p:cNvPr id="4" name="صورة 3" descr="صورة تحتوي على نص, الخط, لقطة شاشة, خط&#10;&#10;تم إنشاء الوصف تلقائياً">
            <a:extLst>
              <a:ext uri="{FF2B5EF4-FFF2-40B4-BE49-F238E27FC236}">
                <a16:creationId xmlns:a16="http://schemas.microsoft.com/office/drawing/2014/main" id="{89034E00-BDF2-8580-41AB-4FA90456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69" y="3378200"/>
            <a:ext cx="11705771" cy="8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82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3774430"/>
            <a:ext cx="20088225" cy="8347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It came after diagnosing (explore) the data.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It is the process of enhancing the raw data to make the machine learn from it in proper way.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Data cleaning includes :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Handle missing data.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Remove duplicates.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Remove unwanted features.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Fix the data types.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Encoding categorical variables.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Scaling numerical variables.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Standardization and Normalization.</a:t>
            </a:r>
          </a:p>
        </p:txBody>
      </p:sp>
      <p:pic>
        <p:nvPicPr>
          <p:cNvPr id="4" name="صورة 3" descr="صورة تحتوي على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904BA117-2B7C-98E0-CB67-844FE1CB2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6348090"/>
            <a:ext cx="97536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33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946275" y="4121150"/>
            <a:ext cx="21231225" cy="83293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50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What is the missing data?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Incomplete information provided by participants.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Non-response from those who decline to share information.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Poorly designed surveys.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Removal of data for confidentiality reasons.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How the missing data represented?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Common placeholder for missing data is </a:t>
            </a:r>
            <a:r>
              <a:rPr lang="en-GB" sz="5400" b="1" dirty="0" err="1">
                <a:solidFill>
                  <a:schemeClr val="tx1"/>
                </a:solidFill>
                <a:sym typeface="Helvetica Neue"/>
              </a:rPr>
              <a:t>NaN</a:t>
            </a:r>
            <a:endParaRPr lang="en-GB" sz="5400" b="1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NumPy uses the IEEE standard for binary floating point for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arithmetic (IEEE 754). This means that Not a number and is not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equivalent to infinity.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Pandas has a method called </a:t>
            </a:r>
            <a:r>
              <a:rPr lang="en-GB" sz="5400" dirty="0" err="1">
                <a:solidFill>
                  <a:schemeClr val="tx1"/>
                </a:solidFill>
                <a:sym typeface="Helvetica Neue"/>
              </a:rPr>
              <a:t>fillna</a:t>
            </a:r>
            <a:r>
              <a:rPr lang="en-GB" sz="5400" dirty="0">
                <a:solidFill>
                  <a:schemeClr val="tx1"/>
                </a:solidFill>
                <a:sym typeface="Helvetica Neue"/>
              </a:rPr>
              <a:t>() that can help us with handling </a:t>
            </a:r>
            <a:r>
              <a:rPr lang="en-GB" sz="5400" b="1" dirty="0" err="1">
                <a:solidFill>
                  <a:schemeClr val="tx1"/>
                </a:solidFill>
                <a:sym typeface="Helvetica Neue"/>
              </a:rPr>
              <a:t>NaN</a:t>
            </a:r>
            <a:endParaRPr lang="en-GB" sz="5400" b="1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values.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However, sometimes the missing values are represented as </a:t>
            </a:r>
            <a:r>
              <a:rPr lang="en-GB" sz="5400" b="1" dirty="0">
                <a:solidFill>
                  <a:schemeClr val="tx1"/>
                </a:solidFill>
                <a:sym typeface="Helvetica Neue"/>
              </a:rPr>
              <a:t>?, :, *, </a:t>
            </a:r>
            <a:r>
              <a:rPr lang="en-GB" sz="5400" dirty="0">
                <a:solidFill>
                  <a:schemeClr val="tx1"/>
                </a:solidFill>
                <a:sym typeface="Helvetica Neue"/>
              </a:rPr>
              <a:t>etc.</a:t>
            </a:r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 Missing Data</a:t>
            </a:r>
          </a:p>
        </p:txBody>
      </p:sp>
    </p:spTree>
    <p:extLst>
      <p:ext uri="{BB962C8B-B14F-4D97-AF65-F5344CB8AC3E}">
        <p14:creationId xmlns:p14="http://schemas.microsoft.com/office/powerpoint/2010/main" val="22526163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499" y="-19050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Data Science Life 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1344613" y="3200400"/>
            <a:ext cx="19431000" cy="748483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endParaRPr lang="en-GB" sz="5400" dirty="0">
              <a:solidFill>
                <a:schemeClr val="tx2"/>
              </a:solidFill>
              <a:sym typeface="Helvetica Neue"/>
            </a:endParaRPr>
          </a:p>
        </p:txBody>
      </p:sp>
      <p:pic>
        <p:nvPicPr>
          <p:cNvPr id="4" name="صورة 3" descr="صورة تحتوي على نص, ورقة ملاحظة لاصقة, لقطة شاشة, مستطيل&#10;&#10;تم إنشاء الوصف تلقائياً">
            <a:extLst>
              <a:ext uri="{FF2B5EF4-FFF2-40B4-BE49-F238E27FC236}">
                <a16:creationId xmlns:a16="http://schemas.microsoft.com/office/drawing/2014/main" id="{A169F868-A710-BED2-6600-4F94C8537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051051"/>
            <a:ext cx="13944599" cy="103343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946275" y="2971800"/>
            <a:ext cx="21231225" cy="83293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Why do we need to handle the missing data? To avoid :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Bias the conclusions.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Leading the business to make wrong decisions.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Types of missing data :-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Missing Completely at Random (MCAR)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Missing at Random (MAR).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Missing Not at Random (MNAR).</a:t>
            </a:r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 Missing Data</a:t>
            </a:r>
          </a:p>
        </p:txBody>
      </p:sp>
    </p:spTree>
    <p:extLst>
      <p:ext uri="{BB962C8B-B14F-4D97-AF65-F5344CB8AC3E}">
        <p14:creationId xmlns:p14="http://schemas.microsoft.com/office/powerpoint/2010/main" val="39019470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576387" y="4297680"/>
            <a:ext cx="21231225" cy="71470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50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Missing Completely at Random (MCAR)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- This happens if all variables have the same probability of being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 missing.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2.  Missing at Random (MAR)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- For MAR, the probability of the value being missing is related to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 the value of other variables, or the variable itself.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3.  Missing Not at Random (MNAR)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- Most difficult scenario among the three types, the probability of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 being missing is completely different for different values of the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 same variable.</a:t>
            </a:r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 Types of Missing Data</a:t>
            </a:r>
          </a:p>
        </p:txBody>
      </p:sp>
    </p:spTree>
    <p:extLst>
      <p:ext uri="{BB962C8B-B14F-4D97-AF65-F5344CB8AC3E}">
        <p14:creationId xmlns:p14="http://schemas.microsoft.com/office/powerpoint/2010/main" val="41213037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946275" y="4390292"/>
            <a:ext cx="21231225" cy="63539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Data Dropping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Pros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1. Straightforward and simple to use.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2. Beneficial when missing values have no importance.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- Cons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1. Lead to information loss.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2. This is not appropriate when the data is not MCAR.</a:t>
            </a:r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 Handling Missing Data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946275" y="4390292"/>
            <a:ext cx="21231225" cy="63539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Imputation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Mean, Median, and Mode.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Constant value.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Forward filling.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Backward filling.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Random sample imputation.</a:t>
            </a:r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 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6380843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5" name="خوارزميات التصنيف (k-nearest neighbors algorithm (KNN))">
            <a:extLst>
              <a:ext uri="{FF2B5EF4-FFF2-40B4-BE49-F238E27FC236}">
                <a16:creationId xmlns:a16="http://schemas.microsoft.com/office/drawing/2014/main" id="{81F5F0E2-D4F2-7E85-61D0-652BE973B09C}"/>
              </a:ext>
            </a:extLst>
          </p:cNvPr>
          <p:cNvSpPr txBox="1"/>
          <p:nvPr/>
        </p:nvSpPr>
        <p:spPr>
          <a:xfrm>
            <a:off x="1206499" y="437901"/>
            <a:ext cx="21971000" cy="23118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Best Practice</a:t>
            </a:r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F07FB203-1A08-3F0C-D0F3-9E23ECB68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10066"/>
              </p:ext>
            </p:extLst>
          </p:nvPr>
        </p:nvGraphicFramePr>
        <p:xfrm>
          <a:off x="1206500" y="4175760"/>
          <a:ext cx="21971000" cy="7406640"/>
        </p:xfrm>
        <a:graphic>
          <a:graphicData uri="http://schemas.openxmlformats.org/drawingml/2006/table">
            <a:tbl>
              <a:tblPr/>
              <a:tblGrid>
                <a:gridCol w="10985500">
                  <a:extLst>
                    <a:ext uri="{9D8B030D-6E8A-4147-A177-3AD203B41FA5}">
                      <a16:colId xmlns:a16="http://schemas.microsoft.com/office/drawing/2014/main" val="1928333844"/>
                    </a:ext>
                  </a:extLst>
                </a:gridCol>
                <a:gridCol w="10985500">
                  <a:extLst>
                    <a:ext uri="{9D8B030D-6E8A-4147-A177-3AD203B41FA5}">
                      <a16:colId xmlns:a16="http://schemas.microsoft.com/office/drawing/2014/main" val="3860274283"/>
                    </a:ext>
                  </a:extLst>
                </a:gridCol>
              </a:tblGrid>
              <a:tr h="185166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 b="1">
                          <a:effectLst/>
                        </a:rPr>
                        <a:t>Type of missing data</a:t>
                      </a:r>
                      <a:endParaRPr lang="es-ES_tradnl" sz="56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 b="1">
                          <a:effectLst/>
                        </a:rPr>
                        <a:t>Imputation method</a:t>
                      </a:r>
                      <a:endParaRPr lang="es-ES_tradnl" sz="56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250705"/>
                  </a:ext>
                </a:extLst>
              </a:tr>
              <a:tr h="185166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>
                          <a:effectLst/>
                        </a:rPr>
                        <a:t>Missing Completely At Random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5600">
                          <a:effectLst/>
                        </a:rPr>
                        <a:t>Mean, Median, Mode, or any other imputation method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819518"/>
                  </a:ext>
                </a:extLst>
              </a:tr>
              <a:tr h="185166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>
                          <a:effectLst/>
                        </a:rPr>
                        <a:t>Missing At Random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>
                          <a:effectLst/>
                        </a:rPr>
                        <a:t>Multiple imputation, Regression imputation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482215"/>
                  </a:ext>
                </a:extLst>
              </a:tr>
              <a:tr h="185166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>
                          <a:effectLst/>
                        </a:rPr>
                        <a:t>Missing Not At Random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600" dirty="0">
                          <a:effectLst/>
                        </a:rPr>
                        <a:t>Pattern Substitution, Maximum Likelihood estimation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03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518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576387" y="4213860"/>
            <a:ext cx="21231225" cy="52882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s-ES_tradnl" sz="5400" dirty="0">
                <a:hlinkClick r:id="rId3"/>
              </a:rPr>
              <a:t>https://chen5595.cems.umn.edu/SameStats-DifferentGraphs.pdf</a:t>
            </a:r>
            <a:endParaRPr lang="es-ES_tradnl" sz="5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5400" dirty="0">
                <a:hlinkClick r:id="rId4"/>
              </a:rPr>
              <a:t>https://matplotlib.org/2.1.1/api/_as_gen/matplotlib.pyplot.plot.html</a:t>
            </a:r>
            <a:endParaRPr lang="es-ES_tradnl" sz="5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5400" b="1" i="1" dirty="0"/>
              <a:t>Wes McKinney, 2018, </a:t>
            </a:r>
            <a:r>
              <a:rPr lang="es-ES_tradnl" sz="5400" dirty="0"/>
              <a:t>Python for Data Analysis, 2ed edition, O’Reilly Media,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5400" dirty="0">
                <a:hlinkClick r:id="rId5"/>
              </a:rPr>
              <a:t>https://www.idrc.ca/sites/default/files/sp/Documents%20EN/10-data-visualization-tips-en.pdf</a:t>
            </a:r>
            <a:endParaRPr lang="es-ES_tradnl" sz="5400" dirty="0"/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121055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EDA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1344613" y="3200400"/>
            <a:ext cx="19431000" cy="748483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Known as Exploratory Data Analysis (EDA).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It is the step after collecting or gathering the data.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Mainly came after ETL process.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What is EDA?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It is the process of examining data in order to reveal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7638392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EDA (Continue)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1344613" y="3788228"/>
            <a:ext cx="19431000" cy="748483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The Objectives of EDA to make a better decisions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Summarizing the data.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Test and evaluate prior assumptions.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Reveal underlying data structure.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Determine important features/factors.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Identify unwanted elements.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Determine best path forward.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Covering the patterns, relationships between variables, and identify the outliers.</a:t>
            </a:r>
          </a:p>
          <a:p>
            <a:pPr marL="914400" indent="-914400">
              <a:buAutoNum type="arabicPeriod"/>
            </a:pPr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EDA is a flexible and often employs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8996042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Types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2476500" y="4197124"/>
            <a:ext cx="19431000" cy="6565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2"/>
                </a:solidFill>
                <a:sym typeface="Helvetica Neue"/>
              </a:rPr>
              <a:t>Descriptive Analysis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The process of summarizing and understanding the data.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That means using the statistics to see the state of the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data.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Examples in Python :-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</a:t>
            </a:r>
            <a:r>
              <a:rPr lang="en-GB" sz="5400" dirty="0" err="1">
                <a:solidFill>
                  <a:schemeClr val="tx2"/>
                </a:solidFill>
                <a:sym typeface="Helvetica Neue"/>
              </a:rPr>
              <a:t>df.head</a:t>
            </a:r>
            <a:r>
              <a:rPr lang="en-GB" sz="5400" dirty="0">
                <a:solidFill>
                  <a:schemeClr val="tx2"/>
                </a:solidFill>
                <a:sym typeface="Helvetica Neue"/>
              </a:rPr>
              <a:t>(), </a:t>
            </a:r>
            <a:r>
              <a:rPr lang="en-GB" sz="5400" dirty="0" err="1">
                <a:solidFill>
                  <a:schemeClr val="tx2"/>
                </a:solidFill>
                <a:sym typeface="Helvetica Neue"/>
              </a:rPr>
              <a:t>df.tail</a:t>
            </a:r>
            <a:r>
              <a:rPr lang="en-GB" sz="5400" dirty="0">
                <a:solidFill>
                  <a:schemeClr val="tx2"/>
                </a:solidFill>
                <a:sym typeface="Helvetica Neue"/>
              </a:rPr>
              <a:t>(), </a:t>
            </a:r>
            <a:r>
              <a:rPr lang="en-GB" sz="5400" dirty="0" err="1">
                <a:solidFill>
                  <a:schemeClr val="tx2"/>
                </a:solidFill>
                <a:sym typeface="Helvetica Neue"/>
              </a:rPr>
              <a:t>df.describe</a:t>
            </a:r>
            <a:r>
              <a:rPr lang="en-GB" sz="5400" dirty="0">
                <a:solidFill>
                  <a:schemeClr val="tx2"/>
                </a:solidFill>
                <a:sym typeface="Helvetica Neue"/>
              </a:rPr>
              <a:t>(), df.info(), </a:t>
            </a:r>
            <a:r>
              <a:rPr lang="en-GB" sz="5400" dirty="0" err="1">
                <a:solidFill>
                  <a:schemeClr val="tx2"/>
                </a:solidFill>
                <a:sym typeface="Helvetica Neue"/>
              </a:rPr>
              <a:t>df.shape</a:t>
            </a:r>
            <a:r>
              <a:rPr lang="en-GB" sz="5400" dirty="0">
                <a:solidFill>
                  <a:schemeClr val="tx2"/>
                </a:solidFill>
                <a:sym typeface="Helvetica Neue"/>
              </a:rPr>
              <a:t>…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After understanding the data statistically, we need to go forward to visualize these data in a good way.</a:t>
            </a:r>
            <a:endParaRPr lang="en-SA" sz="5400" dirty="0">
              <a:solidFill>
                <a:schemeClr val="tx2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661379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Types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2476500" y="4197124"/>
            <a:ext cx="19431000" cy="6565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lnSpcReduction="1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/>
            </a:pPr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pPr marL="914400" indent="-914400">
              <a:buAutoNum type="arabicPeriod"/>
            </a:pPr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pPr marL="914400" indent="-914400">
              <a:buAutoNum type="arabicPeriod"/>
            </a:pPr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pPr marL="914400" indent="-914400">
              <a:buAutoNum type="arabicPeriod"/>
            </a:pPr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2.   Univariate Analysis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The process of understanding the summary of one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variable using data visualization techniques.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D34058B9-4B8D-DCD3-E9C0-BF915368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1584"/>
              </p:ext>
            </p:extLst>
          </p:nvPr>
        </p:nvGraphicFramePr>
        <p:xfrm>
          <a:off x="1206500" y="7850664"/>
          <a:ext cx="21971000" cy="4271487"/>
        </p:xfrm>
        <a:graphic>
          <a:graphicData uri="http://schemas.openxmlformats.org/drawingml/2006/table">
            <a:tbl>
              <a:tblPr/>
              <a:tblGrid>
                <a:gridCol w="10985500">
                  <a:extLst>
                    <a:ext uri="{9D8B030D-6E8A-4147-A177-3AD203B41FA5}">
                      <a16:colId xmlns:a16="http://schemas.microsoft.com/office/drawing/2014/main" val="2651469236"/>
                    </a:ext>
                  </a:extLst>
                </a:gridCol>
                <a:gridCol w="10985500">
                  <a:extLst>
                    <a:ext uri="{9D8B030D-6E8A-4147-A177-3AD203B41FA5}">
                      <a16:colId xmlns:a16="http://schemas.microsoft.com/office/drawing/2014/main" val="3201035156"/>
                    </a:ext>
                  </a:extLst>
                </a:gridCol>
              </a:tblGrid>
              <a:tr h="1423829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 b="1" dirty="0">
                          <a:effectLst/>
                        </a:rPr>
                        <a:t>Numerical Data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 b="1" dirty="0">
                          <a:effectLst/>
                        </a:rPr>
                        <a:t>Categorical Data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65495"/>
                  </a:ext>
                </a:extLst>
              </a:tr>
              <a:tr h="1423829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>
                          <a:effectLst/>
                        </a:rPr>
                        <a:t>Histogram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 dirty="0">
                          <a:effectLst/>
                        </a:rPr>
                        <a:t>Bar Chart (Ordinal)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34095"/>
                  </a:ext>
                </a:extLst>
              </a:tr>
              <a:tr h="1423829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>
                          <a:effectLst/>
                        </a:rPr>
                        <a:t>Density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 dirty="0">
                          <a:effectLst/>
                        </a:rPr>
                        <a:t>Pie Chart (Nominal)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5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606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24279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Types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2476500" y="2051050"/>
            <a:ext cx="19431000" cy="6565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3.   Multivariate Analysis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The process of understanding the summary of two or more</a:t>
            </a:r>
          </a:p>
          <a:p>
            <a:r>
              <a:rPr lang="en-GB" sz="5400" dirty="0">
                <a:solidFill>
                  <a:schemeClr val="tx2"/>
                </a:solidFill>
                <a:sym typeface="Helvetica Neue"/>
              </a:rPr>
              <a:t>        variables using data visualization techniques.</a:t>
            </a: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  <a:p>
            <a:endParaRPr lang="en-GB" sz="5400" dirty="0">
              <a:solidFill>
                <a:schemeClr val="tx2"/>
              </a:solidFill>
              <a:sym typeface="Helvetica Neue"/>
            </a:endParaRPr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D36075F7-EBAA-5C8B-D29F-2ACC9FE25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11713"/>
              </p:ext>
            </p:extLst>
          </p:nvPr>
        </p:nvGraphicFramePr>
        <p:xfrm>
          <a:off x="1206500" y="5128260"/>
          <a:ext cx="21971001" cy="7189106"/>
        </p:xfrm>
        <a:graphic>
          <a:graphicData uri="http://schemas.openxmlformats.org/drawingml/2006/table">
            <a:tbl>
              <a:tblPr/>
              <a:tblGrid>
                <a:gridCol w="7323667">
                  <a:extLst>
                    <a:ext uri="{9D8B030D-6E8A-4147-A177-3AD203B41FA5}">
                      <a16:colId xmlns:a16="http://schemas.microsoft.com/office/drawing/2014/main" val="3617468141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3226066148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976006403"/>
                    </a:ext>
                  </a:extLst>
                </a:gridCol>
              </a:tblGrid>
              <a:tr h="107233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 b="1" dirty="0">
                          <a:effectLst/>
                        </a:rPr>
                        <a:t>Numerical Vs. Numerical</a:t>
                      </a:r>
                      <a:endParaRPr lang="es-ES_tradnl" sz="34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 b="1" dirty="0">
                          <a:effectLst/>
                        </a:rPr>
                        <a:t>Numerical Vs. Categorical</a:t>
                      </a:r>
                      <a:endParaRPr lang="es-ES_tradnl" sz="34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 b="1">
                          <a:effectLst/>
                        </a:rPr>
                        <a:t>Categorical Vs. Categorical</a:t>
                      </a:r>
                      <a:endParaRPr lang="es-ES_tradnl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32153"/>
                  </a:ext>
                </a:extLst>
              </a:tr>
              <a:tr h="559891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Scatter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Bar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Clustered Histogram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324316"/>
                  </a:ext>
                </a:extLst>
              </a:tr>
              <a:tr h="107233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Line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 dirty="0">
                          <a:effectLst/>
                        </a:rPr>
                        <a:t>Scatter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Clustered Bar (Side-by-side Bar)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96063"/>
                  </a:ext>
                </a:extLst>
              </a:tr>
              <a:tr h="1072333"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>
                          <a:effectLst/>
                        </a:rPr>
                      </a:br>
                      <a:endParaRPr lang="ar-SA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 dirty="0">
                          <a:effectLst/>
                        </a:rPr>
                        <a:t>Violin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>
                          <a:effectLst/>
                        </a:rPr>
                      </a:br>
                      <a:endParaRPr lang="ar-SA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09269"/>
                  </a:ext>
                </a:extLst>
              </a:tr>
              <a:tr h="1072333"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>
                          <a:effectLst/>
                        </a:rPr>
                      </a:br>
                      <a:endParaRPr lang="ar-SA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Box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>
                          <a:effectLst/>
                        </a:rPr>
                      </a:br>
                      <a:endParaRPr lang="ar-SA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61036"/>
                  </a:ext>
                </a:extLst>
              </a:tr>
              <a:tr h="1072333"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>
                          <a:effectLst/>
                        </a:rPr>
                      </a:br>
                      <a:endParaRPr lang="ar-SA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Clustered Bar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 dirty="0">
                          <a:effectLst/>
                        </a:rPr>
                      </a:br>
                      <a:endParaRPr lang="ar-SA" sz="34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38466"/>
                  </a:ext>
                </a:extLst>
              </a:tr>
              <a:tr h="1072333"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>
                          <a:effectLst/>
                        </a:rPr>
                      </a:br>
                      <a:endParaRPr lang="ar-SA" sz="34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3400">
                          <a:effectLst/>
                        </a:rPr>
                        <a:t>Swarm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3400" dirty="0">
                          <a:effectLst/>
                        </a:rPr>
                      </a:br>
                      <a:endParaRPr lang="ar-SA" sz="34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4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013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24279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Types of Analysis</a:t>
            </a: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E43238EC-B052-50E7-4B2C-543D8C971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6071"/>
              </p:ext>
            </p:extLst>
          </p:nvPr>
        </p:nvGraphicFramePr>
        <p:xfrm>
          <a:off x="1206500" y="4492170"/>
          <a:ext cx="21971000" cy="6252028"/>
        </p:xfrm>
        <a:graphic>
          <a:graphicData uri="http://schemas.openxmlformats.org/drawingml/2006/table">
            <a:tbl>
              <a:tblPr/>
              <a:tblGrid>
                <a:gridCol w="21971000">
                  <a:extLst>
                    <a:ext uri="{9D8B030D-6E8A-4147-A177-3AD203B41FA5}">
                      <a16:colId xmlns:a16="http://schemas.microsoft.com/office/drawing/2014/main" val="2240624370"/>
                    </a:ext>
                  </a:extLst>
                </a:gridCol>
              </a:tblGrid>
              <a:tr h="1563007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 b="1">
                          <a:effectLst/>
                        </a:rPr>
                        <a:t>Multivariate Analysis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71169"/>
                  </a:ext>
                </a:extLst>
              </a:tr>
              <a:tr h="1563007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>
                          <a:effectLst/>
                        </a:rPr>
                        <a:t>Bar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945526"/>
                  </a:ext>
                </a:extLst>
              </a:tr>
              <a:tr h="1563007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>
                          <a:effectLst/>
                        </a:rPr>
                        <a:t>Scatter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159768"/>
                  </a:ext>
                </a:extLst>
              </a:tr>
              <a:tr h="1563007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400" dirty="0">
                          <a:effectLst/>
                        </a:rPr>
                        <a:t>Line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83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214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24279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Univariate Analysis</a:t>
            </a:r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57845957-6661-6CC0-318B-1FDF6BCA3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7938"/>
              </p:ext>
            </p:extLst>
          </p:nvPr>
        </p:nvGraphicFramePr>
        <p:xfrm>
          <a:off x="1206500" y="2971800"/>
          <a:ext cx="21971001" cy="7840730"/>
        </p:xfrm>
        <a:graphic>
          <a:graphicData uri="http://schemas.openxmlformats.org/drawingml/2006/table">
            <a:tbl>
              <a:tblPr/>
              <a:tblGrid>
                <a:gridCol w="7323667">
                  <a:extLst>
                    <a:ext uri="{9D8B030D-6E8A-4147-A177-3AD203B41FA5}">
                      <a16:colId xmlns:a16="http://schemas.microsoft.com/office/drawing/2014/main" val="1916867240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1438336339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3507271329"/>
                    </a:ext>
                  </a:extLst>
                </a:gridCol>
              </a:tblGrid>
              <a:tr h="75433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 b="1" dirty="0">
                          <a:effectLst/>
                        </a:rPr>
                        <a:t>Distribution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 b="1">
                          <a:effectLst/>
                        </a:rPr>
                        <a:t>Comparison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 b="1">
                          <a:effectLst/>
                        </a:rPr>
                        <a:t>Composition Plots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21245"/>
                  </a:ext>
                </a:extLst>
              </a:tr>
              <a:tr h="75433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Histogram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Bar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Pie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8394"/>
                  </a:ext>
                </a:extLst>
              </a:tr>
              <a:tr h="75433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Frequency Polygon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Line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Waffle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810964"/>
                  </a:ext>
                </a:extLst>
              </a:tr>
              <a:tr h="75433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Density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Run Chart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Tree Map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24843"/>
                  </a:ext>
                </a:extLst>
              </a:tr>
              <a:tr h="754330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Box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Sparkline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Waterfall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815"/>
                  </a:ext>
                </a:extLst>
              </a:tr>
              <a:tr h="1344675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Violin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Lag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200">
                          <a:effectLst/>
                        </a:rPr>
                      </a:br>
                      <a:endParaRPr lang="ar-SA" sz="42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88189"/>
                  </a:ext>
                </a:extLst>
              </a:tr>
              <a:tr h="1344675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Strip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Circular Area (Summary)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200">
                          <a:effectLst/>
                        </a:rPr>
                      </a:br>
                      <a:endParaRPr lang="ar-SA" sz="42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451568"/>
                  </a:ext>
                </a:extLst>
              </a:tr>
              <a:tr h="1344675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Swarm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200">
                          <a:effectLst/>
                        </a:rPr>
                        <a:t>Cartograms plot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br>
                        <a:rPr lang="ar-SA" sz="4200" dirty="0">
                          <a:effectLst/>
                        </a:rPr>
                      </a:br>
                      <a:endParaRPr lang="ar-SA" sz="42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62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52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9495</TotalTime>
  <Words>1198</Words>
  <Application>Microsoft Office PowerPoint</Application>
  <PresentationFormat>مخصص</PresentationFormat>
  <Paragraphs>254</Paragraphs>
  <Slides>25</Slides>
  <Notes>24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31" baseType="lpstr">
      <vt:lpstr>Arial</vt:lpstr>
      <vt:lpstr>Helvetica</vt:lpstr>
      <vt:lpstr>Helvetica Neue</vt:lpstr>
      <vt:lpstr>Helvetica Neue Medium</vt:lpstr>
      <vt:lpstr>Times Roman</vt:lpstr>
      <vt:lpstr>21_BasicWhite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Hamad Abdullah</cp:lastModifiedBy>
  <cp:revision>139</cp:revision>
  <dcterms:modified xsi:type="dcterms:W3CDTF">2023-11-06T13:03:08Z</dcterms:modified>
</cp:coreProperties>
</file>