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24" r:id="rId3"/>
    <p:sldId id="325" r:id="rId4"/>
    <p:sldId id="358" r:id="rId5"/>
    <p:sldId id="359" r:id="rId6"/>
    <p:sldId id="361" r:id="rId7"/>
    <p:sldId id="362" r:id="rId8"/>
    <p:sldId id="363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6" r:id="rId19"/>
    <p:sldId id="375" r:id="rId20"/>
    <p:sldId id="377" r:id="rId21"/>
    <p:sldId id="378" r:id="rId22"/>
    <p:sldId id="379" r:id="rId23"/>
    <p:sldId id="380" r:id="rId24"/>
    <p:sldId id="382" r:id="rId25"/>
    <p:sldId id="381" r:id="rId26"/>
    <p:sldId id="383" r:id="rId27"/>
    <p:sldId id="384" r:id="rId28"/>
    <p:sldId id="357" r:id="rId29"/>
  </p:sldIdLst>
  <p:sldSz cx="24384000" cy="13716000"/>
  <p:notesSz cx="6858000" cy="9144000"/>
  <p:defaultTextStyle>
    <a:defPPr>
      <a:defRPr lang="en-SA"/>
    </a:defPPr>
    <a:lvl1pPr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1pPr>
    <a:lvl2pPr indent="4572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2pPr>
    <a:lvl3pPr indent="9144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3pPr>
    <a:lvl4pPr indent="13716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4pPr>
    <a:lvl5pPr indent="1828800" algn="l" defTabSz="2436813" rtl="0" eaLnBrk="0" fontAlgn="base" hangingPunct="0">
      <a:spcBef>
        <a:spcPct val="0"/>
      </a:spcBef>
      <a:spcAft>
        <a:spcPct val="0"/>
      </a:spcAft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6pPr>
    <a:lvl7pPr marL="27432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7pPr>
    <a:lvl8pPr marL="32004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8pPr>
    <a:lvl9pPr marL="3657600" algn="l" defTabSz="914400" rtl="0" eaLnBrk="1" latinLnBrk="0" hangingPunct="1">
      <a:defRPr sz="2400" kern="1200">
        <a:solidFill>
          <a:srgbClr val="5E5E5E"/>
        </a:solidFill>
        <a:latin typeface="Helvetica Neue" panose="02000503000000020004" pitchFamily="2" charset="0"/>
        <a:ea typeface="Helvetica Neue" panose="02000503000000020004" pitchFamily="2" charset="0"/>
        <a:cs typeface="Helvetica Neue" panose="02000503000000020004" pitchFamily="2" charset="0"/>
        <a:sym typeface="Helvetica Neue" panose="02000503000000020004" pitchFamily="2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80828"/>
  </p:normalViewPr>
  <p:slideViewPr>
    <p:cSldViewPr snapToGrid="0">
      <p:cViewPr varScale="1">
        <p:scale>
          <a:sx n="33" d="100"/>
          <a:sy n="33" d="100"/>
        </p:scale>
        <p:origin x="1382" y="82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157">
            <a:extLst>
              <a:ext uri="{FF2B5EF4-FFF2-40B4-BE49-F238E27FC236}">
                <a16:creationId xmlns:a16="http://schemas.microsoft.com/office/drawing/2014/main" id="{84169543-73AF-E904-C463-033300634B0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195" name="Shape 158">
            <a:extLst>
              <a:ext uri="{FF2B5EF4-FFF2-40B4-BE49-F238E27FC236}">
                <a16:creationId xmlns:a16="http://schemas.microsoft.com/office/drawing/2014/main" id="{0A8E9EF8-3B75-956D-221C-7F20ADE91DAA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SA" altLang="en-SA">
              <a:sym typeface="Helvetica Neue" panose="020005030000000200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1pPr>
    <a:lvl2pPr marL="742950" indent="-28575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2pPr>
    <a:lvl3pPr marL="11430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3pPr>
    <a:lvl4pPr marL="16002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4pPr>
    <a:lvl5pPr marL="2057400" indent="-228600" algn="l" defTabSz="457200" rtl="0" eaLnBrk="0" fontAlgn="base" hangingPunct="0">
      <a:lnSpc>
        <a:spcPct val="118000"/>
      </a:lnSpc>
      <a:spcBef>
        <a:spcPct val="30000"/>
      </a:spcBef>
      <a:spcAft>
        <a:spcPct val="0"/>
      </a:spcAft>
      <a:defRPr sz="2200">
        <a:solidFill>
          <a:schemeClr val="tx1"/>
        </a:solidFill>
        <a:latin typeface="+mn-lt"/>
        <a:ea typeface="+mn-ea"/>
        <a:cs typeface="+mn-cs"/>
        <a:sym typeface="Helvetica Neue" panose="02000503000000020004" pitchFamily="2" charset="0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970808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80302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264942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78716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918484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11191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40555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035677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208363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7114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140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620994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59144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528526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478949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144691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701288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354386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231203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724054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sz="2400" dirty="0">
              <a:solidFill>
                <a:schemeClr val="tx1"/>
              </a:solidFill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9204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8510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190224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7567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38392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81091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88059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626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1342" y="7223190"/>
            <a:ext cx="21971001" cy="23508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6813DE-E2C4-795A-26A7-0C0BB1A67FF6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04136F6-F4FC-E34B-8B2F-72C648CE8FA0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08887297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8ED9D1D-C422-B8EA-E376-86ABE27785B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7C0DDA-643C-8D40-89BC-420BB7D56839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3892583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5" name="Fact information"/>
          <p:cNvSpPr txBox="1">
            <a:spLocks noGrp="1"/>
          </p:cNvSpPr>
          <p:nvPr>
            <p:ph type="body" sz="quarter" idx="2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26A267-2278-716B-2885-4AE188CB1D95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84510-69F3-1C46-B79F-EE289C555A2F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75045528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ttribution"/>
          <p:cNvSpPr txBox="1">
            <a:spLocks noGrp="1"/>
          </p:cNvSpPr>
          <p:nvPr>
            <p:ph type="body" sz="quarter" idx="2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1CC24B8-DD6C-FFC5-0341-81B57B867E73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F8F27C-62D8-644F-A6D1-D92AA7A5FE1B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7044488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123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124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1FBB281-F440-F9AF-28BC-D1E344FAF777}"/>
              </a:ext>
            </a:extLst>
          </p:cNvPr>
          <p:cNvSpPr txBox="1">
            <a:spLocks noGrp="1" noChangeArrowheads="1"/>
          </p:cNvSpPr>
          <p:nvPr>
            <p:ph type="sldNum" sz="quarter" idx="2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9335A-67A2-4344-BC06-5254A3CD7559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40976089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9ACDBE9-B81B-15AF-9C2D-78F5ED52A3C7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E5F08B-F1B0-E74B-A321-4A3432C1ABDE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4967370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199790EE-081C-1630-2A61-32A9B2191D8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DCFE5-DBDE-654A-A339-FEBED341A6E3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88985296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70E66AA0-7E7C-56FD-2F63-1FD27C97E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8763" y="-111125"/>
            <a:ext cx="2543175" cy="13938250"/>
          </a:xfrm>
          <a:prstGeom prst="rect">
            <a:avLst/>
          </a:prstGeom>
          <a:solidFill>
            <a:srgbClr val="6BAB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>
            <a:lvl1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8255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825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eaLnBrk="1"/>
            <a:endParaRPr lang="en-SA" altLang="en-SA" sz="3200">
              <a:solidFill>
                <a:srgbClr val="FFFFFF"/>
              </a:solidFill>
              <a:latin typeface="Helvetica Neue Medium" panose="02000503000000020004" pitchFamily="2" charset="0"/>
              <a:ea typeface="Helvetica Neue Medium" panose="02000503000000020004" pitchFamily="2" charset="0"/>
              <a:cs typeface="Helvetica Neue Medium" panose="02000503000000020004" pitchFamily="2" charset="0"/>
              <a:sym typeface="Helvetica Neue Medium" panose="02000503000000020004" pitchFamily="2" charset="0"/>
            </a:endParaRPr>
          </a:p>
        </p:txBody>
      </p:sp>
      <p:sp>
        <p:nvSpPr>
          <p:cNvPr id="147" name="Presentation Title"/>
          <p:cNvSpPr txBox="1">
            <a:spLocks noGrp="1"/>
          </p:cNvSpPr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</p:spPr>
        <p:txBody>
          <a:bodyPr anchor="b"/>
          <a:lstStyle>
            <a:lvl1pPr algn="r" rtl="1">
              <a:defRPr sz="11600" spc="-232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8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</p:spPr>
        <p:txBody>
          <a:bodyPr/>
          <a:lstStyle>
            <a:lvl1pPr marL="0" indent="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algn="r" defTabSz="825500" rtl="1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963823A-83D8-061A-AF95-D881C195F4ED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F8C9AB14-0C73-6648-9B45-51BB84432184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52736501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esentation Title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024064-B170-D02A-B962-8591AE60EDAA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99C4404B-D5FA-A24E-92E6-A0CC2E148825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533335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Title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FC19211-3160-A75B-FF4D-F7A53A5718E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001500" y="13085763"/>
            <a:ext cx="368300" cy="374650"/>
          </a:xfrm>
        </p:spPr>
        <p:txBody>
          <a:bodyPr/>
          <a:lstStyle>
            <a:lvl1pPr>
              <a:defRPr/>
            </a:lvl1pPr>
          </a:lstStyle>
          <a:p>
            <a:fld id="{A48C736E-ADE8-5842-8016-135DF9C70E3D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311877183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8F6E45D-5921-B46D-02D9-9A0E689B1BA2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07410-C729-E34D-85A4-FFF2E423BA4A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37587864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9153707-EE5E-C604-E1DF-11D913C6EB0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D2F8E-60F5-7D41-950E-3F582CFB5978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206756001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0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 lvl="0"/>
            <a:endParaRPr noProof="0">
              <a:sym typeface="Helvetica Neue"/>
            </a:endParaRPr>
          </a:p>
        </p:txBody>
      </p:sp>
      <p:sp>
        <p:nvSpPr>
          <p:cNvPr id="61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BB3673-0EC7-E8B4-2FEE-86235BE856D4}"/>
              </a:ext>
            </a:extLst>
          </p:cNvPr>
          <p:cNvSpPr txBox="1"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82154-2D54-164F-B80F-BFDC2200DDAA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8587722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ection Title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1BA9C65-65B3-6695-983A-3E1A8D1307F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12001500" y="13085763"/>
            <a:ext cx="368300" cy="374650"/>
          </a:xfrm>
        </p:spPr>
        <p:txBody>
          <a:bodyPr/>
          <a:lstStyle>
            <a:lvl1pPr>
              <a:defRPr/>
            </a:lvl1pPr>
          </a:lstStyle>
          <a:p>
            <a:fld id="{F00D5EEB-6525-824C-834C-3C54C22E40C3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67257178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Slide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F027C73-177D-17A1-C9BF-F662994EEACB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81075-647A-D445-8447-CCABEC854CD7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88078114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Agenda Titl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Agenda Subtitle"/>
          <p:cNvSpPr txBox="1">
            <a:spLocks noGrp="1"/>
          </p:cNvSpPr>
          <p:nvPr>
            <p:ph type="body" sz="quarter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75CBD3-C1B7-88CE-C77E-3F15C58B6655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274532-A3B1-E74F-A18F-A6FA1135DF2D}" type="slidenum">
              <a:rPr lang="en-SA" altLang="en-SA"/>
              <a:pPr/>
              <a:t>‹#›</a:t>
            </a:fld>
            <a:endParaRPr lang="en-SA" altLang="en-SA"/>
          </a:p>
        </p:txBody>
      </p:sp>
    </p:spTree>
    <p:extLst>
      <p:ext uri="{BB962C8B-B14F-4D97-AF65-F5344CB8AC3E}">
        <p14:creationId xmlns:p14="http://schemas.microsoft.com/office/powerpoint/2010/main" val="19501521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BE7B4C7-694B-AEEA-BDBC-AFBC9DD446A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5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1027" name="Body Level One…">
            <a:extLst>
              <a:ext uri="{FF2B5EF4-FFF2-40B4-BE49-F238E27FC236}">
                <a16:creationId xmlns:a16="http://schemas.microsoft.com/office/drawing/2014/main" id="{CFF45DC6-54B9-AB72-14B6-ADE6171F89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06500" y="4248150"/>
            <a:ext cx="21971000" cy="825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A" altLang="en-SA">
                <a:sym typeface="Helvetica Neue" panose="02000503000000020004" pitchFamily="2" charset="0"/>
              </a:rPr>
              <a:t>Slide bullet text</a:t>
            </a:r>
          </a:p>
          <a:p>
            <a:pPr lvl="1"/>
            <a:endParaRPr lang="en-SA" altLang="en-SA">
              <a:sym typeface="Helvetica Neue" panose="02000503000000020004" pitchFamily="2" charset="0"/>
            </a:endParaRPr>
          </a:p>
          <a:p>
            <a:pPr lvl="2"/>
            <a:endParaRPr lang="en-SA" altLang="en-SA">
              <a:sym typeface="Helvetica Neue" panose="02000503000000020004" pitchFamily="2" charset="0"/>
            </a:endParaRPr>
          </a:p>
          <a:p>
            <a:pPr lvl="3"/>
            <a:endParaRPr lang="en-SA" altLang="en-SA">
              <a:sym typeface="Helvetica Neue" panose="02000503000000020004" pitchFamily="2" charset="0"/>
            </a:endParaRPr>
          </a:p>
          <a:p>
            <a:pPr lvl="4"/>
            <a:endParaRPr lang="en-SA" altLang="en-SA">
              <a:sym typeface="Helvetica Neue" panose="02000503000000020004" pitchFamily="2" charset="0"/>
            </a:endParaRPr>
          </a:p>
        </p:txBody>
      </p:sp>
      <p:sp>
        <p:nvSpPr>
          <p:cNvPr id="1028" name="Slide Number">
            <a:extLst>
              <a:ext uri="{FF2B5EF4-FFF2-40B4-BE49-F238E27FC236}">
                <a16:creationId xmlns:a16="http://schemas.microsoft.com/office/drawing/2014/main" id="{E7D8C73B-F249-48ED-B346-25D2D7C17722}"/>
              </a:ext>
            </a:extLst>
          </p:cNvPr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2001500" y="13081000"/>
            <a:ext cx="3683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50800" tIns="50800" rIns="50800" bIns="50800" numCol="1" anchor="b" anchorCtr="0" compatLnSpc="1">
            <a:prstTxWarp prst="textNoShape">
              <a:avLst/>
            </a:prstTxWarp>
            <a:spAutoFit/>
          </a:bodyPr>
          <a:lstStyle>
            <a:lvl1pPr algn="ctr" defTabSz="584200" eaLnBrk="1">
              <a:defRPr sz="1800">
                <a:solidFill>
                  <a:srgbClr val="000000"/>
                </a:solidFill>
              </a:defRPr>
            </a:lvl1pPr>
          </a:lstStyle>
          <a:p>
            <a:fld id="{C41EA7BC-1933-EC44-96A0-6D727BC90BED}" type="slidenum">
              <a:rPr lang="en-SA" altLang="en-SA"/>
              <a:pPr/>
              <a:t>‹#›</a:t>
            </a:fld>
            <a:endParaRPr lang="en-SA" altLang="en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71" r:id="rId4"/>
    <p:sldLayoutId id="2147483672" r:id="rId5"/>
    <p:sldLayoutId id="2147483673" r:id="rId6"/>
    <p:sldLayoutId id="2147483684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5" r:id="rId14"/>
    <p:sldLayoutId id="2147483680" r:id="rId15"/>
    <p:sldLayoutId id="2147483686" r:id="rId16"/>
  </p:sldLayoutIdLst>
  <p:transition spd="med"/>
  <p:txStyles>
    <p:titleStyle>
      <a:lvl1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algn="l" defTabSz="243681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8500" b="1" spc="-17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1pPr>
      <a:lvl2pPr marL="12192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2pPr>
      <a:lvl3pPr marL="18288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3pPr>
      <a:lvl4pPr marL="24384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4pPr>
      <a:lvl5pPr marL="3048000" indent="-609600" algn="l" defTabSz="2436813" rtl="0" eaLnBrk="0" fontAlgn="base" hangingPunct="0">
        <a:lnSpc>
          <a:spcPct val="90000"/>
        </a:lnSpc>
        <a:spcBef>
          <a:spcPts val="4500"/>
        </a:spcBef>
        <a:spcAft>
          <a:spcPct val="0"/>
        </a:spcAft>
        <a:buSzPct val="123000"/>
        <a:buChar char="•"/>
        <a:defRPr sz="4800">
          <a:solidFill>
            <a:srgbClr val="000000"/>
          </a:solidFill>
          <a:latin typeface="+mn-lt"/>
          <a:ea typeface="+mn-ea"/>
          <a:cs typeface="+mn-cs"/>
          <a:sym typeface="Helvetica Neue" panose="02000503000000020004" pitchFamily="2" charset="0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videos/statistics-for-data/9781789803259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brarabic.com/%D8%A7%D9%84%D9%85%D9%81%D8%A7%D9%87%D9%8A%D9%85-%D8%A7%D9%84%D8%A5%D8%AF%D8%A7%D8%B1%D9%8A%D8%A9/%D9%85%D8%A8%D8%AF%D8%A3-%D8%A8%D8%A7%D8%B1%D9%8A%D8%AA%D9%8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مقدمة في تعلم الآلة">
            <a:extLst>
              <a:ext uri="{FF2B5EF4-FFF2-40B4-BE49-F238E27FC236}">
                <a16:creationId xmlns:a16="http://schemas.microsoft.com/office/drawing/2014/main" id="{E12076F2-AF04-882F-9E02-93A4C3AC7BD5}"/>
              </a:ext>
            </a:extLst>
          </p:cNvPr>
          <p:cNvSpPr txBox="1"/>
          <p:nvPr/>
        </p:nvSpPr>
        <p:spPr>
          <a:xfrm>
            <a:off x="8889814" y="6191151"/>
            <a:ext cx="6604372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  <a:latin typeface="Helvetica" pitchFamily="2" charset="0"/>
              </a:rPr>
              <a:t>Data Cleaning</a:t>
            </a:r>
            <a:endParaRPr lang="en-GB" sz="8000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Population and Sample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3774430"/>
            <a:ext cx="20088225" cy="83477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Population and Sample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The sample is a subset of the population, while the population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is the large known dataset.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Example :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The number of employees in the company is </a:t>
            </a:r>
            <a:r>
              <a:rPr lang="en-GB" sz="5400" b="1" dirty="0">
                <a:solidFill>
                  <a:schemeClr val="tx1"/>
                </a:solidFill>
                <a:sym typeface="Helvetica Neue"/>
              </a:rPr>
              <a:t>N</a:t>
            </a:r>
            <a:r>
              <a:rPr lang="en-GB" sz="5400" dirty="0">
                <a:solidFill>
                  <a:schemeClr val="tx1"/>
                </a:solidFill>
                <a:sym typeface="Helvetica Neue"/>
              </a:rPr>
              <a:t>, while the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number of the IT department employees is </a:t>
            </a:r>
            <a:r>
              <a:rPr lang="en-GB" sz="5400" b="1" dirty="0">
                <a:solidFill>
                  <a:schemeClr val="tx1"/>
                </a:solidFill>
                <a:sym typeface="Helvetica Neue"/>
              </a:rPr>
              <a:t>n</a:t>
            </a:r>
            <a:r>
              <a:rPr lang="en-GB" sz="5400" dirty="0">
                <a:solidFill>
                  <a:schemeClr val="tx1"/>
                </a:solidFill>
                <a:sym typeface="Helvetica Neue"/>
              </a:rPr>
              <a:t>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In some cases, it is hard to detect and notice the volume of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37594747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Sample Selection and Measurement Level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612571"/>
            <a:ext cx="20088225" cy="281486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There are two conditions to select the sample :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Randomness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Representativeness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E241B3-40B6-EDAC-E75C-B93478BA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5731780"/>
            <a:ext cx="18478500" cy="639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1429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Central Tendency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351314"/>
            <a:ext cx="20088225" cy="522514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We can calculate the central tendency by using three main measurements. Mean, Median, and Mode.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Mean (Average)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The sum of the data divided by the number of data.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89F042B-C0DE-B89F-3E75-BC0CBE3C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7619546"/>
            <a:ext cx="10384972" cy="4502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359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Central Tendency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3121025"/>
            <a:ext cx="20088225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Mean is weak imputation method, when there are outliers in the dataset.</a:t>
            </a:r>
          </a:p>
        </p:txBody>
      </p:sp>
      <p:graphicFrame>
        <p:nvGraphicFramePr>
          <p:cNvPr id="2" name="جدول 1">
            <a:extLst>
              <a:ext uri="{FF2B5EF4-FFF2-40B4-BE49-F238E27FC236}">
                <a16:creationId xmlns:a16="http://schemas.microsoft.com/office/drawing/2014/main" id="{F6F16D64-2DCC-958F-4FA6-3BDAF0404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24105"/>
              </p:ext>
            </p:extLst>
          </p:nvPr>
        </p:nvGraphicFramePr>
        <p:xfrm>
          <a:off x="1206500" y="5388429"/>
          <a:ext cx="21971001" cy="4114800"/>
        </p:xfrm>
        <a:graphic>
          <a:graphicData uri="http://schemas.openxmlformats.org/drawingml/2006/table">
            <a:tbl>
              <a:tblPr/>
              <a:tblGrid>
                <a:gridCol w="7323667">
                  <a:extLst>
                    <a:ext uri="{9D8B030D-6E8A-4147-A177-3AD203B41FA5}">
                      <a16:colId xmlns:a16="http://schemas.microsoft.com/office/drawing/2014/main" val="1985966169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1823610875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888341079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 dirty="0">
                          <a:effectLst/>
                        </a:rPr>
                        <a:t>Jeddah</a:t>
                      </a:r>
                      <a:endParaRPr lang="es-ES_tradnl" sz="40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 dirty="0">
                          <a:effectLst/>
                        </a:rPr>
                        <a:t>Riyadh</a:t>
                      </a:r>
                      <a:endParaRPr lang="es-ES_tradnl" sz="40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>
                          <a:effectLst/>
                        </a:rPr>
                        <a:t>Day</a:t>
                      </a:r>
                      <a:endParaRPr lang="es-ES_tradnl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65058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98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100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990958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152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150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2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36481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140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145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3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410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125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130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4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3218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125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500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81028"/>
                  </a:ext>
                </a:extLst>
              </a:tr>
            </a:tbl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634A17D3-69B0-546A-736A-4A8F068689F7}"/>
              </a:ext>
            </a:extLst>
          </p:cNvPr>
          <p:cNvSpPr txBox="1"/>
          <p:nvPr/>
        </p:nvSpPr>
        <p:spPr>
          <a:xfrm>
            <a:off x="1266371" y="10337800"/>
            <a:ext cx="20907829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mean of Riyadh city is 205, and the mean of Jeddah city is 128</a:t>
            </a:r>
          </a:p>
        </p:txBody>
      </p:sp>
    </p:spTree>
    <p:extLst>
      <p:ext uri="{BB962C8B-B14F-4D97-AF65-F5344CB8AC3E}">
        <p14:creationId xmlns:p14="http://schemas.microsoft.com/office/powerpoint/2010/main" val="42538429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Central Tendency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367643"/>
            <a:ext cx="20088225" cy="21227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marL="914400" indent="-914400">
              <a:buAutoNum type="arabicPeriod" startAt="2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Median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The middle data item in the dataset.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34A17D3-69B0-546A-736A-4A8F068689F7}"/>
              </a:ext>
            </a:extLst>
          </p:cNvPr>
          <p:cNvSpPr txBox="1"/>
          <p:nvPr/>
        </p:nvSpPr>
        <p:spPr>
          <a:xfrm>
            <a:off x="1266371" y="10337800"/>
            <a:ext cx="212344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median of Riyadh city is 145, and the mean of Jeddah city is 125</a:t>
            </a:r>
          </a:p>
        </p:txBody>
      </p:sp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59A93D57-7D66-43A0-38C3-3B015755F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51459"/>
              </p:ext>
            </p:extLst>
          </p:nvPr>
        </p:nvGraphicFramePr>
        <p:xfrm>
          <a:off x="1206500" y="5388429"/>
          <a:ext cx="21971001" cy="4114800"/>
        </p:xfrm>
        <a:graphic>
          <a:graphicData uri="http://schemas.openxmlformats.org/drawingml/2006/table">
            <a:tbl>
              <a:tblPr/>
              <a:tblGrid>
                <a:gridCol w="7323667">
                  <a:extLst>
                    <a:ext uri="{9D8B030D-6E8A-4147-A177-3AD203B41FA5}">
                      <a16:colId xmlns:a16="http://schemas.microsoft.com/office/drawing/2014/main" val="1985966169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1823610875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888341079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 dirty="0">
                          <a:effectLst/>
                        </a:rPr>
                        <a:t>Jeddah</a:t>
                      </a:r>
                      <a:endParaRPr lang="es-ES_tradnl" sz="40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 dirty="0">
                          <a:effectLst/>
                        </a:rPr>
                        <a:t>Riyadh</a:t>
                      </a:r>
                      <a:endParaRPr lang="es-ES_tradnl" sz="40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>
                          <a:effectLst/>
                        </a:rPr>
                        <a:t>Day</a:t>
                      </a:r>
                      <a:endParaRPr lang="es-ES_tradnl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65058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98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100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990958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152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150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2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36481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140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145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3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410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125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130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4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3218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125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500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3198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Central Tendency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367643"/>
            <a:ext cx="20088225" cy="21227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marL="914400" indent="-914400">
              <a:buAutoNum type="arabicPeriod" startAt="3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Mode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The frequency of the data for each value.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634A17D3-69B0-546A-736A-4A8F068689F7}"/>
              </a:ext>
            </a:extLst>
          </p:cNvPr>
          <p:cNvSpPr txBox="1"/>
          <p:nvPr/>
        </p:nvSpPr>
        <p:spPr>
          <a:xfrm>
            <a:off x="1266371" y="10337800"/>
            <a:ext cx="212344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There is no mode in Riyadh city, while in Jeddah city the mode is 125.</a:t>
            </a:r>
          </a:p>
        </p:txBody>
      </p:sp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59A93D57-7D66-43A0-38C3-3B015755FD59}"/>
              </a:ext>
            </a:extLst>
          </p:cNvPr>
          <p:cNvGraphicFramePr>
            <a:graphicFrameLocks noGrp="1"/>
          </p:cNvGraphicFramePr>
          <p:nvPr/>
        </p:nvGraphicFramePr>
        <p:xfrm>
          <a:off x="1206500" y="5388429"/>
          <a:ext cx="21971001" cy="4114800"/>
        </p:xfrm>
        <a:graphic>
          <a:graphicData uri="http://schemas.openxmlformats.org/drawingml/2006/table">
            <a:tbl>
              <a:tblPr/>
              <a:tblGrid>
                <a:gridCol w="7323667">
                  <a:extLst>
                    <a:ext uri="{9D8B030D-6E8A-4147-A177-3AD203B41FA5}">
                      <a16:colId xmlns:a16="http://schemas.microsoft.com/office/drawing/2014/main" val="1985966169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1823610875"/>
                    </a:ext>
                  </a:extLst>
                </a:gridCol>
                <a:gridCol w="7323667">
                  <a:extLst>
                    <a:ext uri="{9D8B030D-6E8A-4147-A177-3AD203B41FA5}">
                      <a16:colId xmlns:a16="http://schemas.microsoft.com/office/drawing/2014/main" val="888341079"/>
                    </a:ext>
                  </a:extLst>
                </a:gridCol>
              </a:tblGrid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 dirty="0">
                          <a:effectLst/>
                        </a:rPr>
                        <a:t>Jeddah</a:t>
                      </a:r>
                      <a:endParaRPr lang="es-ES_tradnl" sz="40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 dirty="0">
                          <a:effectLst/>
                        </a:rPr>
                        <a:t>Riyadh</a:t>
                      </a:r>
                      <a:endParaRPr lang="es-ES_tradnl" sz="40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4000" b="1">
                          <a:effectLst/>
                        </a:rPr>
                        <a:t>Day</a:t>
                      </a:r>
                      <a:endParaRPr lang="es-ES_tradnl" sz="400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65058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98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100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990958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152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150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2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36481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140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145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3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80410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125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130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4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383218"/>
                  </a:ext>
                </a:extLst>
              </a:tr>
              <a:tr h="673263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125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>
                          <a:effectLst/>
                        </a:rPr>
                        <a:t>500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4000" dirty="0">
                          <a:effectLst/>
                        </a:rPr>
                        <a:t>5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62512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Measure of Asymmetry or Skewness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499" y="1438275"/>
            <a:ext cx="20088225" cy="520881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To measure asymmetry, the skewness must be measured.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skewness is an indicator of the density and concentration of the data.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Skewness measured using the given formula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904C0AD-7A31-A9CD-C7CE-FD5D7A9D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90" y="6858000"/>
            <a:ext cx="12486241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657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Positive Skewness</a:t>
            </a:r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308225"/>
            <a:ext cx="20088225" cy="352606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Mean &gt; Median, this is the positive skewness (Right skewness).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mode in the right skewness is the greater central tendency.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tail of the skewness is the outliers or noisy data.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89C617F-8F22-2743-7238-C5DA2A094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5822496"/>
            <a:ext cx="16116300" cy="629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8465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Negative Skewness</a:t>
            </a:r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308225"/>
            <a:ext cx="20088225" cy="352606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Median &gt; Mean, this is the negative skewness (Left skewness).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mode in the left skewness is the greater central tendency.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tail of the skewness is the outliers or noisy data.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BA8477F-2AD5-5C46-2746-1353ABFC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5834289"/>
            <a:ext cx="16116300" cy="628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8690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Zero Skewness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797854"/>
            <a:ext cx="20088225" cy="17843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Mean = Median = Mode, it is also referred to the symmetrical distribution.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EE2A252-F011-E610-C2BA-959201038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19" y="4582205"/>
            <a:ext cx="11783786" cy="731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7140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234263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4374052"/>
            <a:ext cx="20088225" cy="83477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endParaRPr lang="en-GB" sz="5400" dirty="0">
              <a:solidFill>
                <a:schemeClr val="tx1"/>
              </a:solidFill>
              <a:sym typeface="Helvetica Neue"/>
            </a:endParaRPr>
          </a:p>
        </p:txBody>
      </p:sp>
      <p:pic>
        <p:nvPicPr>
          <p:cNvPr id="4" name="صورة 3" descr="صورة تحتوي على نص, الخط, لقطة شاشة, خط&#10;&#10;تم إنشاء الوصف تلقائياً">
            <a:extLst>
              <a:ext uri="{FF2B5EF4-FFF2-40B4-BE49-F238E27FC236}">
                <a16:creationId xmlns:a16="http://schemas.microsoft.com/office/drawing/2014/main" id="{89034E00-BDF2-8580-41AB-4FA904564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69" y="3378200"/>
            <a:ext cx="11705771" cy="87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2823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Skewness in the Box Plots</a:t>
            </a:r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797854"/>
            <a:ext cx="20088225" cy="17843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endParaRPr lang="en-GB" sz="5400" dirty="0">
              <a:solidFill>
                <a:schemeClr val="tx1"/>
              </a:solidFill>
              <a:sym typeface="Helvetica Neue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92A05A1-3477-E86D-F5CB-050E037EB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29" y="2797854"/>
            <a:ext cx="16949057" cy="932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19364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Measure of Variability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565401"/>
            <a:ext cx="20088225" cy="2284866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We can find the measure of variability by calculating the variance, standard deviation, </a:t>
            </a:r>
            <a:r>
              <a:rPr lang="en-GB" sz="5400" dirty="0" err="1">
                <a:solidFill>
                  <a:schemeClr val="tx1"/>
                </a:solidFill>
                <a:sym typeface="Helvetica Neue"/>
              </a:rPr>
              <a:t>cofficent</a:t>
            </a:r>
            <a:r>
              <a:rPr lang="en-GB" sz="5400" dirty="0">
                <a:solidFill>
                  <a:schemeClr val="tx1"/>
                </a:solidFill>
                <a:sym typeface="Helvetica Neue"/>
              </a:rPr>
              <a:t> of variation.</a:t>
            </a:r>
            <a:endParaRPr lang="ar-SA" sz="5400" dirty="0">
              <a:solidFill>
                <a:schemeClr val="tx1"/>
              </a:solidFill>
              <a:sym typeface="Helvetica Neue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8EAB480F-3ACD-D1CA-4786-13BE7BF4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13" y="5971042"/>
            <a:ext cx="14510983" cy="597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8661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Measure of Variability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471511"/>
            <a:ext cx="20088225" cy="640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1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Variance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Measures the dispersion of data around the mean.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Standard Deviation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Same as Variance, but the variance is large because it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depends on the squares.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Coefficient of Variation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It is the popular measure of variability in one dataset.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5F339C5-976A-6902-F7E8-6D7F735E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658" y="9369425"/>
            <a:ext cx="8233908" cy="274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190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Measure of Variability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655660"/>
            <a:ext cx="20088225" cy="7733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Example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77B3FDC-D6E8-D1A9-574E-22237B22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3776435"/>
            <a:ext cx="21971000" cy="834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5747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Relationship Between Variables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162419-3DA2-B711-8141-C93E74641FEA}"/>
              </a:ext>
            </a:extLst>
          </p:cNvPr>
          <p:cNvSpPr txBox="1"/>
          <p:nvPr/>
        </p:nvSpPr>
        <p:spPr>
          <a:xfrm>
            <a:off x="1206500" y="2655660"/>
            <a:ext cx="20088225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  <a:sym typeface="Helvetica Neue"/>
              </a:rPr>
              <a:t>Correlation Coefficient</a:t>
            </a:r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76BB185-D9F9-F4C4-28DD-F628C274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2" y="3952875"/>
            <a:ext cx="10277475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4321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Relationship Between Variables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2274B34-73E6-8549-F117-E50B25EED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71" y="2971801"/>
            <a:ext cx="16136258" cy="915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28767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Relationship Between Variables</a:t>
            </a:r>
          </a:p>
        </p:txBody>
      </p:sp>
      <p:graphicFrame>
        <p:nvGraphicFramePr>
          <p:cNvPr id="2" name="جدول 1">
            <a:extLst>
              <a:ext uri="{FF2B5EF4-FFF2-40B4-BE49-F238E27FC236}">
                <a16:creationId xmlns:a16="http://schemas.microsoft.com/office/drawing/2014/main" id="{7E0A7989-F604-CC13-EC1B-04A80599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668"/>
              </p:ext>
            </p:extLst>
          </p:nvPr>
        </p:nvGraphicFramePr>
        <p:xfrm>
          <a:off x="1206500" y="3378200"/>
          <a:ext cx="21971000" cy="8509000"/>
        </p:xfrm>
        <a:graphic>
          <a:graphicData uri="http://schemas.openxmlformats.org/drawingml/2006/table">
            <a:tbl>
              <a:tblPr/>
              <a:tblGrid>
                <a:gridCol w="9614660">
                  <a:extLst>
                    <a:ext uri="{9D8B030D-6E8A-4147-A177-3AD203B41FA5}">
                      <a16:colId xmlns:a16="http://schemas.microsoft.com/office/drawing/2014/main" val="3626534993"/>
                    </a:ext>
                  </a:extLst>
                </a:gridCol>
                <a:gridCol w="12356340">
                  <a:extLst>
                    <a:ext uri="{9D8B030D-6E8A-4147-A177-3AD203B41FA5}">
                      <a16:colId xmlns:a16="http://schemas.microsoft.com/office/drawing/2014/main" val="3296566272"/>
                    </a:ext>
                  </a:extLst>
                </a:gridCol>
              </a:tblGrid>
              <a:tr h="1063625"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000" b="1" dirty="0">
                          <a:effectLst/>
                        </a:rPr>
                        <a:t>Correlation Coefficient</a:t>
                      </a:r>
                      <a:endParaRPr lang="es-ES_tradnl" sz="50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3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000" b="1" dirty="0">
                          <a:effectLst/>
                        </a:rPr>
                        <a:t>Correlation Coefficient</a:t>
                      </a:r>
                      <a:endParaRPr lang="es-ES_tradnl" sz="5000" dirty="0">
                        <a:effectLst/>
                      </a:endParaRP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66686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5000">
                          <a:effectLst/>
                        </a:rPr>
                        <a:t>1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000">
                          <a:effectLst/>
                        </a:rPr>
                        <a:t>Perfect Positive Correlation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103327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5000">
                          <a:effectLst/>
                        </a:rPr>
                        <a:t>(1, 0.7)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000">
                          <a:effectLst/>
                        </a:rPr>
                        <a:t>Strong Positive Correlation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322204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5000">
                          <a:effectLst/>
                        </a:rPr>
                        <a:t>(0.6, 0.4)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000">
                          <a:effectLst/>
                        </a:rPr>
                        <a:t>Moderate Positive Correlation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200266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5000">
                          <a:effectLst/>
                        </a:rPr>
                        <a:t>(0.3, 0.1)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000">
                          <a:effectLst/>
                        </a:rPr>
                        <a:t>Weak Positive Correlation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107761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5000">
                          <a:effectLst/>
                        </a:rPr>
                        <a:t>0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000">
                          <a:effectLst/>
                        </a:rPr>
                        <a:t>No Correlation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083678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5000">
                          <a:effectLst/>
                        </a:rPr>
                        <a:t>-1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000">
                          <a:effectLst/>
                        </a:rPr>
                        <a:t>Perfect Negative Correlation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928784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fontAlgn="t" latinLnBrk="0"/>
                      <a:r>
                        <a:rPr lang="ar-SA" sz="5000">
                          <a:effectLst/>
                        </a:rPr>
                        <a:t>(-1, 0)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_tradnl" sz="5000" dirty="0">
                          <a:effectLst/>
                        </a:rPr>
                        <a:t>Imperfect Negative Correlation</a:t>
                      </a:r>
                    </a:p>
                  </a:txBody>
                  <a:tcPr marL="60960" marR="60960" marT="38100" marB="38100">
                    <a:lnL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409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9991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523875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Relationship Between Variables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30067E4-A4FD-A001-3770-C83DEE27E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373" y="2308225"/>
            <a:ext cx="14275254" cy="981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0170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">
            <a:extLst>
              <a:ext uri="{FF2B5EF4-FFF2-40B4-BE49-F238E27FC236}">
                <a16:creationId xmlns:a16="http://schemas.microsoft.com/office/drawing/2014/main" id="{49858692-5EC5-B18B-BE7F-BC47E3124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4339" name="Text">
            <a:extLst>
              <a:ext uri="{FF2B5EF4-FFF2-40B4-BE49-F238E27FC236}">
                <a16:creationId xmlns:a16="http://schemas.microsoft.com/office/drawing/2014/main" id="{E539E51C-1876-BAF2-EAFF-89FD4A21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E4216-974E-7876-BD68-F08711C94547}"/>
              </a:ext>
            </a:extLst>
          </p:cNvPr>
          <p:cNvSpPr txBox="1"/>
          <p:nvPr/>
        </p:nvSpPr>
        <p:spPr>
          <a:xfrm>
            <a:off x="1576387" y="4213860"/>
            <a:ext cx="21231225" cy="52882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70000" lnSpcReduction="2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Statistics for Data Science and Business Analysis, </a:t>
            </a:r>
            <a:r>
              <a:rPr lang="en-US" dirty="0" err="1"/>
              <a:t>Packt</a:t>
            </a:r>
            <a:r>
              <a:rPr lang="en-US" dirty="0"/>
              <a:t> Publishing, 2021.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7000" dirty="0">
                <a:hlinkClick r:id="rId3"/>
              </a:rPr>
              <a:t>https://learning.oreilly.com/videos/statistics-for-data/9781789803259/</a:t>
            </a:r>
            <a:endParaRPr lang="en-US" sz="7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https://hbrarabic.com/%D8%A7%D9%84%D9%85%D9%81%D8%A7%D9%87%D9%8A%D9%85-%D8%A7%D9%84%D8%A5%D8%AF%D8%A7%D8%B1%D9%8A%D8%A9/%D9%85%D8%A8%D8%AF%D8%A3-%D8%A8%D8%A7%D8%B1%D9%8A%D8%AA%D9%88/</a:t>
            </a:r>
            <a:endParaRPr lang="en-US" dirty="0"/>
          </a:p>
        </p:txBody>
      </p:sp>
      <p:sp>
        <p:nvSpPr>
          <p:cNvPr id="6" name="خوارزميات التصنيف (k-nearest neighbors algorithm (KNN))">
            <a:extLst>
              <a:ext uri="{FF2B5EF4-FFF2-40B4-BE49-F238E27FC236}">
                <a16:creationId xmlns:a16="http://schemas.microsoft.com/office/drawing/2014/main" id="{CB771A3D-0AAE-CFDA-9442-7BE67F423D35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121055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Data Cleaning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3774430"/>
            <a:ext cx="20088225" cy="83477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92500" lnSpcReduction="2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It came after diagnosing (explore) the data.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It is the process of enhancing the raw data to make the machine learn from it in proper way.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Data cleaning includes :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Handle missing data.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Remove unwanted symbols of data.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Remove duplicates.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Remove unwanted features.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Fix the data types.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Encoding categorical variables.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Scaling numerical variables.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Standardization and Normalization.</a:t>
            </a:r>
          </a:p>
        </p:txBody>
      </p:sp>
      <p:pic>
        <p:nvPicPr>
          <p:cNvPr id="4" name="صورة 3" descr="صورة تحتوي على لقطة شاشة, التصميم&#10;&#10;تم إنشاء الوصف تلقائياً">
            <a:extLst>
              <a:ext uri="{FF2B5EF4-FFF2-40B4-BE49-F238E27FC236}">
                <a16:creationId xmlns:a16="http://schemas.microsoft.com/office/drawing/2014/main" id="{904BA117-2B7C-98E0-CB67-844FE1CB2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6348090"/>
            <a:ext cx="97536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633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Target Feature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333500" y="3755570"/>
            <a:ext cx="20088225" cy="562337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Target Feature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</a:t>
            </a:r>
            <a:r>
              <a:rPr lang="en-GB" sz="4000" dirty="0">
                <a:solidFill>
                  <a:schemeClr val="tx1"/>
                </a:solidFill>
                <a:sym typeface="Helvetica Neue"/>
              </a:rPr>
              <a:t>The variable you are interested in learning more about.</a:t>
            </a:r>
          </a:p>
          <a:p>
            <a:r>
              <a:rPr lang="en-GB" sz="4000" dirty="0">
                <a:solidFill>
                  <a:schemeClr val="tx1"/>
                </a:solidFill>
                <a:sym typeface="Helvetica Neue"/>
              </a:rPr>
              <a:t>    The variable you are trying to predict, categorize, etc.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Imbalanced Dataset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</a:t>
            </a:r>
            <a:r>
              <a:rPr lang="en-GB" sz="4000" dirty="0">
                <a:solidFill>
                  <a:schemeClr val="tx1"/>
                </a:solidFill>
                <a:sym typeface="Helvetica Neue"/>
              </a:rPr>
              <a:t>Dataset has a disproportional frequency of each value in a categorical variable,</a:t>
            </a:r>
          </a:p>
          <a:p>
            <a:r>
              <a:rPr lang="en-GB" sz="4000" dirty="0">
                <a:solidFill>
                  <a:schemeClr val="tx1"/>
                </a:solidFill>
                <a:sym typeface="Helvetica Neue"/>
              </a:rPr>
              <a:t>      specially in the target categorical feature.</a:t>
            </a:r>
          </a:p>
        </p:txBody>
      </p:sp>
    </p:spTree>
    <p:extLst>
      <p:ext uri="{BB962C8B-B14F-4D97-AF65-F5344CB8AC3E}">
        <p14:creationId xmlns:p14="http://schemas.microsoft.com/office/powerpoint/2010/main" val="14265112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Handling Imbalanced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3774430"/>
            <a:ext cx="20088225" cy="83477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85000" lnSpcReduction="20000"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pPr marL="914400" indent="-914400">
              <a:buAutoNum type="arabicPeriod"/>
            </a:pPr>
            <a:r>
              <a:rPr lang="en-GB" sz="5400" b="1" dirty="0">
                <a:solidFill>
                  <a:schemeClr val="tx1"/>
                </a:solidFill>
                <a:sym typeface="Helvetica Neue"/>
              </a:rPr>
              <a:t>Random oversampling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 </a:t>
            </a:r>
            <a:r>
              <a:rPr lang="en-GB" sz="4700" dirty="0">
                <a:solidFill>
                  <a:schemeClr val="tx1"/>
                </a:solidFill>
                <a:sym typeface="Helvetica Neue"/>
              </a:rPr>
              <a:t>Values selected at random with replacement to add new data.</a:t>
            </a:r>
          </a:p>
          <a:p>
            <a:r>
              <a:rPr lang="en-GB" sz="4700" dirty="0">
                <a:solidFill>
                  <a:schemeClr val="tx1"/>
                </a:solidFill>
                <a:sym typeface="Helvetica Neue"/>
              </a:rPr>
              <a:t>       Data from minority class can be duplicated multiple items.</a:t>
            </a:r>
          </a:p>
          <a:p>
            <a:r>
              <a:rPr lang="en-GB" sz="4700" dirty="0">
                <a:solidFill>
                  <a:schemeClr val="tx1"/>
                </a:solidFill>
                <a:sym typeface="Helvetica Neue"/>
              </a:rPr>
              <a:t>       No new information added.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2.   </a:t>
            </a:r>
            <a:r>
              <a:rPr lang="en-GB" sz="5400" b="1" dirty="0">
                <a:solidFill>
                  <a:schemeClr val="tx1"/>
                </a:solidFill>
                <a:sym typeface="Helvetica Neue"/>
              </a:rPr>
              <a:t>Random under sampling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 </a:t>
            </a:r>
            <a:r>
              <a:rPr lang="en-GB" sz="4700" dirty="0">
                <a:solidFill>
                  <a:schemeClr val="tx1"/>
                </a:solidFill>
                <a:sym typeface="Helvetica Neue"/>
              </a:rPr>
              <a:t>Data examples from majority class are removed to achieve balance.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 </a:t>
            </a:r>
            <a:r>
              <a:rPr lang="en-GB" sz="4700" dirty="0">
                <a:solidFill>
                  <a:schemeClr val="tx1"/>
                </a:solidFill>
                <a:sym typeface="Helvetica Neue"/>
              </a:rPr>
              <a:t>Might remove useful examples.</a:t>
            </a:r>
          </a:p>
          <a:p>
            <a:endParaRPr lang="en-GB" sz="5400" dirty="0">
              <a:solidFill>
                <a:schemeClr val="tx1"/>
              </a:solidFill>
              <a:sym typeface="Helvetica Neue"/>
            </a:endParaRP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3.  </a:t>
            </a:r>
            <a:r>
              <a:rPr lang="en-GB" sz="5400" b="1" dirty="0">
                <a:solidFill>
                  <a:schemeClr val="tx1"/>
                </a:solidFill>
                <a:sym typeface="Helvetica Neue"/>
              </a:rPr>
              <a:t>Synthetic minority oversampling technique (SMOTE)</a:t>
            </a:r>
          </a:p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     </a:t>
            </a:r>
            <a:r>
              <a:rPr lang="en-GB" sz="4700" dirty="0">
                <a:solidFill>
                  <a:schemeClr val="tx1"/>
                </a:solidFill>
                <a:sym typeface="Helvetica Neue"/>
              </a:rPr>
              <a:t>Create non-naturally observed data examples.</a:t>
            </a:r>
          </a:p>
          <a:p>
            <a:r>
              <a:rPr lang="en-GB" sz="4700" dirty="0">
                <a:solidFill>
                  <a:schemeClr val="tx1"/>
                </a:solidFill>
                <a:sym typeface="Helvetica Neue"/>
              </a:rPr>
              <a:t>      Synthetic data generated by selecting location close by in feature space to existing</a:t>
            </a:r>
          </a:p>
          <a:p>
            <a:r>
              <a:rPr lang="en-GB" sz="4700" dirty="0">
                <a:solidFill>
                  <a:schemeClr val="tx1"/>
                </a:solidFill>
                <a:sym typeface="Helvetica Neue"/>
              </a:rPr>
              <a:t>      data.</a:t>
            </a:r>
          </a:p>
          <a:p>
            <a:r>
              <a:rPr lang="en-GB" sz="4700" dirty="0">
                <a:solidFill>
                  <a:schemeClr val="tx1"/>
                </a:solidFill>
                <a:sym typeface="Helvetica Neue"/>
              </a:rPr>
              <a:t>      Addresses problem of lack of new data in random oversampling.</a:t>
            </a:r>
          </a:p>
        </p:txBody>
      </p:sp>
    </p:spTree>
    <p:extLst>
      <p:ext uri="{BB962C8B-B14F-4D97-AF65-F5344CB8AC3E}">
        <p14:creationId xmlns:p14="http://schemas.microsoft.com/office/powerpoint/2010/main" val="107280918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701674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Errors, Outliers, and Noise</a:t>
            </a:r>
          </a:p>
        </p:txBody>
      </p:sp>
      <p:graphicFrame>
        <p:nvGraphicFramePr>
          <p:cNvPr id="3" name="Group 23">
            <a:extLst>
              <a:ext uri="{FF2B5EF4-FFF2-40B4-BE49-F238E27FC236}">
                <a16:creationId xmlns:a16="http://schemas.microsoft.com/office/drawing/2014/main" id="{314AD769-8B97-A2A7-79B3-6D87D8A5A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440635"/>
              </p:ext>
            </p:extLst>
          </p:nvPr>
        </p:nvGraphicFramePr>
        <p:xfrm>
          <a:off x="1206501" y="3429000"/>
          <a:ext cx="21971000" cy="8693151"/>
        </p:xfrm>
        <a:graphic>
          <a:graphicData uri="http://schemas.openxmlformats.org/drawingml/2006/table">
            <a:tbl>
              <a:tblPr/>
              <a:tblGrid>
                <a:gridCol w="2393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2073">
                  <a:extLst>
                    <a:ext uri="{9D8B030D-6E8A-4147-A177-3AD203B41FA5}">
                      <a16:colId xmlns:a16="http://schemas.microsoft.com/office/drawing/2014/main" val="1232607552"/>
                    </a:ext>
                  </a:extLst>
                </a:gridCol>
              </a:tblGrid>
              <a:tr h="1223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Issue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How to Identify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3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Errors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Incorrect or missing values.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Model can fail to learn patterns or learn wrong patterns.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Incorrect values can be difficult to identify, unless obvious.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Missing values are easier to spot.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636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3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Outliers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Values outside dataset's main distribution.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Result of mistakes in observation or can occur naturally.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Cause problems with pattern recognition.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Graphs can visually depict outliers.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They will fall outside the main group.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19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3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Noise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Makes it difficult for model to "hear" patterns.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Unnecessary for estimation, or hinders estimation.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Adds to complexity of analysis and model creation.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Several techniques for identifying unnecessary complexities in datasets.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3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 some cases you can see the lack of a pattern using a graph.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6641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Remove unwanted characters or symbols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3429000"/>
            <a:ext cx="20088225" cy="395786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4600" dirty="0">
                <a:solidFill>
                  <a:schemeClr val="tx1"/>
                </a:solidFill>
                <a:sym typeface="Helvetica Neue"/>
              </a:rPr>
              <a:t>Some of the dataset has error data or unwanted characters in the dataset.</a:t>
            </a:r>
          </a:p>
          <a:p>
            <a:r>
              <a:rPr lang="en-GB" sz="4600" dirty="0">
                <a:solidFill>
                  <a:schemeClr val="tx1"/>
                </a:solidFill>
                <a:sym typeface="Helvetica Neue"/>
              </a:rPr>
              <a:t>There are some techniques to remove them, some of them :</a:t>
            </a:r>
          </a:p>
          <a:p>
            <a:pPr marL="914400" indent="-914400">
              <a:buAutoNum type="arabicPeriod"/>
            </a:pPr>
            <a:r>
              <a:rPr lang="en-GB" sz="4600" dirty="0">
                <a:solidFill>
                  <a:schemeClr val="tx1"/>
                </a:solidFill>
                <a:sym typeface="Helvetica Neue"/>
              </a:rPr>
              <a:t>Manual correction.</a:t>
            </a:r>
          </a:p>
          <a:p>
            <a:pPr marL="914400" indent="-914400">
              <a:buAutoNum type="arabicPeriod"/>
            </a:pPr>
            <a:r>
              <a:rPr lang="en-GB" sz="4600" dirty="0">
                <a:solidFill>
                  <a:schemeClr val="tx1"/>
                </a:solidFill>
                <a:sym typeface="Helvetica Neue"/>
              </a:rPr>
              <a:t>String manipulation functions.</a:t>
            </a:r>
          </a:p>
          <a:p>
            <a:pPr marL="914400" indent="-914400">
              <a:buAutoNum type="arabicPeriod"/>
            </a:pPr>
            <a:r>
              <a:rPr lang="en-GB" sz="4600" dirty="0">
                <a:solidFill>
                  <a:schemeClr val="tx1"/>
                </a:solidFill>
                <a:sym typeface="Helvetica Neue"/>
              </a:rPr>
              <a:t>Regular expressions.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E546827-EC68-E4AA-5BA7-AC3AB3502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171" y="7607299"/>
            <a:ext cx="18453554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00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">
            <a:extLst>
              <a:ext uri="{FF2B5EF4-FFF2-40B4-BE49-F238E27FC236}">
                <a16:creationId xmlns:a16="http://schemas.microsoft.com/office/drawing/2014/main" id="{748DDB52-86B9-8A31-EFD9-A2B5BF78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3113" y="159385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r" defTabSz="457200" rtl="1" eaLnBrk="1" fontAlgn="base" hangingPunct="0">
              <a:spcBef>
                <a:spcPct val="0"/>
              </a:spcBef>
              <a:spcAft>
                <a:spcPct val="0"/>
              </a:spcAft>
            </a:pPr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3315" name="Text">
            <a:extLst>
              <a:ext uri="{FF2B5EF4-FFF2-40B4-BE49-F238E27FC236}">
                <a16:creationId xmlns:a16="http://schemas.microsoft.com/office/drawing/2014/main" id="{7DC7F6C4-F2C8-5C68-7BDC-5B68147F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6100" y="2971800"/>
            <a:ext cx="12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algn="ctr" defTabSz="457200"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4572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9144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13716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1828800" indent="1828800" algn="ctr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5E5E5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l" eaLnBrk="1"/>
            <a:endParaRPr lang="en-SA" altLang="en-SA" sz="1200">
              <a:solidFill>
                <a:srgbClr val="000000"/>
              </a:solidFill>
              <a:latin typeface="Times Roman" pitchFamily="2" charset="0"/>
              <a:ea typeface="Times Roman" pitchFamily="2" charset="0"/>
              <a:cs typeface="Times Roman" pitchFamily="2" charset="0"/>
              <a:sym typeface="Times Roman" pitchFamily="2" charset="0"/>
            </a:endParaRPr>
          </a:p>
        </p:txBody>
      </p:sp>
      <p:sp>
        <p:nvSpPr>
          <p:cNvPr id="180" name="خوارزميات التصنيف (k-nearest neighbors algorithm (KNN))">
            <a:extLst>
              <a:ext uri="{FF2B5EF4-FFF2-40B4-BE49-F238E27FC236}">
                <a16:creationId xmlns:a16="http://schemas.microsoft.com/office/drawing/2014/main" id="{F4136BB8-997B-688E-1EE8-71B4CB449F6D}"/>
              </a:ext>
            </a:extLst>
          </p:cNvPr>
          <p:cNvSpPr txBox="1"/>
          <p:nvPr/>
        </p:nvSpPr>
        <p:spPr>
          <a:xfrm>
            <a:off x="1206500" y="1593850"/>
            <a:ext cx="21971000" cy="17843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dirty="0"/>
              <a:t>Fix Data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3992-F3AD-B7FB-D671-A2DABD7AF752}"/>
              </a:ext>
            </a:extLst>
          </p:cNvPr>
          <p:cNvSpPr txBox="1"/>
          <p:nvPr/>
        </p:nvSpPr>
        <p:spPr>
          <a:xfrm>
            <a:off x="1206500" y="3378200"/>
            <a:ext cx="20088225" cy="379457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defPPr>
              <a:defRPr lang="en-SA"/>
            </a:defPPr>
            <a:lvl1pPr>
              <a:defRPr sz="7000">
                <a:solidFill>
                  <a:srgbClr val="5D4FD6"/>
                </a:solidFill>
                <a:latin typeface="Helvetica" pitchFamily="2" charset="0"/>
              </a:defRPr>
            </a:lvl1pPr>
          </a:lstStyle>
          <a:p>
            <a:r>
              <a:rPr lang="en-GB" sz="5400" dirty="0">
                <a:solidFill>
                  <a:schemeClr val="tx1"/>
                </a:solidFill>
                <a:sym typeface="Helvetica Neue"/>
              </a:rPr>
              <a:t>The Data Types you need to fix :-</a:t>
            </a:r>
          </a:p>
          <a:p>
            <a:pPr marL="914400" indent="-91440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Categorical</a:t>
            </a:r>
          </a:p>
          <a:p>
            <a:pPr marL="742950" indent="-74295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Numerical</a:t>
            </a:r>
          </a:p>
          <a:p>
            <a:pPr marL="742950" indent="-742950">
              <a:buAutoNum type="arabicPeriod"/>
            </a:pPr>
            <a:r>
              <a:rPr lang="en-GB" sz="5400" dirty="0">
                <a:solidFill>
                  <a:schemeClr val="tx1"/>
                </a:solidFill>
                <a:sym typeface="Helvetica Neue"/>
              </a:rPr>
              <a:t>Data Time</a:t>
            </a:r>
            <a:endParaRPr lang="en-GB" sz="4000" dirty="0">
              <a:solidFill>
                <a:schemeClr val="tx1"/>
              </a:solidFill>
              <a:sym typeface="Helvetica Neue"/>
            </a:endParaRPr>
          </a:p>
        </p:txBody>
      </p:sp>
      <p:pic>
        <p:nvPicPr>
          <p:cNvPr id="4" name="صورة 3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3593CE0C-3B7D-0155-1553-DB27A8A1A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213350"/>
            <a:ext cx="17373600" cy="661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797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مقدمة في تعلم الآلة">
            <a:extLst>
              <a:ext uri="{FF2B5EF4-FFF2-40B4-BE49-F238E27FC236}">
                <a16:creationId xmlns:a16="http://schemas.microsoft.com/office/drawing/2014/main" id="{E12076F2-AF04-882F-9E02-93A4C3AC7BD5}"/>
              </a:ext>
            </a:extLst>
          </p:cNvPr>
          <p:cNvSpPr txBox="1"/>
          <p:nvPr/>
        </p:nvSpPr>
        <p:spPr>
          <a:xfrm>
            <a:off x="10088058" y="6191151"/>
            <a:ext cx="4207883" cy="133369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rPr lang="en-GB" sz="8000" dirty="0">
                <a:solidFill>
                  <a:schemeClr val="bg1"/>
                </a:solidFill>
                <a:effectLst/>
                <a:latin typeface="Helvetica" pitchFamily="2" charset="0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7016948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9808</TotalTime>
  <Words>1080</Words>
  <Application>Microsoft Office PowerPoint</Application>
  <PresentationFormat>مخصص</PresentationFormat>
  <Paragraphs>211</Paragraphs>
  <Slides>28</Slides>
  <Notes>28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28</vt:i4>
      </vt:variant>
    </vt:vector>
  </HeadingPairs>
  <TitlesOfParts>
    <vt:vector size="35" baseType="lpstr">
      <vt:lpstr>Arial</vt:lpstr>
      <vt:lpstr>Calibri</vt:lpstr>
      <vt:lpstr>Helvetica</vt:lpstr>
      <vt:lpstr>Helvetica Neue</vt:lpstr>
      <vt:lpstr>Helvetica Neue Medium</vt:lpstr>
      <vt:lpstr>Times Roman</vt:lpstr>
      <vt:lpstr>21_BasicWhite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Hamad Abdullah</cp:lastModifiedBy>
  <cp:revision>149</cp:revision>
  <dcterms:modified xsi:type="dcterms:W3CDTF">2023-11-07T14:11:15Z</dcterms:modified>
</cp:coreProperties>
</file>