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0" r:id="rId4"/>
    <p:sldId id="286" r:id="rId5"/>
    <p:sldId id="259" r:id="rId6"/>
    <p:sldId id="287" r:id="rId7"/>
    <p:sldId id="288" r:id="rId8"/>
    <p:sldId id="289" r:id="rId9"/>
    <p:sldId id="280" r:id="rId10"/>
  </p:sldIdLst>
  <p:sldSz cx="24384000" cy="13716000"/>
  <p:notesSz cx="6858000" cy="9144000"/>
  <p:defaultTextStyle>
    <a:defPPr>
      <a:defRPr lang="en-SA"/>
    </a:defPPr>
    <a:lvl1pPr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4572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9144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13716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18288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1"/>
    <p:restoredTop sz="80841"/>
  </p:normalViewPr>
  <p:slideViewPr>
    <p:cSldViewPr snapToGrid="0">
      <p:cViewPr>
        <p:scale>
          <a:sx n="70" d="100"/>
          <a:sy n="70" d="100"/>
        </p:scale>
        <p:origin x="144" y="-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57">
            <a:extLst>
              <a:ext uri="{FF2B5EF4-FFF2-40B4-BE49-F238E27FC236}">
                <a16:creationId xmlns:a16="http://schemas.microsoft.com/office/drawing/2014/main" id="{84169543-73AF-E904-C463-033300634B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158">
            <a:extLst>
              <a:ext uri="{FF2B5EF4-FFF2-40B4-BE49-F238E27FC236}">
                <a16:creationId xmlns:a16="http://schemas.microsoft.com/office/drawing/2014/main" id="{0A8E9EF8-3B75-956D-221C-7F20ADE91DA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SA" altLang="en-SA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7080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eaLnBrk="0" fontAlgn="base" hangingPunct="0">
              <a:lnSpc>
                <a:spcPct val="118000"/>
              </a:lnSpc>
              <a:spcBef>
                <a:spcPct val="30000"/>
              </a:spcBef>
              <a:spcAft>
                <a:spcPct val="0"/>
              </a:spcAft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5493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569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eaLnBrk="0" fontAlgn="base" hangingPunct="0">
              <a:lnSpc>
                <a:spcPct val="118000"/>
              </a:lnSpc>
              <a:spcBef>
                <a:spcPct val="30000"/>
              </a:spcBef>
              <a:spcAft>
                <a:spcPct val="0"/>
              </a:spcAft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5493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926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3521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8929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23508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6813DE-E2C4-795A-26A7-0C0BB1A67FF6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04136F6-F4FC-E34B-8B2F-72C648CE8FA0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888729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8ED9D1D-C422-B8EA-E376-86ABE2778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C0DDA-643C-8D40-89BC-420BB7D5683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892583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5" name="Fact information"/>
          <p:cNvSpPr txBox="1">
            <a:spLocks noGrp="1"/>
          </p:cNvSpPr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26A267-2278-716B-2885-4AE188CB1D9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84510-69F3-1C46-B79F-EE289C555A2F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504552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ttribution"/>
          <p:cNvSpPr txBox="1">
            <a:spLocks noGrp="1"/>
          </p:cNvSpPr>
          <p:nvPr>
            <p:ph type="body" sz="quarter" idx="2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CC24B8-DD6C-FFC5-0341-81B57B867E7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8F27C-62D8-644F-A6D1-D92AA7A5FE1B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0444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3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4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1FBB281-F440-F9AF-28BC-D1E344FAF777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9335A-67A2-4344-BC06-5254A3CD755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40976089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ACDBE9-B81B-15AF-9C2D-78F5ED52A3C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5F08B-F1B0-E74B-A321-4A3432C1ABDE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4967370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99790EE-081C-1630-2A61-32A9B2191D8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DCFE5-DBDE-654A-A339-FEBED341A6E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98529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70E66AA0-7E7C-56FD-2F63-1FD27C97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8763" y="-111125"/>
            <a:ext cx="2543175" cy="13938250"/>
          </a:xfrm>
          <a:prstGeom prst="rect">
            <a:avLst/>
          </a:prstGeom>
          <a:solidFill>
            <a:srgbClr val="6BAB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SA" altLang="en-SA" sz="3200">
              <a:solidFill>
                <a:srgbClr val="FFFFFF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sym typeface="Helvetica Neue Medium" panose="02000503000000020004" pitchFamily="2" charset="0"/>
            </a:endParaRPr>
          </a:p>
        </p:txBody>
      </p:sp>
      <p:sp>
        <p:nvSpPr>
          <p:cNvPr id="147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 algn="r" rtl="1">
              <a:defRPr sz="11600" spc="-232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63823A-83D8-061A-AF95-D881C195F4ED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F8C9AB14-0C73-6648-9B45-51BB84432184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5273650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024064-B170-D02A-B962-8591AE60EDAA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99C4404B-D5FA-A24E-92E6-A0CC2E148825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53333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C19211-3160-A75B-FF4D-F7A53A5718E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A48C736E-ADE8-5842-8016-135DF9C70E3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1187718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F6E45D-5921-B46D-02D9-9A0E689B1BA2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07410-C729-E34D-85A4-FFF2E423BA4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7587864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153707-EE5E-C604-E1DF-11D913C6EB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D2F8E-60F5-7D41-950E-3F582CFB5978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675600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0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1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BB3673-0EC7-E8B4-2FEE-86235BE856D4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82154-2D54-164F-B80F-BFDC2200DDA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8587722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ection Title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BA9C65-65B3-6695-983A-3E1A8D1307F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F00D5EEB-6525-824C-834C-3C54C22E40C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6725717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027C73-177D-17A1-C9BF-F662994EEACB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81075-647A-D445-8447-CCABEC854CD7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07811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genda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Agenda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75CBD3-C1B7-88CE-C77E-3F15C58B665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74532-A3B1-E74F-A18F-A6FA1135DF2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9501521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BE7B4C7-694B-AEEA-BDBC-AFBC9DD446A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CFF45DC6-54B9-AB72-14B6-ADE6171F89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6500" y="4248150"/>
            <a:ext cx="21971000" cy="82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A" altLang="en-SA">
                <a:sym typeface="Helvetica Neue" panose="02000503000000020004" pitchFamily="2" charset="0"/>
              </a:rPr>
              <a:t>Slide bullet text</a:t>
            </a:r>
          </a:p>
          <a:p>
            <a:pPr lvl="1"/>
            <a:endParaRPr lang="en-SA" altLang="en-SA">
              <a:sym typeface="Helvetica Neue" panose="02000503000000020004" pitchFamily="2" charset="0"/>
            </a:endParaRPr>
          </a:p>
          <a:p>
            <a:pPr lvl="2"/>
            <a:endParaRPr lang="en-SA" altLang="en-SA">
              <a:sym typeface="Helvetica Neue" panose="02000503000000020004" pitchFamily="2" charset="0"/>
            </a:endParaRPr>
          </a:p>
          <a:p>
            <a:pPr lvl="3"/>
            <a:endParaRPr lang="en-SA" altLang="en-SA">
              <a:sym typeface="Helvetica Neue" panose="02000503000000020004" pitchFamily="2" charset="0"/>
            </a:endParaRPr>
          </a:p>
          <a:p>
            <a:pPr lvl="4"/>
            <a:endParaRPr lang="en-SA" altLang="en-SA">
              <a:sym typeface="Helvetica Neue" panose="02000503000000020004" pitchFamily="2" charset="0"/>
            </a:endParaRP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E7D8C73B-F249-48ED-B346-25D2D7C17722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  <a:spAutoFit/>
          </a:bodyPr>
          <a:lstStyle>
            <a:lvl1pPr algn="ctr" defTabSz="584200" eaLnBrk="1">
              <a:defRPr sz="1800">
                <a:solidFill>
                  <a:srgbClr val="000000"/>
                </a:solidFill>
              </a:defRPr>
            </a:lvl1pPr>
          </a:lstStyle>
          <a:p>
            <a:fld id="{C41EA7BC-1933-EC44-96A0-6D727BC90BED}" type="slidenum">
              <a:rPr lang="en-SA" altLang="en-SA"/>
              <a:pPr/>
              <a:t>‹#›</a:t>
            </a:fld>
            <a:endParaRPr lang="en-SA" alt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1" r:id="rId4"/>
    <p:sldLayoutId id="2147483672" r:id="rId5"/>
    <p:sldLayoutId id="2147483673" r:id="rId6"/>
    <p:sldLayoutId id="2147483684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5" r:id="rId14"/>
    <p:sldLayoutId id="2147483680" r:id="rId15"/>
    <p:sldLayoutId id="2147483686" r:id="rId16"/>
  </p:sldLayoutIdLst>
  <p:transition spd="med"/>
  <p:txStyles>
    <p:titleStyle>
      <a:lvl1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12192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8288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24384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30480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7378727" y="6191151"/>
            <a:ext cx="9626546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effectLst/>
                <a:latin typeface="Helvetica" pitchFamily="2" charset="0"/>
              </a:rPr>
              <a:t>Deploy Titanic Model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algn="ctr"/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HTTP Request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71899-E55C-A86A-B172-C157CCF4C068}"/>
              </a:ext>
            </a:extLst>
          </p:cNvPr>
          <p:cNvSpPr txBox="1"/>
          <p:nvPr/>
        </p:nvSpPr>
        <p:spPr>
          <a:xfrm>
            <a:off x="1176479" y="4218268"/>
            <a:ext cx="19767268" cy="536907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US" sz="5400" b="1" dirty="0">
                <a:solidFill>
                  <a:schemeClr val="tx1"/>
                </a:solidFill>
                <a:latin typeface="Söhne"/>
              </a:rPr>
              <a:t>Common HTTP request methods:</a:t>
            </a:r>
            <a:endParaRPr lang="en-US" sz="5400" b="1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5400" b="1" i="0" u="none" strike="noStrike" dirty="0">
                <a:solidFill>
                  <a:schemeClr val="tx1"/>
                </a:solidFill>
                <a:effectLst/>
                <a:latin typeface="Söhne"/>
              </a:rPr>
              <a:t>- GET:</a:t>
            </a:r>
            <a:r>
              <a:rPr lang="en-US" sz="5400" i="0" u="none" strike="noStrike" dirty="0">
                <a:solidFill>
                  <a:schemeClr val="tx1"/>
                </a:solidFill>
                <a:effectLst/>
                <a:latin typeface="Söhne"/>
              </a:rPr>
              <a:t> Retrieve data from the server.</a:t>
            </a:r>
          </a:p>
          <a:p>
            <a:r>
              <a:rPr lang="en-US" sz="5400" dirty="0">
                <a:solidFill>
                  <a:schemeClr val="tx1"/>
                </a:solidFill>
                <a:latin typeface="Söhne"/>
                <a:sym typeface="Helvetica Neue"/>
              </a:rPr>
              <a:t>- </a:t>
            </a:r>
            <a:r>
              <a:rPr lang="en-US" sz="5400" b="1" dirty="0">
                <a:solidFill>
                  <a:schemeClr val="tx1"/>
                </a:solidFill>
                <a:latin typeface="Söhne"/>
                <a:sym typeface="Helvetica Neue"/>
              </a:rPr>
              <a:t>POST: </a:t>
            </a:r>
            <a:r>
              <a:rPr lang="en-US" sz="5400" dirty="0">
                <a:solidFill>
                  <a:schemeClr val="tx1"/>
                </a:solidFill>
                <a:latin typeface="Söhne"/>
                <a:sym typeface="Helvetica Neue"/>
              </a:rPr>
              <a:t>Submit data to be processed to a specified resource</a:t>
            </a:r>
            <a:r>
              <a:rPr lang="en-US" sz="5400" b="1" dirty="0">
                <a:solidFill>
                  <a:schemeClr val="tx1"/>
                </a:solidFill>
                <a:latin typeface="Söhne"/>
                <a:sym typeface="Helvetica Neue"/>
              </a:rPr>
              <a:t>. </a:t>
            </a:r>
          </a:p>
          <a:p>
            <a:r>
              <a:rPr lang="en-US" sz="5400" b="1" dirty="0">
                <a:solidFill>
                  <a:schemeClr val="tx1"/>
                </a:solidFill>
                <a:latin typeface="Söhne"/>
                <a:sym typeface="Helvetica Neue"/>
              </a:rPr>
              <a:t>- PUT: </a:t>
            </a:r>
            <a:r>
              <a:rPr lang="en-US" sz="5400" dirty="0">
                <a:solidFill>
                  <a:schemeClr val="tx1"/>
                </a:solidFill>
                <a:latin typeface="Söhne"/>
                <a:sym typeface="Helvetica Neue"/>
              </a:rPr>
              <a:t>Update a resource or create a new resource if it does not exist. </a:t>
            </a:r>
          </a:p>
          <a:p>
            <a:r>
              <a:rPr lang="en-US" sz="5400" b="1" dirty="0">
                <a:solidFill>
                  <a:schemeClr val="tx1"/>
                </a:solidFill>
                <a:latin typeface="Söhne"/>
                <a:sym typeface="Helvetica Neue"/>
              </a:rPr>
              <a:t>- DELETE: </a:t>
            </a:r>
            <a:r>
              <a:rPr lang="en-US" sz="5400" dirty="0">
                <a:solidFill>
                  <a:schemeClr val="tx1"/>
                </a:solidFill>
                <a:latin typeface="Söhne"/>
                <a:sym typeface="Helvetica Neue"/>
              </a:rPr>
              <a:t>Request the removal of a resource.</a:t>
            </a:r>
            <a:br>
              <a:rPr lang="en-US" sz="5400" b="1" dirty="0">
                <a:solidFill>
                  <a:schemeClr val="tx1"/>
                </a:solidFill>
                <a:latin typeface="Söhne"/>
                <a:sym typeface="Helvetica Neue"/>
              </a:rPr>
            </a:br>
            <a:endParaRPr lang="en-GB" sz="5400" dirty="0">
              <a:solidFill>
                <a:schemeClr val="tx1"/>
              </a:solidFill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500" y="1923132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algn="ctr"/>
            <a:r>
              <a:rPr lang="en-GB" dirty="0"/>
              <a:t>Model Overview</a:t>
            </a:r>
            <a:endParaRPr lang="en-GB" dirty="0">
              <a:effectLst/>
            </a:endParaRP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4932EC6-3E9F-722D-BEBB-DF7A1E77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3707482"/>
            <a:ext cx="16253691" cy="8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500" y="1923132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algn="ctr"/>
            <a:r>
              <a:rPr lang="en-GB" dirty="0"/>
              <a:t>Model Overview</a:t>
            </a:r>
            <a:endParaRPr lang="en-GB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2EC6-3E9F-722D-BEBB-DF7A1E77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260" y="3707482"/>
            <a:ext cx="13113478" cy="8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">
            <a:extLst>
              <a:ext uri="{FF2B5EF4-FFF2-40B4-BE49-F238E27FC236}">
                <a16:creationId xmlns:a16="http://schemas.microsoft.com/office/drawing/2014/main" id="{C67E053F-67E4-B8D0-2502-902AA3D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2291" name="Text">
            <a:extLst>
              <a:ext uri="{FF2B5EF4-FFF2-40B4-BE49-F238E27FC236}">
                <a16:creationId xmlns:a16="http://schemas.microsoft.com/office/drawing/2014/main" id="{6B0C4E45-7314-931B-CC2B-E436C7C1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74" name="خوارزميات التصنيف (k-nearest neighbors algorithm (KNN))">
            <a:extLst>
              <a:ext uri="{FF2B5EF4-FFF2-40B4-BE49-F238E27FC236}">
                <a16:creationId xmlns:a16="http://schemas.microsoft.com/office/drawing/2014/main" id="{55163D31-BE9E-7706-B6BF-9AD11E2E4C64}"/>
              </a:ext>
            </a:extLst>
          </p:cNvPr>
          <p:cNvSpPr txBox="1"/>
          <p:nvPr/>
        </p:nvSpPr>
        <p:spPr>
          <a:xfrm>
            <a:off x="1206500" y="1500188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algn="ctr"/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Define </a:t>
            </a:r>
            <a:r>
              <a:rPr lang="en-GB" sz="7000" dirty="0" err="1">
                <a:solidFill>
                  <a:srgbClr val="5D4FD6"/>
                </a:solidFill>
                <a:latin typeface="Helvetica" pitchFamily="2" charset="0"/>
              </a:rPr>
              <a:t>FastAPI</a:t>
            </a:r>
            <a:r>
              <a:rPr lang="en-GB" sz="7000" dirty="0">
                <a:solidFill>
                  <a:srgbClr val="5D4FD6"/>
                </a:solidFill>
                <a:latin typeface="Helvetica" pitchFamily="2" charset="0"/>
              </a:rPr>
              <a:t> Instance</a:t>
            </a:r>
          </a:p>
        </p:txBody>
      </p:sp>
      <p:pic>
        <p:nvPicPr>
          <p:cNvPr id="4" name="Picture 3" descr="A black rectang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5A15308A-C955-9694-1DFC-4749A1D1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93" y="3782291"/>
            <a:ext cx="13979814" cy="80847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500" y="1923132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algn="ctr" defTabSz="243681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Welcome Page</a:t>
            </a:r>
            <a:endParaRPr lang="en-GB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2EC6-3E9F-722D-BEBB-DF7A1E77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5154" y="4181684"/>
            <a:ext cx="16253691" cy="74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500" y="1923132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algn="ctr" defTabSz="243681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ffectLst/>
              </a:rPr>
              <a:t>Define Predict Function</a:t>
            </a:r>
            <a:endParaRPr lang="en-GB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2EC6-3E9F-722D-BEBB-DF7A1E77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100" y="3707482"/>
            <a:ext cx="14419798" cy="8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5" name="خوارزميات التصنيف (k-nearest neighbors algorithm (KNN))">
            <a:extLst>
              <a:ext uri="{FF2B5EF4-FFF2-40B4-BE49-F238E27FC236}">
                <a16:creationId xmlns:a16="http://schemas.microsoft.com/office/drawing/2014/main" id="{81F5F0E2-D4F2-7E85-61D0-652BE973B09C}"/>
              </a:ext>
            </a:extLst>
          </p:cNvPr>
          <p:cNvSpPr txBox="1"/>
          <p:nvPr/>
        </p:nvSpPr>
        <p:spPr>
          <a:xfrm>
            <a:off x="1206500" y="1923132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algn="ctr" defTabSz="243681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ffectLst/>
              </a:rPr>
              <a:t>Run Your Server</a:t>
            </a:r>
            <a:endParaRPr lang="en-GB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2EC6-3E9F-722D-BEBB-DF7A1E77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5339" y="4756150"/>
            <a:ext cx="18173321" cy="60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8549821" y="6068041"/>
            <a:ext cx="5919826" cy="15799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/>
                <a:latin typeface="Helvetica" pitchFamily="2" charset="0"/>
              </a:rPr>
              <a:t>Thank You</a:t>
            </a:r>
            <a:endParaRPr lang="en-GB" sz="96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983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78</Words>
  <Application>Microsoft Macintosh PowerPoint</Application>
  <PresentationFormat>Custom</PresentationFormat>
  <Paragraphs>14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</vt:lpstr>
      <vt:lpstr>Helvetica Neue</vt:lpstr>
      <vt:lpstr>Helvetica Neue Medium</vt:lpstr>
      <vt:lpstr>Söhne</vt:lpstr>
      <vt:lpstr>Times Roman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Saleh Mohammed Fahad AlSaeed</cp:lastModifiedBy>
  <cp:revision>18</cp:revision>
  <dcterms:modified xsi:type="dcterms:W3CDTF">2023-11-20T17:42:13Z</dcterms:modified>
</cp:coreProperties>
</file>