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7" r:id="rId5"/>
    <p:sldId id="266" r:id="rId6"/>
    <p:sldId id="268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548" y="-30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B7C9-0A4F-4172-907A-DE2251788FC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Times New Roman </a:t>
            </a:r>
          </a:p>
          <a:p>
            <a:pPr lvl="1"/>
            <a:r>
              <a:rPr lang="en-US" dirty="0" smtClean="0"/>
              <a:t>Times New Roman</a:t>
            </a:r>
          </a:p>
          <a:p>
            <a:pPr lvl="1"/>
            <a:r>
              <a:rPr lang="en-US" dirty="0" smtClean="0"/>
              <a:t>Times New Roman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5651-03A2-4732-A370-A4B891B0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9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AE49-4BB2-44C8-AC76-0C0842F1F5B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2B45-167B-4121-8E42-C2709A64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9253" y="2349637"/>
            <a:ext cx="12603366" cy="2387600"/>
          </a:xfrm>
        </p:spPr>
        <p:txBody>
          <a:bodyPr>
            <a:normAutofit fontScale="90000"/>
          </a:bodyPr>
          <a:lstStyle/>
          <a:p>
            <a:pPr>
              <a:lnSpc>
                <a:spcPts val="7037"/>
              </a:lnSpc>
            </a:pPr>
            <a:r>
              <a:rPr lang="en-US" sz="4000" dirty="0" smtClean="0"/>
              <a:t>The purpose of this project is to predict loan ,</a:t>
            </a:r>
            <a:br>
              <a:rPr lang="en-US" sz="4000" dirty="0" smtClean="0"/>
            </a:br>
            <a:r>
              <a:rPr lang="en-US" sz="4000" dirty="0" smtClean="0"/>
              <a:t>will</a:t>
            </a:r>
            <a:r>
              <a:rPr lang="en-US" sz="4000" dirty="0" smtClean="0"/>
              <a:t> customer</a:t>
            </a:r>
            <a:r>
              <a:rPr lang="en-US" sz="4000" dirty="0" smtClean="0"/>
              <a:t> have payment difficulties for their loans </a:t>
            </a:r>
            <a:r>
              <a:rPr lang="en-US" sz="4000" spc="78" dirty="0" smtClean="0">
                <a:solidFill>
                  <a:srgbClr val="000000"/>
                </a:solidFill>
                <a:latin typeface="Glacial Indifference Bold"/>
              </a:rPr>
              <a:t>?</a:t>
            </a:r>
            <a:r>
              <a:rPr lang="en-US" sz="4000" spc="78" dirty="0">
                <a:solidFill>
                  <a:srgbClr val="000000"/>
                </a:solidFill>
                <a:latin typeface="Glacial Indifference Bold"/>
              </a:rPr>
              <a:t/>
            </a:r>
            <a:br>
              <a:rPr lang="en-US" sz="4000" spc="78" dirty="0">
                <a:solidFill>
                  <a:srgbClr val="000000"/>
                </a:solidFill>
                <a:latin typeface="Glacial Indifference Bold"/>
              </a:rPr>
            </a:br>
            <a:endParaRPr lang="en-US" sz="4000" spc="78" dirty="0">
              <a:solidFill>
                <a:srgbClr val="000000"/>
              </a:solidFill>
              <a:latin typeface="Glacial Indifference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495" y="425422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Arwa</a:t>
            </a:r>
            <a:endParaRPr lang="en-US" dirty="0" smtClean="0"/>
          </a:p>
          <a:p>
            <a:r>
              <a:rPr lang="en-US" dirty="0" smtClean="0"/>
              <a:t>Njood </a:t>
            </a:r>
          </a:p>
          <a:p>
            <a:r>
              <a:rPr lang="en-US" dirty="0" smtClean="0"/>
              <a:t>Yara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7812" y="1176892"/>
            <a:ext cx="8031366" cy="10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MACHINE-LEARNING</a:t>
            </a:r>
            <a:r>
              <a:rPr lang="en-US" dirty="0">
                <a:solidFill>
                  <a:srgbClr val="F9C041"/>
                </a:solidFill>
                <a:latin typeface="Aileron Regular Bold"/>
              </a:rPr>
              <a:t> </a:t>
            </a:r>
            <a:endParaRPr lang="en-US" dirty="0">
              <a:solidFill>
                <a:srgbClr val="F9C041"/>
              </a:solidFill>
              <a:latin typeface="Aileron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42386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dataset</a:t>
            </a:r>
            <a:r>
              <a:rPr lang="en-US" dirty="0" smtClean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was taken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9" y="2598820"/>
            <a:ext cx="1448067" cy="1448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5566" y="2861188"/>
            <a:ext cx="183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have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307,511 Rows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Columns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38" y="2762451"/>
            <a:ext cx="2557248" cy="1106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5635" y="2861188"/>
            <a:ext cx="300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have null values in occupation type,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fam members,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good price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dataset</a:t>
            </a:r>
            <a:r>
              <a:rPr lang="en-US" dirty="0" smtClean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 set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Shape of data set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/>
          <a:srcRect l="-159" t="86255" r="65968" b="-513"/>
          <a:stretch/>
        </p:blipFill>
        <p:spPr>
          <a:xfrm>
            <a:off x="3061036" y="2398560"/>
            <a:ext cx="4244540" cy="85029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2"/>
          <a:srcRect l="-2114" t="67444" r="71948" b="18637"/>
          <a:stretch/>
        </p:blipFill>
        <p:spPr>
          <a:xfrm>
            <a:off x="2768600" y="3987801"/>
            <a:ext cx="4536976" cy="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dataset</a:t>
            </a:r>
            <a:r>
              <a:rPr lang="en-US" dirty="0" smtClean="0">
                <a:solidFill>
                  <a:srgbClr val="FEFE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set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2"/>
          <a:srcRect l="135" t="6656" r="1349" b="38650"/>
          <a:stretch/>
        </p:blipFill>
        <p:spPr>
          <a:xfrm>
            <a:off x="996950" y="2413000"/>
            <a:ext cx="1019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pre processing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Dropping all null values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Dropping unknown values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66" t="29259" r="61529" b="59630"/>
          <a:stretch/>
        </p:blipFill>
        <p:spPr>
          <a:xfrm>
            <a:off x="3820306" y="2358278"/>
            <a:ext cx="5256730" cy="1290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19" t="36587" r="11316" b="20067"/>
          <a:stretch/>
        </p:blipFill>
        <p:spPr>
          <a:xfrm>
            <a:off x="3912670" y="4377043"/>
            <a:ext cx="5256730" cy="21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pre processing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cleansing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402" t="46137" r="10204" b="20978"/>
          <a:stretch/>
        </p:blipFill>
        <p:spPr>
          <a:xfrm>
            <a:off x="898187" y="2308681"/>
            <a:ext cx="10658273" cy="33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273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models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479"/>
            <a:ext cx="10515600" cy="4351338"/>
          </a:xfrm>
        </p:spPr>
        <p:txBody>
          <a:bodyPr/>
          <a:lstStyle/>
          <a:p>
            <a:r>
              <a:rPr lang="en-US" dirty="0" smtClean="0"/>
              <a:t>We notice that</a:t>
            </a:r>
            <a:r>
              <a:rPr lang="en-US" dirty="0" smtClean="0"/>
              <a:t> Logistic Model</a:t>
            </a:r>
            <a:r>
              <a:rPr lang="en-US" dirty="0" smtClean="0"/>
              <a:t> </a:t>
            </a:r>
            <a:r>
              <a:rPr lang="en-US" dirty="0" smtClean="0"/>
              <a:t>Random Forest </a:t>
            </a:r>
            <a:r>
              <a:rPr lang="en-US" dirty="0" smtClean="0"/>
              <a:t>maybe is the best model for our project, then </a:t>
            </a:r>
            <a:r>
              <a:rPr lang="en-US" dirty="0" smtClean="0"/>
              <a:t>Random Forest. Based on Confusion Matrix </a:t>
            </a:r>
            <a:r>
              <a:rPr lang="en-US" dirty="0" smtClean="0"/>
              <a:t>and Accuracy score 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29425"/>
              </p:ext>
            </p:extLst>
          </p:nvPr>
        </p:nvGraphicFramePr>
        <p:xfrm>
          <a:off x="1272308" y="3067385"/>
          <a:ext cx="9423402" cy="286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41134">
                  <a:extLst>
                    <a:ext uri="{9D8B030D-6E8A-4147-A177-3AD203B41FA5}">
                      <a16:colId xmlns:a16="http://schemas.microsoft.com/office/drawing/2014/main" val="3628481075"/>
                    </a:ext>
                  </a:extLst>
                </a:gridCol>
                <a:gridCol w="3141134">
                  <a:extLst>
                    <a:ext uri="{9D8B030D-6E8A-4147-A177-3AD203B41FA5}">
                      <a16:colId xmlns:a16="http://schemas.microsoft.com/office/drawing/2014/main" val="2434921923"/>
                    </a:ext>
                  </a:extLst>
                </a:gridCol>
                <a:gridCol w="3141134">
                  <a:extLst>
                    <a:ext uri="{9D8B030D-6E8A-4147-A177-3AD203B41FA5}">
                      <a16:colId xmlns:a16="http://schemas.microsoft.com/office/drawing/2014/main" val="2550059663"/>
                    </a:ext>
                  </a:extLst>
                </a:gridCol>
              </a:tblGrid>
              <a:tr h="7173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Confusion Matrix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2351"/>
                  </a:ext>
                </a:extLst>
              </a:tr>
              <a:tr h="7173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Logistic 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0.91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[[57764, 0], [ 5506 ,0]]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60370"/>
                  </a:ext>
                </a:extLst>
              </a:tr>
              <a:tr h="7173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Decision Tree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0.82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[[51636 ,6152], [ 4690, 792]]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04703"/>
                  </a:ext>
                </a:extLst>
              </a:tr>
              <a:tr h="7173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Random Forest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0.91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[[57744 ,20], [ 5499 ,7]]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19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941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9054"/>
            <a:ext cx="10515600" cy="26763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look forward your ideas and thoughts of how can we improve the models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193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Aileron Regular Bold</vt:lpstr>
      <vt:lpstr>Arial</vt:lpstr>
      <vt:lpstr>Calibri</vt:lpstr>
      <vt:lpstr>Calibri Light</vt:lpstr>
      <vt:lpstr>Glacial Indifference Bold</vt:lpstr>
      <vt:lpstr>Times New Roman</vt:lpstr>
      <vt:lpstr>Office Theme</vt:lpstr>
      <vt:lpstr>The purpose of this project is to predict loan , will customer have payment difficulties for their loans ? </vt:lpstr>
      <vt:lpstr>First, dataset overview</vt:lpstr>
      <vt:lpstr>First, dataset overview</vt:lpstr>
      <vt:lpstr>First, dataset overview</vt:lpstr>
      <vt:lpstr>Second, pre processing  </vt:lpstr>
      <vt:lpstr>Second, pre processing  </vt:lpstr>
      <vt:lpstr>Python code </vt:lpstr>
      <vt:lpstr>Comparing models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Al-Rabah</dc:creator>
  <cp:lastModifiedBy>Yara Al-Rabah</cp:lastModifiedBy>
  <cp:revision>12</cp:revision>
  <dcterms:created xsi:type="dcterms:W3CDTF">2022-11-10T09:24:09Z</dcterms:created>
  <dcterms:modified xsi:type="dcterms:W3CDTF">2022-11-13T09:32:34Z</dcterms:modified>
</cp:coreProperties>
</file>